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9" r:id="rId16"/>
    <p:sldId id="304" r:id="rId17"/>
    <p:sldId id="305" r:id="rId18"/>
    <p:sldId id="306" r:id="rId19"/>
    <p:sldId id="307" r:id="rId20"/>
    <p:sldId id="308" r:id="rId21"/>
    <p:sldId id="31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4" d="100"/>
          <a:sy n="54" d="100"/>
        </p:scale>
        <p:origin x="-77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2AEDBC6-2976-4F60-BB06-E857F1273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95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F2B4E4F-55AF-4F15-B05F-2C277B269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120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B3B2E3-21DF-4ED4-B0EA-212E3FCE31E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6F0DD-0795-4E19-8A20-66ED42EA1A1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366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240A5-FF50-4CD0-8F74-F411C53821C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469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3D655-6B6A-43BF-9EC8-0CDF7FF68AB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85087-35E0-44AC-8B35-299E3BA3D87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4E765-5DAC-4735-AEBA-056C0A01726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414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9F663-6727-4BED-B094-D3EFF6C2DDC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74CDA-76D4-498F-A338-12F5E8BEB25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EA4F7-C531-4BEF-8B10-BE783021940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1BF68-ADE8-4F0A-B7EE-3ABA5C2D798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0C9AC-011C-47CA-9E44-B766750B8B6D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AF074-740C-48BA-80E3-F4CFCE150C1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95B75-228B-41D7-A6B7-516CBEDD7A3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727AB-515D-47C8-A7D9-1F6942C6499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752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7E9E2-4732-4FB1-A16F-A7431E39935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854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52CE5-2874-4720-A8AB-E06E75101D4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957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00CC34-E699-4FC5-885F-A975A4BCE88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059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CC37D-CA18-416E-8A2C-22011AF6174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161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77469-AFB1-43D3-8D6D-10233092186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7538" y="3609975"/>
            <a:ext cx="803116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9563" y="4781550"/>
            <a:ext cx="6657975" cy="933450"/>
          </a:xfrm>
        </p:spPr>
        <p:txBody>
          <a:bodyPr/>
          <a:lstStyle>
            <a:lvl1pPr marL="0" indent="0" algn="ctr">
              <a:buFontTx/>
              <a:buNone/>
              <a:defRPr sz="25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BC06DA-352E-49E5-9D41-9C8AC5EF9C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D6691-7E85-4563-B744-C1E5C3F06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0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6988"/>
            <a:ext cx="2286000" cy="6445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8"/>
            <a:ext cx="6705600" cy="6445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ED99-5CCC-4ADD-B15F-B91D9BFBF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06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713" y="2698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376363"/>
            <a:ext cx="4495800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6363"/>
            <a:ext cx="4495800" cy="50958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13513"/>
            <a:ext cx="2895600" cy="303212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13513"/>
            <a:ext cx="1905000" cy="303212"/>
          </a:xfrm>
        </p:spPr>
        <p:txBody>
          <a:bodyPr/>
          <a:lstStyle>
            <a:lvl1pPr>
              <a:defRPr/>
            </a:lvl1pPr>
          </a:lstStyle>
          <a:p>
            <a:fld id="{3C9ED5AA-6F47-4411-A56E-2FD804917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8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58E61-6878-4F6E-9A75-B2049F9E9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BDCB7-02E5-4A07-95B7-DBC945B55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49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6363"/>
            <a:ext cx="44958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6363"/>
            <a:ext cx="44958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E7E77-6471-4E62-8A59-479B7D217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2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265D-9719-4F1F-B2C7-2DCD5CA26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2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D6267-D94A-44E1-80ED-4FBD46C11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87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543D2-E129-4D23-BBB4-EEDC71D84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1D70-81AD-4289-8969-20C34F3FB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98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AC8B5-D542-4E01-B756-51F2E2F5C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5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9713" y="2698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6363"/>
            <a:ext cx="91440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3513"/>
            <a:ext cx="2895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3513"/>
            <a:ext cx="19050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9AACDA-547F-42A4-8BA1-D6F5F35047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images.google.com/imgres?imgurl=http://medialit.med.sc.edu/celebr11.jpg&amp;imgrefurl=http://medialit.med.sc.edu/ca2.htm&amp;h=1557&amp;w=1193&amp;sz=191&amp;tbnid=Ee6E59v4alUnpM:&amp;tbnh=150&amp;tbnw=114&amp;prev=/images%3Fq%3Dgot%2Bmilk%2Bads&amp;start=2&amp;sa=X&amp;oi=images&amp;ct=image&amp;cd=2" TargetMode="External"/><Relationship Id="rId7" Type="http://schemas.openxmlformats.org/officeDocument/2006/relationships/hyperlink" Target="http://www.apple.com/getamac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hyperlink" Target="http://www.apple.com/getamac/ads/" TargetMode="External"/><Relationship Id="rId10" Type="http://schemas.openxmlformats.org/officeDocument/2006/relationships/hyperlink" Target="http://log.go.com/log?srvc=sz&amp;guid=876064DC-0AF3-4E5F-AC46-4977142FF2CB&amp;drop=0&amp;addata=2398:53156:242881:53156&amp;a=1&amp;goto=http://mobile.espn.go.com/mort/?campaign=mobile&amp;source=ESPN_ROS_Twin_Football_Mort_Advisor_Green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kellogg100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505200"/>
            <a:ext cx="8031163" cy="914400"/>
          </a:xfrm>
        </p:spPr>
        <p:txBody>
          <a:bodyPr/>
          <a:lstStyle/>
          <a:p>
            <a:r>
              <a:rPr lang="en-US" altLang="en-US"/>
              <a:t>Entrepreneurship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19600"/>
            <a:ext cx="6657975" cy="1295400"/>
          </a:xfrm>
        </p:spPr>
        <p:txBody>
          <a:bodyPr/>
          <a:lstStyle/>
          <a:p>
            <a:r>
              <a:rPr lang="en-US" altLang="en-US" dirty="0"/>
              <a:t>Unit </a:t>
            </a:r>
            <a:r>
              <a:rPr lang="en-US" altLang="en-US" dirty="0" smtClean="0"/>
              <a:t>4.1</a:t>
            </a:r>
            <a:endParaRPr lang="en-US" altLang="en-US" dirty="0"/>
          </a:p>
          <a:p>
            <a:r>
              <a:rPr lang="en-US" altLang="en-US" dirty="0"/>
              <a:t>The 4 Components of the Marketing Mix</a:t>
            </a:r>
            <a:endParaRPr lang="en-US" altLang="en-US" sz="1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Psychological Pricing Methods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Prestige Pricing: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Denotes status</a:t>
            </a:r>
          </a:p>
          <a:p>
            <a:r>
              <a:rPr lang="en-US" altLang="en-US" b="1"/>
              <a:t>Odd/Even Pricing: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Odd numbers suggest bargains ($19.99); </a:t>
            </a:r>
          </a:p>
          <a:p>
            <a:pPr lvl="1"/>
            <a:r>
              <a:rPr lang="en-US" altLang="en-US"/>
              <a:t>Even numbers suggest higher quality ($20).</a:t>
            </a:r>
          </a:p>
          <a:p>
            <a:r>
              <a:rPr lang="en-US" altLang="en-US" b="1"/>
              <a:t>Price Lining: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Pricing items in low, moderate, and high-priced categories.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Psychological Pricing Methods cont’d.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Promotional Pricing:</a:t>
            </a:r>
          </a:p>
          <a:p>
            <a:pPr lvl="1"/>
            <a:r>
              <a:rPr lang="en-US" altLang="en-US"/>
              <a:t>Lower prices offered for a limited time to stimulate sales</a:t>
            </a:r>
          </a:p>
          <a:p>
            <a:r>
              <a:rPr lang="en-US" altLang="en-US" b="1"/>
              <a:t>Multiple-unit Pricing:</a:t>
            </a:r>
          </a:p>
          <a:p>
            <a:pPr lvl="1"/>
            <a:r>
              <a:rPr lang="en-US" altLang="en-US"/>
              <a:t>Items priced in multiples to suggest a bargain and to increase volume sales (3 for $1)</a:t>
            </a:r>
          </a:p>
          <a:p>
            <a:r>
              <a:rPr lang="en-US" altLang="en-US" b="1"/>
              <a:t>Bundle Pricing:</a:t>
            </a:r>
          </a:p>
          <a:p>
            <a:pPr lvl="1"/>
            <a:r>
              <a:rPr lang="en-US" altLang="en-US"/>
              <a:t>Bundling several complementary products together and selling them for a lower combined-price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Discount Pricing Methods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9144000" cy="5481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b="1"/>
              <a:t>Discount Pricing </a:t>
            </a:r>
            <a:r>
              <a:rPr lang="en-US" altLang="en-US" sz="2500"/>
              <a:t>offers customers reductions from the regular price.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500"/>
          </a:p>
          <a:p>
            <a:pPr lvl="1">
              <a:lnSpc>
                <a:spcPct val="80000"/>
              </a:lnSpc>
            </a:pPr>
            <a:r>
              <a:rPr lang="en-US" altLang="en-US" sz="2500" b="1"/>
              <a:t>Cash discounts</a:t>
            </a:r>
          </a:p>
          <a:p>
            <a:pPr lvl="2">
              <a:lnSpc>
                <a:spcPct val="80000"/>
              </a:lnSpc>
            </a:pPr>
            <a:r>
              <a:rPr lang="en-US" altLang="en-US" sz="2500"/>
              <a:t>Given for prompt payment</a:t>
            </a:r>
          </a:p>
          <a:p>
            <a:pPr lvl="2">
              <a:lnSpc>
                <a:spcPct val="80000"/>
              </a:lnSpc>
            </a:pPr>
            <a:r>
              <a:rPr lang="en-US" altLang="en-US" sz="2500"/>
              <a:t>(2/10, n/30)</a:t>
            </a:r>
            <a:r>
              <a:rPr lang="en-US" altLang="en-US" sz="2500">
                <a:sym typeface="Symbol" pitchFamily="18" charset="2"/>
              </a:rPr>
              <a:t>A 2% cash discount if invoice paid in 10 days. Otherwise, entire amount is due within 30 days of invoice date.</a:t>
            </a:r>
            <a:endParaRPr lang="en-US" altLang="en-US" sz="2500"/>
          </a:p>
          <a:p>
            <a:pPr lvl="2">
              <a:lnSpc>
                <a:spcPct val="80000"/>
              </a:lnSpc>
            </a:pPr>
            <a:endParaRPr lang="en-US" altLang="en-US" sz="2500"/>
          </a:p>
          <a:p>
            <a:pPr lvl="1">
              <a:lnSpc>
                <a:spcPct val="80000"/>
              </a:lnSpc>
            </a:pPr>
            <a:r>
              <a:rPr lang="en-US" altLang="en-US" sz="2500" b="1"/>
              <a:t>Quantity discounts</a:t>
            </a:r>
          </a:p>
          <a:p>
            <a:pPr lvl="2">
              <a:lnSpc>
                <a:spcPct val="80000"/>
              </a:lnSpc>
            </a:pPr>
            <a:r>
              <a:rPr lang="en-US" altLang="en-US" sz="2500"/>
              <a:t>The larger the order, the cheaper the per-unit price.</a:t>
            </a:r>
          </a:p>
          <a:p>
            <a:pPr lvl="2">
              <a:lnSpc>
                <a:spcPct val="80000"/>
              </a:lnSpc>
            </a:pPr>
            <a:r>
              <a:rPr lang="en-US" altLang="en-US" sz="2500"/>
              <a:t>1-1,000 units = $5 each</a:t>
            </a:r>
          </a:p>
          <a:p>
            <a:pPr lvl="2">
              <a:lnSpc>
                <a:spcPct val="80000"/>
              </a:lnSpc>
            </a:pPr>
            <a:r>
              <a:rPr lang="en-US" altLang="en-US" sz="2500"/>
              <a:t>1,001-5,000 units = $4 each</a:t>
            </a:r>
          </a:p>
          <a:p>
            <a:pPr lvl="2">
              <a:lnSpc>
                <a:spcPct val="80000"/>
              </a:lnSpc>
            </a:pPr>
            <a:r>
              <a:rPr lang="en-US" altLang="en-US" sz="2500"/>
              <a:t>5,001 + units = $3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Discount Pricing Methods cont’d.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500" b="1"/>
              <a:t>Trade discounts</a:t>
            </a:r>
          </a:p>
          <a:p>
            <a:pPr lvl="2"/>
            <a:r>
              <a:rPr lang="en-US" altLang="en-US" sz="2500"/>
              <a:t>Given to distribution channel members who provide marketing functions.</a:t>
            </a:r>
          </a:p>
          <a:p>
            <a:pPr lvl="1"/>
            <a:r>
              <a:rPr lang="en-US" altLang="en-US" sz="2500" b="1"/>
              <a:t>Promotional discounts</a:t>
            </a:r>
          </a:p>
          <a:p>
            <a:pPr lvl="2"/>
            <a:r>
              <a:rPr lang="en-US" altLang="en-US" sz="2500"/>
              <a:t>Given to wholesalers &amp; retailers for carrying-out manufacturer promotions. May be in cash or promotional materials supplied by manufacturer.</a:t>
            </a:r>
          </a:p>
          <a:p>
            <a:pPr lvl="1"/>
            <a:r>
              <a:rPr lang="en-US" altLang="en-US" sz="2500" b="1"/>
              <a:t>Seasonal discounts</a:t>
            </a:r>
          </a:p>
          <a:p>
            <a:pPr lvl="2"/>
            <a:r>
              <a:rPr lang="en-US" altLang="en-US" sz="2500"/>
              <a:t>Given to customers who buy seasonal items in the off-season. (i.e., heavy coats in middle of summer)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Credit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095875"/>
          </a:xfrm>
        </p:spPr>
        <p:txBody>
          <a:bodyPr/>
          <a:lstStyle/>
          <a:p>
            <a:r>
              <a:rPr lang="en-US" altLang="en-US" b="1"/>
              <a:t>Credit:</a:t>
            </a:r>
            <a:r>
              <a:rPr lang="en-US" altLang="en-US"/>
              <a:t> Allows customers to obtain products or services with the promise to pay later.</a:t>
            </a:r>
          </a:p>
          <a:p>
            <a:pPr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Buying “On Account”</a:t>
            </a:r>
          </a:p>
          <a:p>
            <a:pPr lvl="2"/>
            <a:r>
              <a:rPr lang="en-US" altLang="en-US"/>
              <a:t>Take the chance of late payments or defaulting</a:t>
            </a:r>
          </a:p>
          <a:p>
            <a:pPr lvl="2"/>
            <a:endParaRPr lang="en-US" altLang="en-US"/>
          </a:p>
          <a:p>
            <a:pPr lvl="1"/>
            <a:r>
              <a:rPr lang="en-US" altLang="en-US"/>
              <a:t>Use of credit cards </a:t>
            </a:r>
          </a:p>
          <a:p>
            <a:pPr lvl="2"/>
            <a:r>
              <a:rPr lang="en-US" altLang="en-US"/>
              <a:t>Costs business money in service fees to accept credit 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51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r>
              <a:rPr lang="en-US" altLang="en-US" sz="3600"/>
              <a:t>Channels of Distribution</a:t>
            </a:r>
            <a:br>
              <a:rPr lang="en-US" altLang="en-US" sz="3600"/>
            </a:br>
            <a:r>
              <a:rPr lang="en-US" altLang="en-US" sz="3600"/>
              <a:t>(Place)</a:t>
            </a:r>
          </a:p>
        </p:txBody>
      </p:sp>
      <p:sp>
        <p:nvSpPr>
          <p:cNvPr id="128003" name="Rectangle 3" descr="White marble"/>
          <p:cNvSpPr>
            <a:spLocks noGrp="1" noChangeArrowheads="1"/>
          </p:cNvSpPr>
          <p:nvPr>
            <p:ph type="body" idx="1"/>
          </p:nvPr>
        </p:nvSpPr>
        <p:spPr>
          <a:xfrm>
            <a:off x="0" y="1376363"/>
            <a:ext cx="7543800" cy="50958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path a product takes from producer to final user (consumer)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Direct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Indirect (intermediaries)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Use if results in lower cost than you would charge if you were handling all the phases of distribution yourself or if middle men have a “ready-made” network for wider distribution.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Includes transportation, storage &amp; product handling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Promotional Mix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6363"/>
            <a:ext cx="4483100" cy="5095875"/>
          </a:xfrm>
        </p:spPr>
        <p:txBody>
          <a:bodyPr/>
          <a:lstStyle/>
          <a:p>
            <a:r>
              <a:rPr lang="en-US" altLang="en-US" sz="2500"/>
              <a:t>Advertising:</a:t>
            </a:r>
          </a:p>
          <a:p>
            <a:pPr lvl="1"/>
            <a:r>
              <a:rPr lang="en-US" altLang="en-US" sz="2500"/>
              <a:t>Paid non-personal presentation of ideas directed toward a mass audience.</a:t>
            </a:r>
          </a:p>
          <a:p>
            <a:r>
              <a:rPr lang="en-US" altLang="en-US" sz="2500"/>
              <a:t>Publicity:</a:t>
            </a:r>
          </a:p>
          <a:p>
            <a:pPr lvl="1"/>
            <a:r>
              <a:rPr lang="en-US" altLang="en-US" sz="2500"/>
              <a:t>Free placement of newsworthy items about company, etc. in the media.</a:t>
            </a:r>
          </a:p>
          <a:p>
            <a:endParaRPr lang="en-US" altLang="en-US" sz="250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371600"/>
            <a:ext cx="4483100" cy="5095875"/>
          </a:xfrm>
        </p:spPr>
        <p:txBody>
          <a:bodyPr/>
          <a:lstStyle/>
          <a:p>
            <a:r>
              <a:rPr lang="en-US" altLang="en-US" sz="2500"/>
              <a:t>Personal Selling:</a:t>
            </a:r>
          </a:p>
          <a:p>
            <a:pPr lvl="1"/>
            <a:r>
              <a:rPr lang="en-US" altLang="en-US" sz="2500"/>
              <a:t>Giving an oral presentation to one or more potential buyers.</a:t>
            </a:r>
          </a:p>
          <a:p>
            <a:pPr lvl="1"/>
            <a:endParaRPr lang="en-US" altLang="en-US" sz="2500"/>
          </a:p>
          <a:p>
            <a:r>
              <a:rPr lang="en-US" altLang="en-US" sz="2500"/>
              <a:t>Promotions:</a:t>
            </a:r>
          </a:p>
          <a:p>
            <a:pPr lvl="1"/>
            <a:r>
              <a:rPr lang="en-US" altLang="en-US" sz="2500"/>
              <a:t>Use of incentives or interest-building activities to create demand. Be creative!!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1" name="Picture 13" descr="http://medialit.med.sc.edu/ca2.ht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565275" cy="2057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Advertising</a:t>
            </a:r>
          </a:p>
        </p:txBody>
      </p:sp>
      <p:grpSp>
        <p:nvGrpSpPr>
          <p:cNvPr id="119818" name="Group 10"/>
          <p:cNvGrpSpPr>
            <a:grpSpLocks/>
          </p:cNvGrpSpPr>
          <p:nvPr/>
        </p:nvGrpSpPr>
        <p:grpSpPr bwMode="auto">
          <a:xfrm>
            <a:off x="3886200" y="1600200"/>
            <a:ext cx="4076700" cy="2133600"/>
            <a:chOff x="384" y="1344"/>
            <a:chExt cx="2568" cy="1344"/>
          </a:xfrm>
        </p:grpSpPr>
        <p:pic>
          <p:nvPicPr>
            <p:cNvPr id="119815" name="Picture 7" descr="Watch the TV ads.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344"/>
              <a:ext cx="1944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817" name="Picture 9" descr="Get a Mac.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824"/>
              <a:ext cx="139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8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567238"/>
          </a:xfrm>
        </p:spPr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Broadcast  </a:t>
            </a:r>
            <a:r>
              <a:rPr lang="en-US" altLang="en-US" sz="1600"/>
              <a:t>(TV, radio)</a:t>
            </a:r>
          </a:p>
          <a:p>
            <a:endParaRPr lang="en-US" altLang="en-US" sz="1600"/>
          </a:p>
          <a:p>
            <a:r>
              <a:rPr lang="en-US" altLang="en-US"/>
              <a:t>Print  </a:t>
            </a:r>
            <a:r>
              <a:rPr lang="en-US" altLang="en-US" sz="1600"/>
              <a:t>(Magazines, newspaper, catalogs)</a:t>
            </a:r>
          </a:p>
          <a:p>
            <a:endParaRPr lang="en-US" altLang="en-US" sz="1600"/>
          </a:p>
          <a:p>
            <a:pPr>
              <a:buFontTx/>
              <a:buNone/>
            </a:pPr>
            <a:r>
              <a:rPr lang="en-US" altLang="en-US"/>
              <a:t>		  		</a:t>
            </a:r>
            <a:r>
              <a:rPr lang="en-US" altLang="en-US">
                <a:cs typeface="Times New Roman" pitchFamily="18" charset="0"/>
              </a:rPr>
              <a:t>•  </a:t>
            </a:r>
            <a:r>
              <a:rPr lang="en-US" altLang="en-US"/>
              <a:t>Outdoor &amp; Transit  </a:t>
            </a:r>
            <a:r>
              <a:rPr lang="en-US" altLang="en-US" sz="1600"/>
              <a:t>(Billboards, bus)</a:t>
            </a:r>
          </a:p>
          <a:p>
            <a:pPr>
              <a:buFontTx/>
              <a:buNone/>
            </a:pPr>
            <a:endParaRPr lang="en-US" altLang="en-US" sz="1600"/>
          </a:p>
          <a:p>
            <a:pPr>
              <a:buFontTx/>
              <a:buNone/>
            </a:pPr>
            <a:r>
              <a:rPr lang="en-US" altLang="en-US"/>
              <a:t>           		</a:t>
            </a:r>
            <a:r>
              <a:rPr lang="en-US" altLang="en-US">
                <a:cs typeface="Times New Roman" pitchFamily="18" charset="0"/>
              </a:rPr>
              <a:t>•  Internet </a:t>
            </a:r>
            <a:r>
              <a:rPr lang="en-US" altLang="en-US" sz="1600">
                <a:cs typeface="Times New Roman" pitchFamily="18" charset="0"/>
              </a:rPr>
              <a:t>(Banner ads)</a:t>
            </a:r>
            <a:r>
              <a:rPr lang="en-US" altLang="en-US">
                <a:cs typeface="Times New Roman" pitchFamily="18" charset="0"/>
              </a:rPr>
              <a:t> </a:t>
            </a:r>
            <a:endParaRPr lang="en-US" altLang="en-US"/>
          </a:p>
        </p:txBody>
      </p:sp>
      <p:pic>
        <p:nvPicPr>
          <p:cNvPr id="119823" name="Picture 15" descr="Vehicle Wrap of the Mont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2628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5" name="Picture 17" descr="espn-308x68-011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62600"/>
            <a:ext cx="3521075" cy="777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5" name="Picture 9" descr="U of U press confer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Publicity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6363"/>
            <a:ext cx="6902450" cy="5095875"/>
          </a:xfrm>
        </p:spPr>
        <p:txBody>
          <a:bodyPr/>
          <a:lstStyle/>
          <a:p>
            <a:r>
              <a:rPr lang="en-US" altLang="en-US" sz="2500"/>
              <a:t>News releases (aka press releases)</a:t>
            </a:r>
          </a:p>
          <a:p>
            <a:r>
              <a:rPr lang="en-US" altLang="en-US" sz="2500"/>
              <a:t>Feature articles</a:t>
            </a:r>
          </a:p>
          <a:p>
            <a:pPr lvl="2"/>
            <a:r>
              <a:rPr lang="en-US" altLang="en-US" sz="3200"/>
              <a:t>Press conference </a:t>
            </a:r>
            <a:r>
              <a:rPr lang="en-US" altLang="en-US" sz="3200">
                <a:sym typeface="Symbol" pitchFamily="18" charset="2"/>
              </a:rPr>
              <a:t></a:t>
            </a:r>
            <a:endParaRPr lang="en-US" altLang="en-US" sz="3200"/>
          </a:p>
          <a:p>
            <a:r>
              <a:rPr lang="en-US" altLang="en-US" sz="2500"/>
              <a:t>Seek interviews</a:t>
            </a:r>
          </a:p>
          <a:p>
            <a:r>
              <a:rPr lang="en-US" altLang="en-US" sz="2500">
                <a:solidFill>
                  <a:schemeClr val="accent2"/>
                </a:solidFill>
              </a:rPr>
              <a:t>Public relations:</a:t>
            </a:r>
            <a:r>
              <a:rPr lang="en-US" altLang="en-US" sz="2500"/>
              <a:t> Any activity </a:t>
            </a:r>
          </a:p>
          <a:p>
            <a:pPr>
              <a:buFontTx/>
              <a:buNone/>
            </a:pPr>
            <a:r>
              <a:rPr lang="en-US" altLang="en-US" sz="2500"/>
              <a:t>	that creates goodwill for a business</a:t>
            </a:r>
          </a:p>
          <a:p>
            <a:endParaRPr lang="en-US" altLang="en-US"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solidFill>
            <a:srgbClr val="0099FF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Personal</a:t>
            </a:r>
            <a:r>
              <a:rPr lang="en-US" altLang="en-US"/>
              <a:t> </a:t>
            </a:r>
            <a:r>
              <a:rPr lang="en-US" altLang="en-US">
                <a:solidFill>
                  <a:schemeClr val="bg1"/>
                </a:solidFill>
              </a:rPr>
              <a:t>Selling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 Components of Marketing Mix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024438"/>
          </a:xfrm>
        </p:spPr>
        <p:txBody>
          <a:bodyPr/>
          <a:lstStyle/>
          <a:p>
            <a:r>
              <a:rPr lang="en-US" altLang="en-US" sz="2500">
                <a:solidFill>
                  <a:srgbClr val="669900"/>
                </a:solidFill>
              </a:rPr>
              <a:t>Students will be able to:</a:t>
            </a:r>
          </a:p>
          <a:p>
            <a:pPr lvl="1"/>
            <a:r>
              <a:rPr lang="en-US" altLang="en-US" sz="2500"/>
              <a:t>Determine </a:t>
            </a:r>
            <a:r>
              <a:rPr lang="en-US" altLang="en-US" sz="2500" b="1">
                <a:solidFill>
                  <a:srgbClr val="0099FF"/>
                </a:solidFill>
              </a:rPr>
              <a:t>product</a:t>
            </a:r>
            <a:r>
              <a:rPr lang="en-US" altLang="en-US" sz="2500"/>
              <a:t> brands, product mix, and inventory systems: perpetual, physical, and Just-in-Time (JIT)</a:t>
            </a:r>
          </a:p>
          <a:p>
            <a:pPr lvl="1"/>
            <a:r>
              <a:rPr lang="en-US" altLang="en-US" sz="2500"/>
              <a:t>Understand and calculate </a:t>
            </a:r>
            <a:r>
              <a:rPr lang="en-US" altLang="en-US" sz="2500" b="1">
                <a:solidFill>
                  <a:srgbClr val="0099FF"/>
                </a:solidFill>
              </a:rPr>
              <a:t>pricing</a:t>
            </a:r>
            <a:r>
              <a:rPr lang="en-US" altLang="en-US" sz="2500"/>
              <a:t> strategies utilized to make a profit: mark-up, cost-based, competition-based, demand-based, methods of psychological pricing, discounting, and credit.</a:t>
            </a:r>
          </a:p>
          <a:p>
            <a:pPr lvl="1"/>
            <a:r>
              <a:rPr lang="en-US" altLang="en-US" sz="2500"/>
              <a:t>Identify the components of a </a:t>
            </a:r>
            <a:r>
              <a:rPr lang="en-US" altLang="en-US" sz="2500" b="1">
                <a:solidFill>
                  <a:srgbClr val="0099FF"/>
                </a:solidFill>
              </a:rPr>
              <a:t>promotional mix</a:t>
            </a:r>
            <a:r>
              <a:rPr lang="en-US" altLang="en-US" sz="2500"/>
              <a:t> and how each will be utilized in a business.</a:t>
            </a:r>
          </a:p>
          <a:p>
            <a:pPr lvl="1"/>
            <a:r>
              <a:rPr lang="en-US" altLang="en-US" sz="2500"/>
              <a:t>Describe </a:t>
            </a:r>
            <a:r>
              <a:rPr lang="en-US" altLang="en-US" sz="2500" b="1">
                <a:solidFill>
                  <a:srgbClr val="0099FF"/>
                </a:solidFill>
              </a:rPr>
              <a:t>channels of distribution</a:t>
            </a:r>
            <a:r>
              <a:rPr lang="en-US" altLang="en-US" sz="2500"/>
              <a:t>, and determine best methods for business.</a:t>
            </a:r>
          </a:p>
          <a:p>
            <a:pPr lvl="1"/>
            <a:endParaRPr lang="en-US" altLang="en-US" sz="2500"/>
          </a:p>
          <a:p>
            <a:endParaRPr lang="en-US" alt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61" name="Picture 9" descr="trade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7010400" cy="1143000"/>
          </a:xfrm>
          <a:solidFill>
            <a:schemeClr val="tx1"/>
          </a:solidFill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Promotions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25900" cy="4262438"/>
          </a:xfrm>
        </p:spPr>
        <p:txBody>
          <a:bodyPr/>
          <a:lstStyle/>
          <a:p>
            <a:r>
              <a:rPr lang="en-US" altLang="en-US" sz="2500"/>
              <a:t>Incentives</a:t>
            </a:r>
          </a:p>
          <a:p>
            <a:r>
              <a:rPr lang="en-US" altLang="en-US" sz="2500"/>
              <a:t>Displays/Tradeshows</a:t>
            </a:r>
          </a:p>
          <a:p>
            <a:r>
              <a:rPr lang="en-US" altLang="en-US" sz="2500"/>
              <a:t>Premiums</a:t>
            </a:r>
          </a:p>
          <a:p>
            <a:r>
              <a:rPr lang="en-US" altLang="en-US" sz="2500"/>
              <a:t>Rebates</a:t>
            </a:r>
          </a:p>
          <a:p>
            <a:r>
              <a:rPr lang="en-US" altLang="en-US" sz="2500"/>
              <a:t>Samples</a:t>
            </a:r>
          </a:p>
          <a:p>
            <a:r>
              <a:rPr lang="en-US" altLang="en-US" sz="2500"/>
              <a:t>Sweepstakes/Contests</a:t>
            </a:r>
          </a:p>
          <a:p>
            <a:r>
              <a:rPr lang="en-US" altLang="en-US" sz="2500"/>
              <a:t>Sponsorships</a:t>
            </a:r>
          </a:p>
          <a:p>
            <a:r>
              <a:rPr lang="en-US" altLang="en-US" sz="2500"/>
              <a:t>The sky’s the limit!</a:t>
            </a:r>
          </a:p>
        </p:txBody>
      </p:sp>
      <p:pic>
        <p:nvPicPr>
          <p:cNvPr id="125963" name="Picture 11" descr="sm4118_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05400"/>
            <a:ext cx="1524000" cy="152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65" name="Picture 13" descr="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153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 Components of Marketing Mix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500">
                <a:solidFill>
                  <a:srgbClr val="669900"/>
                </a:solidFill>
              </a:rPr>
              <a:t>Let’s Review:</a:t>
            </a:r>
          </a:p>
          <a:p>
            <a:pPr lvl="1"/>
            <a:r>
              <a:rPr lang="en-US" altLang="en-US" sz="2500"/>
              <a:t>Determine </a:t>
            </a:r>
            <a:r>
              <a:rPr lang="en-US" altLang="en-US" sz="2500" b="1">
                <a:solidFill>
                  <a:srgbClr val="0099FF"/>
                </a:solidFill>
              </a:rPr>
              <a:t>product</a:t>
            </a:r>
            <a:r>
              <a:rPr lang="en-US" altLang="en-US" sz="2500"/>
              <a:t> brands, product mix, and inventory systems: perpetual, physical, and Just-in-Time (JIT)</a:t>
            </a:r>
          </a:p>
          <a:p>
            <a:pPr lvl="1"/>
            <a:r>
              <a:rPr lang="en-US" altLang="en-US" sz="2500"/>
              <a:t>Understand and calculate </a:t>
            </a:r>
            <a:r>
              <a:rPr lang="en-US" altLang="en-US" sz="2500" b="1">
                <a:solidFill>
                  <a:srgbClr val="0099FF"/>
                </a:solidFill>
              </a:rPr>
              <a:t>pricing</a:t>
            </a:r>
            <a:r>
              <a:rPr lang="en-US" altLang="en-US" sz="2500"/>
              <a:t> strategies utilized to make a profit: mark-up, cost-based, competition-based, demand-based, methods of psychological pricing, discounting, and credit.</a:t>
            </a:r>
          </a:p>
          <a:p>
            <a:pPr lvl="1"/>
            <a:r>
              <a:rPr lang="en-US" altLang="en-US" sz="2500"/>
              <a:t>Identify the components of a </a:t>
            </a:r>
            <a:r>
              <a:rPr lang="en-US" altLang="en-US" sz="2500" b="1">
                <a:solidFill>
                  <a:srgbClr val="0099FF"/>
                </a:solidFill>
              </a:rPr>
              <a:t>promotional mix</a:t>
            </a:r>
            <a:r>
              <a:rPr lang="en-US" altLang="en-US" sz="2500"/>
              <a:t> and how each will be utilized in a business.</a:t>
            </a:r>
          </a:p>
          <a:p>
            <a:pPr lvl="1"/>
            <a:r>
              <a:rPr lang="en-US" altLang="en-US" sz="2500"/>
              <a:t>Describe </a:t>
            </a:r>
            <a:r>
              <a:rPr lang="en-US" altLang="en-US" sz="2500" b="1">
                <a:solidFill>
                  <a:srgbClr val="0099FF"/>
                </a:solidFill>
              </a:rPr>
              <a:t>channels of distribution</a:t>
            </a:r>
            <a:r>
              <a:rPr lang="en-US" altLang="en-US" sz="2500"/>
              <a:t>, and determine best methods for business.</a:t>
            </a:r>
          </a:p>
          <a:p>
            <a:endParaRPr lang="en-US" altLang="en-US"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Marketing Mix</a:t>
            </a:r>
          </a:p>
        </p:txBody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847850"/>
            <a:ext cx="9144000" cy="4624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Marketing Mix</a:t>
            </a:r>
            <a:r>
              <a:rPr lang="en-US" altLang="en-US">
                <a:cs typeface="Times New Roman" pitchFamily="18" charset="0"/>
              </a:rPr>
              <a:t>  (the</a:t>
            </a:r>
            <a:r>
              <a:rPr lang="en-US" altLang="en-US"/>
              <a:t> 4 P’s)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Product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Answers: </a:t>
            </a:r>
            <a:r>
              <a:rPr lang="en-US" altLang="en-US" b="1" u="sng">
                <a:solidFill>
                  <a:srgbClr val="FF0000"/>
                </a:solidFill>
              </a:rPr>
              <a:t>What</a:t>
            </a:r>
            <a:r>
              <a:rPr lang="en-US" altLang="en-US">
                <a:solidFill>
                  <a:srgbClr val="FF0000"/>
                </a:solidFill>
              </a:rPr>
              <a:t> are you selling?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Price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Answers: </a:t>
            </a:r>
            <a:r>
              <a:rPr lang="en-US" altLang="en-US" b="1" u="sng">
                <a:solidFill>
                  <a:srgbClr val="FF0000"/>
                </a:solidFill>
              </a:rPr>
              <a:t>How much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is it?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b="1"/>
              <a:t>Place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Answers: </a:t>
            </a:r>
            <a:r>
              <a:rPr lang="en-US" altLang="en-US" b="1" u="sng">
                <a:solidFill>
                  <a:srgbClr val="FF0000"/>
                </a:solidFill>
              </a:rPr>
              <a:t>Where</a:t>
            </a:r>
            <a:r>
              <a:rPr lang="en-US" altLang="en-US">
                <a:solidFill>
                  <a:srgbClr val="FF0000"/>
                </a:solidFill>
              </a:rPr>
              <a:t> can I get it?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b="1"/>
              <a:t>Promotion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Answers: </a:t>
            </a:r>
            <a:r>
              <a:rPr lang="en-US" altLang="en-US" b="1" u="sng">
                <a:solidFill>
                  <a:srgbClr val="FF0000"/>
                </a:solidFill>
              </a:rPr>
              <a:t>Why</a:t>
            </a:r>
            <a:r>
              <a:rPr lang="en-US" altLang="en-US">
                <a:solidFill>
                  <a:srgbClr val="FF0000"/>
                </a:solidFill>
              </a:rPr>
              <a:t> should I buy it?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Products/Services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300"/>
              <a:t>Product Brands</a:t>
            </a:r>
          </a:p>
          <a:p>
            <a:pPr lvl="1">
              <a:lnSpc>
                <a:spcPct val="90000"/>
              </a:lnSpc>
            </a:pPr>
            <a:r>
              <a:rPr lang="en-US" altLang="en-US" sz="3300"/>
              <a:t>Ford, Dell, Kellogg’s</a:t>
            </a:r>
          </a:p>
          <a:p>
            <a:pPr>
              <a:lnSpc>
                <a:spcPct val="90000"/>
              </a:lnSpc>
            </a:pPr>
            <a:r>
              <a:rPr lang="en-US" altLang="en-US" sz="3300"/>
              <a:t>Product Mix</a:t>
            </a:r>
          </a:p>
          <a:p>
            <a:pPr lvl="1">
              <a:lnSpc>
                <a:spcPct val="90000"/>
              </a:lnSpc>
            </a:pPr>
            <a:r>
              <a:rPr lang="en-US" altLang="en-US" sz="3000"/>
              <a:t>Categories: Cereal, fruit snacks, cookies and crackers, etc</a:t>
            </a:r>
          </a:p>
          <a:p>
            <a:pPr lvl="1">
              <a:lnSpc>
                <a:spcPct val="90000"/>
              </a:lnSpc>
            </a:pPr>
            <a:r>
              <a:rPr lang="en-US" altLang="en-US" sz="3100"/>
              <a:t>Cereal: Frosted Flakes, Froot Loops, All Bran, etc.</a:t>
            </a:r>
          </a:p>
          <a:p>
            <a:pPr>
              <a:lnSpc>
                <a:spcPct val="90000"/>
              </a:lnSpc>
            </a:pPr>
            <a:r>
              <a:rPr lang="en-US" altLang="en-US" sz="3300"/>
              <a:t>Inventory methods</a:t>
            </a:r>
          </a:p>
        </p:txBody>
      </p:sp>
      <p:pic>
        <p:nvPicPr>
          <p:cNvPr id="94215" name="Picture 7" descr="prod_ce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3449638" cy="19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0" y="333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 </a:t>
            </a:r>
          </a:p>
        </p:txBody>
      </p:sp>
      <p:pic>
        <p:nvPicPr>
          <p:cNvPr id="94220" name="Picture 12" descr="Kellogg's 100th Anniversar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0"/>
            <a:ext cx="2057400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Inventory Methods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Keeping track of available stock of goods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Perpetual Inventory:</a:t>
            </a:r>
            <a:r>
              <a:rPr lang="en-US" altLang="en-US"/>
              <a:t>  Tracking inventory on a daily basis as it arrives or is sold. Computers allow “accurate” and up-to-date information.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Physical Inventory:</a:t>
            </a:r>
            <a:r>
              <a:rPr lang="en-US" altLang="en-US"/>
              <a:t> Mistakes can be made, items are stolen or lost. Conducting a physical count of inventory is a good idea and should be done periodically to get “actual” numbers.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Just-in-Time (JIT):</a:t>
            </a:r>
            <a:r>
              <a:rPr lang="en-US" altLang="en-US"/>
              <a:t> Suppliers ship inventory just before it’s used to keep stock at a minimum.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620000" cy="1143000"/>
          </a:xfrm>
        </p:spPr>
        <p:txBody>
          <a:bodyPr/>
          <a:lstStyle/>
          <a:p>
            <a:r>
              <a:rPr lang="en-US" altLang="en-US"/>
              <a:t>Pricing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8964613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900"/>
              <a:t>   </a:t>
            </a:r>
            <a:r>
              <a:rPr lang="en-US" altLang="en-US" sz="2500"/>
              <a:t>You’re in business to make profit. Know which pricing strategies to utilize.</a:t>
            </a:r>
          </a:p>
          <a:p>
            <a:pPr>
              <a:buFontTx/>
              <a:buNone/>
            </a:pPr>
            <a:endParaRPr lang="en-US" altLang="en-US" sz="2500"/>
          </a:p>
          <a:p>
            <a:pPr lvl="1"/>
            <a:r>
              <a:rPr lang="en-US" altLang="en-US" sz="3300" b="1"/>
              <a:t>Mark-up</a:t>
            </a:r>
          </a:p>
          <a:p>
            <a:pPr lvl="1"/>
            <a:r>
              <a:rPr lang="en-US" altLang="en-US" sz="3300" b="1"/>
              <a:t>Cost-based</a:t>
            </a:r>
          </a:p>
          <a:p>
            <a:pPr lvl="1"/>
            <a:r>
              <a:rPr lang="en-US" altLang="en-US" sz="3300" b="1"/>
              <a:t>Competition-based</a:t>
            </a:r>
          </a:p>
          <a:p>
            <a:pPr lvl="1"/>
            <a:r>
              <a:rPr lang="en-US" altLang="en-US" sz="3300" b="1"/>
              <a:t>Demand-based</a:t>
            </a:r>
          </a:p>
          <a:p>
            <a:pPr lvl="1"/>
            <a:endParaRPr lang="en-US" altLang="en-US" sz="3300" b="1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114800"/>
            <a:ext cx="3810000" cy="2743200"/>
          </a:xfrm>
        </p:spPr>
        <p:txBody>
          <a:bodyPr/>
          <a:lstStyle/>
          <a:p>
            <a:pPr lvl="1"/>
            <a:r>
              <a:rPr lang="en-US" altLang="en-US" sz="3300" b="1"/>
              <a:t>Psychological Pricing</a:t>
            </a:r>
          </a:p>
          <a:p>
            <a:pPr lvl="1"/>
            <a:r>
              <a:rPr lang="en-US" altLang="en-US" sz="3300" b="1"/>
              <a:t>Discounting</a:t>
            </a:r>
          </a:p>
          <a:p>
            <a:pPr lvl="1"/>
            <a:r>
              <a:rPr lang="en-US" altLang="en-US" sz="3300" b="1"/>
              <a:t>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Cost-based Pricing Method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Utilizes Cost + Mark-up</a:t>
            </a:r>
            <a:r>
              <a:rPr lang="en-US" altLang="en-US" sz="2300" b="1"/>
              <a:t>:</a:t>
            </a:r>
            <a:r>
              <a:rPr lang="en-US" altLang="en-US" sz="2300"/>
              <a:t>  Will you use </a:t>
            </a:r>
            <a:r>
              <a:rPr lang="en-US" altLang="en-US" sz="2300">
                <a:solidFill>
                  <a:schemeClr val="accent2"/>
                </a:solidFill>
              </a:rPr>
              <a:t>$</a:t>
            </a:r>
            <a:r>
              <a:rPr lang="en-US" altLang="en-US" sz="2300"/>
              <a:t> or </a:t>
            </a:r>
            <a:r>
              <a:rPr lang="en-US" altLang="en-US" sz="2300">
                <a:solidFill>
                  <a:schemeClr val="accent2"/>
                </a:solidFill>
              </a:rPr>
              <a:t>%</a:t>
            </a:r>
            <a:r>
              <a:rPr lang="en-US" altLang="en-US" sz="2300"/>
              <a:t> mark-up?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300"/>
          </a:p>
          <a:p>
            <a:pPr lvl="2">
              <a:lnSpc>
                <a:spcPct val="90000"/>
              </a:lnSpc>
            </a:pPr>
            <a:r>
              <a:rPr lang="en-US" altLang="en-US" sz="2300"/>
              <a:t>Cost + </a:t>
            </a:r>
            <a:r>
              <a:rPr lang="en-US" altLang="en-US" sz="2300">
                <a:solidFill>
                  <a:schemeClr val="accent2"/>
                </a:solidFill>
              </a:rPr>
              <a:t>$ MU</a:t>
            </a:r>
            <a:r>
              <a:rPr lang="en-US" altLang="en-US" sz="2300"/>
              <a:t> = Price 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2300"/>
              <a:t>($500 sofa + $300 MU = $800)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2300"/>
              <a:t>(Method best used for services, high price/luxury items; i.e. cars, furniture, accountants)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altLang="en-US" sz="2300"/>
          </a:p>
          <a:p>
            <a:pPr lvl="2">
              <a:lnSpc>
                <a:spcPct val="90000"/>
              </a:lnSpc>
            </a:pPr>
            <a:r>
              <a:rPr lang="en-US" altLang="en-US" sz="2300"/>
              <a:t>Cost + </a:t>
            </a:r>
            <a:r>
              <a:rPr lang="en-US" altLang="en-US" sz="2300">
                <a:solidFill>
                  <a:schemeClr val="accent2"/>
                </a:solidFill>
              </a:rPr>
              <a:t>% MU</a:t>
            </a:r>
            <a:r>
              <a:rPr lang="en-US" altLang="en-US" sz="2300"/>
              <a:t> = Price  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2300"/>
              <a:t>($50 muffler + 60% MU = $80)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2300"/>
              <a:t>		$50 x .60 = $30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2300"/>
              <a:t>		$50 + $30 = $80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en-US" sz="1800" i="1"/>
              <a:t>	(Method best used if offer a lot of different products/services and everything is marked-up the same; i.e., convenience stores, auto part stores)</a:t>
            </a:r>
          </a:p>
          <a:p>
            <a:pPr lvl="3">
              <a:lnSpc>
                <a:spcPct val="90000"/>
              </a:lnSpc>
              <a:buFontTx/>
              <a:buNone/>
            </a:pPr>
            <a:endParaRPr lang="en-US" alt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Competition-based</a:t>
            </a:r>
            <a:br>
              <a:rPr lang="en-US" altLang="en-US"/>
            </a:br>
            <a:r>
              <a:rPr lang="en-US" altLang="en-US"/>
              <a:t>Pricing Method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Competition-based:</a:t>
            </a:r>
            <a:r>
              <a:rPr lang="en-US" altLang="en-US"/>
              <a:t> Lower or raise price of products/services based on what the competition is doing.</a:t>
            </a:r>
          </a:p>
          <a:p>
            <a:pPr lvl="1"/>
            <a:r>
              <a:rPr lang="en-US" altLang="en-US"/>
              <a:t>If Burger King offers Whopper for $1, McDonalds changes price of Big Mac to $1.</a:t>
            </a:r>
          </a:p>
          <a:p>
            <a:pPr lvl="1"/>
            <a:r>
              <a:rPr lang="en-US" altLang="en-US"/>
              <a:t>Retailers employ people whose job is to check competitor pricing, so they can stay in-line or offer lower prices.</a:t>
            </a:r>
          </a:p>
          <a:p>
            <a:pPr lvl="2"/>
            <a:r>
              <a:rPr lang="en-US" altLang="en-US"/>
              <a:t>Some retailers will offer coupon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Demand-based Pricing Method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Demand-based:</a:t>
            </a:r>
            <a:r>
              <a:rPr lang="en-US" altLang="en-US"/>
              <a:t> Price is raised or lowered based on supply and demand.</a:t>
            </a:r>
          </a:p>
          <a:p>
            <a:endParaRPr lang="en-US" altLang="en-US"/>
          </a:p>
          <a:p>
            <a:pPr lvl="1"/>
            <a:r>
              <a:rPr lang="en-US" altLang="en-US"/>
              <a:t>Tickle Me Elmo sold for $1,000 (and up) the Christmas it was introduced. This was due to higher-than-anticipated demand and limited stock.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PEOP_PRT_Group07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PEOP_PRT_Group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PEOP_PRT_Group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PEOP_PRT_Group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PEOP_PRT_Group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PEOP_PRT_Group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PEOP_PRT_Group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PEOP_PRT_Group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PEOP_PRT_Group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Designs\PPP_SPEOP_PRT_Group07.pot</Template>
  <TotalTime>963</TotalTime>
  <Words>1031</Words>
  <Application>Microsoft Office PowerPoint</Application>
  <PresentationFormat>On-screen Show (4:3)</PresentationFormat>
  <Paragraphs>172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Symbol</vt:lpstr>
      <vt:lpstr>PPP_SPEOP_PRT_Group07</vt:lpstr>
      <vt:lpstr>Entrepreneurship</vt:lpstr>
      <vt:lpstr>4 Components of Marketing Mix</vt:lpstr>
      <vt:lpstr>The Marketing Mix</vt:lpstr>
      <vt:lpstr>Products/Services</vt:lpstr>
      <vt:lpstr>Inventory Methods</vt:lpstr>
      <vt:lpstr>Pricing Strategies</vt:lpstr>
      <vt:lpstr>Cost-based Pricing Method</vt:lpstr>
      <vt:lpstr>Competition-based Pricing Method</vt:lpstr>
      <vt:lpstr>Demand-based Pricing Method</vt:lpstr>
      <vt:lpstr>Psychological Pricing Methods</vt:lpstr>
      <vt:lpstr>Psychological Pricing Methods cont’d.</vt:lpstr>
      <vt:lpstr>Discount Pricing Methods</vt:lpstr>
      <vt:lpstr>Discount Pricing Methods cont’d.</vt:lpstr>
      <vt:lpstr>Credit</vt:lpstr>
      <vt:lpstr>Channels of Distribution (Place)</vt:lpstr>
      <vt:lpstr>Promotional Mix</vt:lpstr>
      <vt:lpstr>Advertising</vt:lpstr>
      <vt:lpstr>Publicity</vt:lpstr>
      <vt:lpstr>Personal Selling</vt:lpstr>
      <vt:lpstr>Promotions</vt:lpstr>
      <vt:lpstr>4 Components of Marketing Mix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</dc:title>
  <dc:creator>Robert Willardson</dc:creator>
  <cp:lastModifiedBy>Robert Willardson</cp:lastModifiedBy>
  <cp:revision>29</cp:revision>
  <dcterms:created xsi:type="dcterms:W3CDTF">2006-07-05T22:51:18Z</dcterms:created>
  <dcterms:modified xsi:type="dcterms:W3CDTF">2015-04-09T20:55:29Z</dcterms:modified>
</cp:coreProperties>
</file>