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  <p:sldMasterId id="2147483996" r:id="rId2"/>
  </p:sldMasterIdLst>
  <p:notesMasterIdLst>
    <p:notesMasterId r:id="rId18"/>
  </p:notesMasterIdLst>
  <p:handoutMasterIdLst>
    <p:handoutMasterId r:id="rId19"/>
  </p:handoutMasterIdLst>
  <p:sldIdLst>
    <p:sldId id="257" r:id="rId3"/>
    <p:sldId id="354" r:id="rId4"/>
    <p:sldId id="342" r:id="rId5"/>
    <p:sldId id="293" r:id="rId6"/>
    <p:sldId id="343" r:id="rId7"/>
    <p:sldId id="372" r:id="rId8"/>
    <p:sldId id="294" r:id="rId9"/>
    <p:sldId id="296" r:id="rId10"/>
    <p:sldId id="373" r:id="rId11"/>
    <p:sldId id="332" r:id="rId12"/>
    <p:sldId id="374" r:id="rId13"/>
    <p:sldId id="334" r:id="rId14"/>
    <p:sldId id="314" r:id="rId15"/>
    <p:sldId id="319" r:id="rId16"/>
    <p:sldId id="317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A4A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1" autoAdjust="0"/>
    <p:restoredTop sz="93276" autoAdjust="0"/>
  </p:normalViewPr>
  <p:slideViewPr>
    <p:cSldViewPr>
      <p:cViewPr>
        <p:scale>
          <a:sx n="50" d="100"/>
          <a:sy n="50" d="100"/>
        </p:scale>
        <p:origin x="-1109" y="-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12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EEB9ED-356D-4604-9B51-805867B5C10A}" type="doc">
      <dgm:prSet loTypeId="urn:microsoft.com/office/officeart/2005/8/layout/gear1" loCatId="process" qsTypeId="urn:microsoft.com/office/officeart/2005/8/quickstyle/simple4" qsCatId="simple" csTypeId="urn:microsoft.com/office/officeart/2005/8/colors/colorful4" csCatId="colorful" phldr="1"/>
      <dgm:spPr/>
    </dgm:pt>
    <dgm:pt modelId="{1B06C60F-DB77-49C6-8E7F-0034C7F1A40E}">
      <dgm:prSet phldrT="[Text]" custT="1"/>
      <dgm:spPr/>
      <dgm:t>
        <a:bodyPr/>
        <a:lstStyle/>
        <a:p>
          <a:r>
            <a:rPr lang="en-US" sz="1600" b="1" dirty="0" smtClean="0">
              <a:latin typeface="Centaur" pitchFamily="18" charset="0"/>
            </a:rPr>
            <a:t>Credit History</a:t>
          </a:r>
        </a:p>
      </dgm:t>
    </dgm:pt>
    <dgm:pt modelId="{07443EC8-4B4D-4E46-A819-2C445489FCB7}" type="parTrans" cxnId="{D13D38FE-5C7D-41B9-B8D7-B159AA0CF2AC}">
      <dgm:prSet/>
      <dgm:spPr/>
      <dgm:t>
        <a:bodyPr/>
        <a:lstStyle/>
        <a:p>
          <a:endParaRPr lang="en-US"/>
        </a:p>
      </dgm:t>
    </dgm:pt>
    <dgm:pt modelId="{A3D03EB3-BCCF-4AC8-AFA6-F7FFA4A91405}" type="sibTrans" cxnId="{D13D38FE-5C7D-41B9-B8D7-B159AA0CF2AC}">
      <dgm:prSet/>
      <dgm:spPr/>
      <dgm:t>
        <a:bodyPr/>
        <a:lstStyle/>
        <a:p>
          <a:endParaRPr lang="en-US"/>
        </a:p>
      </dgm:t>
    </dgm:pt>
    <dgm:pt modelId="{54341D4C-5A48-4E2A-83DD-C83D0AF6B5CE}">
      <dgm:prSet phldrT="[Text]"/>
      <dgm:spPr/>
      <dgm:t>
        <a:bodyPr/>
        <a:lstStyle/>
        <a:p>
          <a:r>
            <a:rPr lang="en-US" b="1" dirty="0" smtClean="0">
              <a:latin typeface="Centaur" pitchFamily="18" charset="0"/>
            </a:rPr>
            <a:t>Credit Report</a:t>
          </a:r>
        </a:p>
      </dgm:t>
    </dgm:pt>
    <dgm:pt modelId="{A53B789B-A437-452C-B12D-83E06D8FDEC2}" type="parTrans" cxnId="{F4D40856-5748-4411-BF0E-BDAEFF3B8F21}">
      <dgm:prSet/>
      <dgm:spPr/>
      <dgm:t>
        <a:bodyPr/>
        <a:lstStyle/>
        <a:p>
          <a:endParaRPr lang="en-US"/>
        </a:p>
      </dgm:t>
    </dgm:pt>
    <dgm:pt modelId="{9B8B2B5B-D15B-48F3-BCA7-C0242D637013}" type="sibTrans" cxnId="{F4D40856-5748-4411-BF0E-BDAEFF3B8F21}">
      <dgm:prSet/>
      <dgm:spPr/>
      <dgm:t>
        <a:bodyPr/>
        <a:lstStyle/>
        <a:p>
          <a:endParaRPr lang="en-US"/>
        </a:p>
      </dgm:t>
    </dgm:pt>
    <dgm:pt modelId="{28DF752A-7B9F-4007-AC5D-36E3D5D459F4}">
      <dgm:prSet phldrT="[Text]"/>
      <dgm:spPr/>
      <dgm:t>
        <a:bodyPr/>
        <a:lstStyle/>
        <a:p>
          <a:r>
            <a:rPr lang="en-US" b="1" dirty="0" smtClean="0">
              <a:latin typeface="Centaur" pitchFamily="18" charset="0"/>
            </a:rPr>
            <a:t>Credit Score</a:t>
          </a:r>
          <a:endParaRPr lang="en-US" b="1" dirty="0">
            <a:latin typeface="Centaur" pitchFamily="18" charset="0"/>
          </a:endParaRPr>
        </a:p>
      </dgm:t>
    </dgm:pt>
    <dgm:pt modelId="{369D1337-6FEE-41B9-996B-8B04B0025D8B}" type="parTrans" cxnId="{01BA307F-070E-44B0-95E4-040647A0F297}">
      <dgm:prSet/>
      <dgm:spPr/>
      <dgm:t>
        <a:bodyPr/>
        <a:lstStyle/>
        <a:p>
          <a:endParaRPr lang="en-US"/>
        </a:p>
      </dgm:t>
    </dgm:pt>
    <dgm:pt modelId="{0C9645B7-F155-476A-9DF4-F58DAA09C9BC}" type="sibTrans" cxnId="{01BA307F-070E-44B0-95E4-040647A0F297}">
      <dgm:prSet/>
      <dgm:spPr/>
      <dgm:t>
        <a:bodyPr/>
        <a:lstStyle/>
        <a:p>
          <a:endParaRPr lang="en-US"/>
        </a:p>
      </dgm:t>
    </dgm:pt>
    <dgm:pt modelId="{A15DBDA1-2C4F-42B0-A9CC-4A8637579CE4}" type="pres">
      <dgm:prSet presAssocID="{8CEEB9ED-356D-4604-9B51-805867B5C10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F2DFDE9-F6BA-4057-A253-128A6012EAA3}" type="pres">
      <dgm:prSet presAssocID="{1B06C60F-DB77-49C6-8E7F-0034C7F1A40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83007-8A5C-42E2-9B0C-1A714149C031}" type="pres">
      <dgm:prSet presAssocID="{1B06C60F-DB77-49C6-8E7F-0034C7F1A40E}" presName="gear1srcNode" presStyleLbl="node1" presStyleIdx="0" presStyleCnt="3"/>
      <dgm:spPr/>
      <dgm:t>
        <a:bodyPr/>
        <a:lstStyle/>
        <a:p>
          <a:endParaRPr lang="en-US"/>
        </a:p>
      </dgm:t>
    </dgm:pt>
    <dgm:pt modelId="{9EC85A99-90BF-4AFC-A26B-1AB13CE2980F}" type="pres">
      <dgm:prSet presAssocID="{1B06C60F-DB77-49C6-8E7F-0034C7F1A40E}" presName="gear1dstNode" presStyleLbl="node1" presStyleIdx="0" presStyleCnt="3"/>
      <dgm:spPr/>
      <dgm:t>
        <a:bodyPr/>
        <a:lstStyle/>
        <a:p>
          <a:endParaRPr lang="en-US"/>
        </a:p>
      </dgm:t>
    </dgm:pt>
    <dgm:pt modelId="{D98F5BC9-E0B8-48B0-97A0-9922BC8020CA}" type="pres">
      <dgm:prSet presAssocID="{54341D4C-5A48-4E2A-83DD-C83D0AF6B5C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2A347-1AAF-48AD-9FF0-93F7075CFCDD}" type="pres">
      <dgm:prSet presAssocID="{54341D4C-5A48-4E2A-83DD-C83D0AF6B5CE}" presName="gear2srcNode" presStyleLbl="node1" presStyleIdx="1" presStyleCnt="3"/>
      <dgm:spPr/>
      <dgm:t>
        <a:bodyPr/>
        <a:lstStyle/>
        <a:p>
          <a:endParaRPr lang="en-US"/>
        </a:p>
      </dgm:t>
    </dgm:pt>
    <dgm:pt modelId="{8E3F414F-3693-416D-8655-5B3EA85FA348}" type="pres">
      <dgm:prSet presAssocID="{54341D4C-5A48-4E2A-83DD-C83D0AF6B5CE}" presName="gear2dstNode" presStyleLbl="node1" presStyleIdx="1" presStyleCnt="3"/>
      <dgm:spPr/>
      <dgm:t>
        <a:bodyPr/>
        <a:lstStyle/>
        <a:p>
          <a:endParaRPr lang="en-US"/>
        </a:p>
      </dgm:t>
    </dgm:pt>
    <dgm:pt modelId="{2203A20B-0F60-4817-873C-D8C453A0E165}" type="pres">
      <dgm:prSet presAssocID="{28DF752A-7B9F-4007-AC5D-36E3D5D459F4}" presName="gear3" presStyleLbl="node1" presStyleIdx="2" presStyleCnt="3"/>
      <dgm:spPr/>
      <dgm:t>
        <a:bodyPr/>
        <a:lstStyle/>
        <a:p>
          <a:endParaRPr lang="en-US"/>
        </a:p>
      </dgm:t>
    </dgm:pt>
    <dgm:pt modelId="{FEA9AF6F-CF57-4F85-BEA3-0356B2F5869E}" type="pres">
      <dgm:prSet presAssocID="{28DF752A-7B9F-4007-AC5D-36E3D5D459F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EECE8-E761-4E73-8833-25204EF7A656}" type="pres">
      <dgm:prSet presAssocID="{28DF752A-7B9F-4007-AC5D-36E3D5D459F4}" presName="gear3srcNode" presStyleLbl="node1" presStyleIdx="2" presStyleCnt="3"/>
      <dgm:spPr/>
      <dgm:t>
        <a:bodyPr/>
        <a:lstStyle/>
        <a:p>
          <a:endParaRPr lang="en-US"/>
        </a:p>
      </dgm:t>
    </dgm:pt>
    <dgm:pt modelId="{1368BD54-3482-4487-B31F-0170FE296D2D}" type="pres">
      <dgm:prSet presAssocID="{28DF752A-7B9F-4007-AC5D-36E3D5D459F4}" presName="gear3dstNode" presStyleLbl="node1" presStyleIdx="2" presStyleCnt="3"/>
      <dgm:spPr/>
      <dgm:t>
        <a:bodyPr/>
        <a:lstStyle/>
        <a:p>
          <a:endParaRPr lang="en-US"/>
        </a:p>
      </dgm:t>
    </dgm:pt>
    <dgm:pt modelId="{6AEE0B51-C7BB-40E4-A25C-428015340729}" type="pres">
      <dgm:prSet presAssocID="{A3D03EB3-BCCF-4AC8-AFA6-F7FFA4A91405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43A4AEF-AF73-4E00-9C04-3947988874F6}" type="pres">
      <dgm:prSet presAssocID="{9B8B2B5B-D15B-48F3-BCA7-C0242D63701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293E52F-C364-4DA2-8C5B-C390B222EF85}" type="pres">
      <dgm:prSet presAssocID="{0C9645B7-F155-476A-9DF4-F58DAA09C9BC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7B6E6AB-BB19-4633-B49B-8B854251AF56}" type="presOf" srcId="{28DF752A-7B9F-4007-AC5D-36E3D5D459F4}" destId="{2203A20B-0F60-4817-873C-D8C453A0E165}" srcOrd="0" destOrd="0" presId="urn:microsoft.com/office/officeart/2005/8/layout/gear1"/>
    <dgm:cxn modelId="{F4D40856-5748-4411-BF0E-BDAEFF3B8F21}" srcId="{8CEEB9ED-356D-4604-9B51-805867B5C10A}" destId="{54341D4C-5A48-4E2A-83DD-C83D0AF6B5CE}" srcOrd="1" destOrd="0" parTransId="{A53B789B-A437-452C-B12D-83E06D8FDEC2}" sibTransId="{9B8B2B5B-D15B-48F3-BCA7-C0242D637013}"/>
    <dgm:cxn modelId="{57F38924-3F8E-4355-BE5C-D0763EBEC3BD}" type="presOf" srcId="{8CEEB9ED-356D-4604-9B51-805867B5C10A}" destId="{A15DBDA1-2C4F-42B0-A9CC-4A8637579CE4}" srcOrd="0" destOrd="0" presId="urn:microsoft.com/office/officeart/2005/8/layout/gear1"/>
    <dgm:cxn modelId="{DA24549B-5E35-4864-8479-B279CA6E6CFA}" type="presOf" srcId="{54341D4C-5A48-4E2A-83DD-C83D0AF6B5CE}" destId="{8E3F414F-3693-416D-8655-5B3EA85FA348}" srcOrd="2" destOrd="0" presId="urn:microsoft.com/office/officeart/2005/8/layout/gear1"/>
    <dgm:cxn modelId="{D741268B-7F52-45CE-99BC-412C6C4DBB81}" type="presOf" srcId="{1B06C60F-DB77-49C6-8E7F-0034C7F1A40E}" destId="{5F2DFDE9-F6BA-4057-A253-128A6012EAA3}" srcOrd="0" destOrd="0" presId="urn:microsoft.com/office/officeart/2005/8/layout/gear1"/>
    <dgm:cxn modelId="{57586F79-A5FC-472A-B6A4-241ED324BA93}" type="presOf" srcId="{28DF752A-7B9F-4007-AC5D-36E3D5D459F4}" destId="{FEA9AF6F-CF57-4F85-BEA3-0356B2F5869E}" srcOrd="1" destOrd="0" presId="urn:microsoft.com/office/officeart/2005/8/layout/gear1"/>
    <dgm:cxn modelId="{95AE638F-A0EA-4190-A7AC-39FE3B7DECE6}" type="presOf" srcId="{A3D03EB3-BCCF-4AC8-AFA6-F7FFA4A91405}" destId="{6AEE0B51-C7BB-40E4-A25C-428015340729}" srcOrd="0" destOrd="0" presId="urn:microsoft.com/office/officeart/2005/8/layout/gear1"/>
    <dgm:cxn modelId="{579CF7BD-76BC-42E0-B042-957135133AFE}" type="presOf" srcId="{28DF752A-7B9F-4007-AC5D-36E3D5D459F4}" destId="{BEBEECE8-E761-4E73-8833-25204EF7A656}" srcOrd="2" destOrd="0" presId="urn:microsoft.com/office/officeart/2005/8/layout/gear1"/>
    <dgm:cxn modelId="{4D785806-89BF-4BE9-BA07-244DA51204F7}" type="presOf" srcId="{54341D4C-5A48-4E2A-83DD-C83D0AF6B5CE}" destId="{2FE2A347-1AAF-48AD-9FF0-93F7075CFCDD}" srcOrd="1" destOrd="0" presId="urn:microsoft.com/office/officeart/2005/8/layout/gear1"/>
    <dgm:cxn modelId="{B99D014D-C226-4349-997A-0D940177DABE}" type="presOf" srcId="{54341D4C-5A48-4E2A-83DD-C83D0AF6B5CE}" destId="{D98F5BC9-E0B8-48B0-97A0-9922BC8020CA}" srcOrd="0" destOrd="0" presId="urn:microsoft.com/office/officeart/2005/8/layout/gear1"/>
    <dgm:cxn modelId="{567F895D-00A1-4778-A93D-12B75FD51D49}" type="presOf" srcId="{28DF752A-7B9F-4007-AC5D-36E3D5D459F4}" destId="{1368BD54-3482-4487-B31F-0170FE296D2D}" srcOrd="3" destOrd="0" presId="urn:microsoft.com/office/officeart/2005/8/layout/gear1"/>
    <dgm:cxn modelId="{A101F4A6-3B1A-4A4F-ADEE-3E42BD775F0F}" type="presOf" srcId="{9B8B2B5B-D15B-48F3-BCA7-C0242D637013}" destId="{D43A4AEF-AF73-4E00-9C04-3947988874F6}" srcOrd="0" destOrd="0" presId="urn:microsoft.com/office/officeart/2005/8/layout/gear1"/>
    <dgm:cxn modelId="{01BA307F-070E-44B0-95E4-040647A0F297}" srcId="{8CEEB9ED-356D-4604-9B51-805867B5C10A}" destId="{28DF752A-7B9F-4007-AC5D-36E3D5D459F4}" srcOrd="2" destOrd="0" parTransId="{369D1337-6FEE-41B9-996B-8B04B0025D8B}" sibTransId="{0C9645B7-F155-476A-9DF4-F58DAA09C9BC}"/>
    <dgm:cxn modelId="{D13D38FE-5C7D-41B9-B8D7-B159AA0CF2AC}" srcId="{8CEEB9ED-356D-4604-9B51-805867B5C10A}" destId="{1B06C60F-DB77-49C6-8E7F-0034C7F1A40E}" srcOrd="0" destOrd="0" parTransId="{07443EC8-4B4D-4E46-A819-2C445489FCB7}" sibTransId="{A3D03EB3-BCCF-4AC8-AFA6-F7FFA4A91405}"/>
    <dgm:cxn modelId="{EBE967F1-D178-4B6D-A9E3-19854D50F761}" type="presOf" srcId="{1B06C60F-DB77-49C6-8E7F-0034C7F1A40E}" destId="{0EC83007-8A5C-42E2-9B0C-1A714149C031}" srcOrd="1" destOrd="0" presId="urn:microsoft.com/office/officeart/2005/8/layout/gear1"/>
    <dgm:cxn modelId="{581989E3-EBDB-4E13-9A42-BDF08C9A9ECC}" type="presOf" srcId="{1B06C60F-DB77-49C6-8E7F-0034C7F1A40E}" destId="{9EC85A99-90BF-4AFC-A26B-1AB13CE2980F}" srcOrd="2" destOrd="0" presId="urn:microsoft.com/office/officeart/2005/8/layout/gear1"/>
    <dgm:cxn modelId="{7D6FBAA4-71D3-4BBA-A3A2-B822AB45E7D4}" type="presOf" srcId="{0C9645B7-F155-476A-9DF4-F58DAA09C9BC}" destId="{5293E52F-C364-4DA2-8C5B-C390B222EF85}" srcOrd="0" destOrd="0" presId="urn:microsoft.com/office/officeart/2005/8/layout/gear1"/>
    <dgm:cxn modelId="{9F1EF791-A4E8-4EDF-AC29-15DCF4DE57EB}" type="presParOf" srcId="{A15DBDA1-2C4F-42B0-A9CC-4A8637579CE4}" destId="{5F2DFDE9-F6BA-4057-A253-128A6012EAA3}" srcOrd="0" destOrd="0" presId="urn:microsoft.com/office/officeart/2005/8/layout/gear1"/>
    <dgm:cxn modelId="{866709B7-CAC2-48BF-A1F1-D4A38AC86386}" type="presParOf" srcId="{A15DBDA1-2C4F-42B0-A9CC-4A8637579CE4}" destId="{0EC83007-8A5C-42E2-9B0C-1A714149C031}" srcOrd="1" destOrd="0" presId="urn:microsoft.com/office/officeart/2005/8/layout/gear1"/>
    <dgm:cxn modelId="{F9CA4580-3C90-460D-8ABE-E59C233036F3}" type="presParOf" srcId="{A15DBDA1-2C4F-42B0-A9CC-4A8637579CE4}" destId="{9EC85A99-90BF-4AFC-A26B-1AB13CE2980F}" srcOrd="2" destOrd="0" presId="urn:microsoft.com/office/officeart/2005/8/layout/gear1"/>
    <dgm:cxn modelId="{E5A3B4C1-7EBD-4D5F-A0CB-80375E40A10F}" type="presParOf" srcId="{A15DBDA1-2C4F-42B0-A9CC-4A8637579CE4}" destId="{D98F5BC9-E0B8-48B0-97A0-9922BC8020CA}" srcOrd="3" destOrd="0" presId="urn:microsoft.com/office/officeart/2005/8/layout/gear1"/>
    <dgm:cxn modelId="{7ABE75F8-BB33-4EC7-8A77-109A6E48CD06}" type="presParOf" srcId="{A15DBDA1-2C4F-42B0-A9CC-4A8637579CE4}" destId="{2FE2A347-1AAF-48AD-9FF0-93F7075CFCDD}" srcOrd="4" destOrd="0" presId="urn:microsoft.com/office/officeart/2005/8/layout/gear1"/>
    <dgm:cxn modelId="{3F513741-F2F6-4090-BF22-6A09BEFE474E}" type="presParOf" srcId="{A15DBDA1-2C4F-42B0-A9CC-4A8637579CE4}" destId="{8E3F414F-3693-416D-8655-5B3EA85FA348}" srcOrd="5" destOrd="0" presId="urn:microsoft.com/office/officeart/2005/8/layout/gear1"/>
    <dgm:cxn modelId="{3CCCF9B2-D314-4880-81F6-FD9C623E11F5}" type="presParOf" srcId="{A15DBDA1-2C4F-42B0-A9CC-4A8637579CE4}" destId="{2203A20B-0F60-4817-873C-D8C453A0E165}" srcOrd="6" destOrd="0" presId="urn:microsoft.com/office/officeart/2005/8/layout/gear1"/>
    <dgm:cxn modelId="{60F7B4FC-6990-43D9-BC1D-A445220196EF}" type="presParOf" srcId="{A15DBDA1-2C4F-42B0-A9CC-4A8637579CE4}" destId="{FEA9AF6F-CF57-4F85-BEA3-0356B2F5869E}" srcOrd="7" destOrd="0" presId="urn:microsoft.com/office/officeart/2005/8/layout/gear1"/>
    <dgm:cxn modelId="{C3DF69CC-F1E9-47F1-AA1D-8AC2533F1024}" type="presParOf" srcId="{A15DBDA1-2C4F-42B0-A9CC-4A8637579CE4}" destId="{BEBEECE8-E761-4E73-8833-25204EF7A656}" srcOrd="8" destOrd="0" presId="urn:microsoft.com/office/officeart/2005/8/layout/gear1"/>
    <dgm:cxn modelId="{DDB52136-E7B1-45DB-A178-9BB8F4EFB546}" type="presParOf" srcId="{A15DBDA1-2C4F-42B0-A9CC-4A8637579CE4}" destId="{1368BD54-3482-4487-B31F-0170FE296D2D}" srcOrd="9" destOrd="0" presId="urn:microsoft.com/office/officeart/2005/8/layout/gear1"/>
    <dgm:cxn modelId="{CBD2A193-908C-4B1D-81E3-60DE99D45FE3}" type="presParOf" srcId="{A15DBDA1-2C4F-42B0-A9CC-4A8637579CE4}" destId="{6AEE0B51-C7BB-40E4-A25C-428015340729}" srcOrd="10" destOrd="0" presId="urn:microsoft.com/office/officeart/2005/8/layout/gear1"/>
    <dgm:cxn modelId="{9F0B6F0E-E80E-4831-A911-E76DD7C11852}" type="presParOf" srcId="{A15DBDA1-2C4F-42B0-A9CC-4A8637579CE4}" destId="{D43A4AEF-AF73-4E00-9C04-3947988874F6}" srcOrd="11" destOrd="0" presId="urn:microsoft.com/office/officeart/2005/8/layout/gear1"/>
    <dgm:cxn modelId="{4A697F23-C4DF-4A4D-B80F-A71967E5FF80}" type="presParOf" srcId="{A15DBDA1-2C4F-42B0-A9CC-4A8637579CE4}" destId="{5293E52F-C364-4DA2-8C5B-C390B222EF8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EEB9ED-356D-4604-9B51-805867B5C10A}" type="doc">
      <dgm:prSet loTypeId="urn:microsoft.com/office/officeart/2005/8/layout/gear1" loCatId="process" qsTypeId="urn:microsoft.com/office/officeart/2005/8/quickstyle/simple4" qsCatId="simple" csTypeId="urn:microsoft.com/office/officeart/2005/8/colors/colorful4" csCatId="colorful" phldr="1"/>
      <dgm:spPr/>
    </dgm:pt>
    <dgm:pt modelId="{1B06C60F-DB77-49C6-8E7F-0034C7F1A40E}">
      <dgm:prSet phldrT="[Text]" custT="1"/>
      <dgm:spPr/>
      <dgm:t>
        <a:bodyPr/>
        <a:lstStyle/>
        <a:p>
          <a:r>
            <a:rPr lang="en-US" sz="1600" b="1" dirty="0" smtClean="0">
              <a:latin typeface="Centaur" pitchFamily="18" charset="0"/>
            </a:rPr>
            <a:t>Credit History</a:t>
          </a:r>
        </a:p>
      </dgm:t>
    </dgm:pt>
    <dgm:pt modelId="{07443EC8-4B4D-4E46-A819-2C445489FCB7}" type="parTrans" cxnId="{D13D38FE-5C7D-41B9-B8D7-B159AA0CF2AC}">
      <dgm:prSet/>
      <dgm:spPr/>
      <dgm:t>
        <a:bodyPr/>
        <a:lstStyle/>
        <a:p>
          <a:endParaRPr lang="en-US"/>
        </a:p>
      </dgm:t>
    </dgm:pt>
    <dgm:pt modelId="{A3D03EB3-BCCF-4AC8-AFA6-F7FFA4A91405}" type="sibTrans" cxnId="{D13D38FE-5C7D-41B9-B8D7-B159AA0CF2AC}">
      <dgm:prSet/>
      <dgm:spPr/>
      <dgm:t>
        <a:bodyPr/>
        <a:lstStyle/>
        <a:p>
          <a:endParaRPr lang="en-US"/>
        </a:p>
      </dgm:t>
    </dgm:pt>
    <dgm:pt modelId="{54341D4C-5A48-4E2A-83DD-C83D0AF6B5CE}">
      <dgm:prSet phldrT="[Text]"/>
      <dgm:spPr/>
      <dgm:t>
        <a:bodyPr/>
        <a:lstStyle/>
        <a:p>
          <a:r>
            <a:rPr lang="en-US" b="1" dirty="0" smtClean="0">
              <a:latin typeface="Centaur" pitchFamily="18" charset="0"/>
            </a:rPr>
            <a:t>Credit Report</a:t>
          </a:r>
        </a:p>
      </dgm:t>
    </dgm:pt>
    <dgm:pt modelId="{A53B789B-A437-452C-B12D-83E06D8FDEC2}" type="parTrans" cxnId="{F4D40856-5748-4411-BF0E-BDAEFF3B8F21}">
      <dgm:prSet/>
      <dgm:spPr/>
      <dgm:t>
        <a:bodyPr/>
        <a:lstStyle/>
        <a:p>
          <a:endParaRPr lang="en-US"/>
        </a:p>
      </dgm:t>
    </dgm:pt>
    <dgm:pt modelId="{9B8B2B5B-D15B-48F3-BCA7-C0242D637013}" type="sibTrans" cxnId="{F4D40856-5748-4411-BF0E-BDAEFF3B8F21}">
      <dgm:prSet/>
      <dgm:spPr/>
      <dgm:t>
        <a:bodyPr/>
        <a:lstStyle/>
        <a:p>
          <a:endParaRPr lang="en-US"/>
        </a:p>
      </dgm:t>
    </dgm:pt>
    <dgm:pt modelId="{28DF752A-7B9F-4007-AC5D-36E3D5D459F4}">
      <dgm:prSet phldrT="[Text]"/>
      <dgm:spPr/>
      <dgm:t>
        <a:bodyPr/>
        <a:lstStyle/>
        <a:p>
          <a:r>
            <a:rPr lang="en-US" b="1" dirty="0" smtClean="0">
              <a:latin typeface="Centaur" pitchFamily="18" charset="0"/>
            </a:rPr>
            <a:t>Credit Score</a:t>
          </a:r>
          <a:endParaRPr lang="en-US" b="1" dirty="0">
            <a:latin typeface="Centaur" pitchFamily="18" charset="0"/>
          </a:endParaRPr>
        </a:p>
      </dgm:t>
    </dgm:pt>
    <dgm:pt modelId="{369D1337-6FEE-41B9-996B-8B04B0025D8B}" type="parTrans" cxnId="{01BA307F-070E-44B0-95E4-040647A0F297}">
      <dgm:prSet/>
      <dgm:spPr/>
      <dgm:t>
        <a:bodyPr/>
        <a:lstStyle/>
        <a:p>
          <a:endParaRPr lang="en-US"/>
        </a:p>
      </dgm:t>
    </dgm:pt>
    <dgm:pt modelId="{0C9645B7-F155-476A-9DF4-F58DAA09C9BC}" type="sibTrans" cxnId="{01BA307F-070E-44B0-95E4-040647A0F297}">
      <dgm:prSet/>
      <dgm:spPr/>
      <dgm:t>
        <a:bodyPr/>
        <a:lstStyle/>
        <a:p>
          <a:endParaRPr lang="en-US"/>
        </a:p>
      </dgm:t>
    </dgm:pt>
    <dgm:pt modelId="{A15DBDA1-2C4F-42B0-A9CC-4A8637579CE4}" type="pres">
      <dgm:prSet presAssocID="{8CEEB9ED-356D-4604-9B51-805867B5C10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F2DFDE9-F6BA-4057-A253-128A6012EAA3}" type="pres">
      <dgm:prSet presAssocID="{1B06C60F-DB77-49C6-8E7F-0034C7F1A40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83007-8A5C-42E2-9B0C-1A714149C031}" type="pres">
      <dgm:prSet presAssocID="{1B06C60F-DB77-49C6-8E7F-0034C7F1A40E}" presName="gear1srcNode" presStyleLbl="node1" presStyleIdx="0" presStyleCnt="3"/>
      <dgm:spPr/>
      <dgm:t>
        <a:bodyPr/>
        <a:lstStyle/>
        <a:p>
          <a:endParaRPr lang="en-US"/>
        </a:p>
      </dgm:t>
    </dgm:pt>
    <dgm:pt modelId="{9EC85A99-90BF-4AFC-A26B-1AB13CE2980F}" type="pres">
      <dgm:prSet presAssocID="{1B06C60F-DB77-49C6-8E7F-0034C7F1A40E}" presName="gear1dstNode" presStyleLbl="node1" presStyleIdx="0" presStyleCnt="3"/>
      <dgm:spPr/>
      <dgm:t>
        <a:bodyPr/>
        <a:lstStyle/>
        <a:p>
          <a:endParaRPr lang="en-US"/>
        </a:p>
      </dgm:t>
    </dgm:pt>
    <dgm:pt modelId="{D98F5BC9-E0B8-48B0-97A0-9922BC8020CA}" type="pres">
      <dgm:prSet presAssocID="{54341D4C-5A48-4E2A-83DD-C83D0AF6B5C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2A347-1AAF-48AD-9FF0-93F7075CFCDD}" type="pres">
      <dgm:prSet presAssocID="{54341D4C-5A48-4E2A-83DD-C83D0AF6B5CE}" presName="gear2srcNode" presStyleLbl="node1" presStyleIdx="1" presStyleCnt="3"/>
      <dgm:spPr/>
      <dgm:t>
        <a:bodyPr/>
        <a:lstStyle/>
        <a:p>
          <a:endParaRPr lang="en-US"/>
        </a:p>
      </dgm:t>
    </dgm:pt>
    <dgm:pt modelId="{8E3F414F-3693-416D-8655-5B3EA85FA348}" type="pres">
      <dgm:prSet presAssocID="{54341D4C-5A48-4E2A-83DD-C83D0AF6B5CE}" presName="gear2dstNode" presStyleLbl="node1" presStyleIdx="1" presStyleCnt="3"/>
      <dgm:spPr/>
      <dgm:t>
        <a:bodyPr/>
        <a:lstStyle/>
        <a:p>
          <a:endParaRPr lang="en-US"/>
        </a:p>
      </dgm:t>
    </dgm:pt>
    <dgm:pt modelId="{2203A20B-0F60-4817-873C-D8C453A0E165}" type="pres">
      <dgm:prSet presAssocID="{28DF752A-7B9F-4007-AC5D-36E3D5D459F4}" presName="gear3" presStyleLbl="node1" presStyleIdx="2" presStyleCnt="3"/>
      <dgm:spPr/>
      <dgm:t>
        <a:bodyPr/>
        <a:lstStyle/>
        <a:p>
          <a:endParaRPr lang="en-US"/>
        </a:p>
      </dgm:t>
    </dgm:pt>
    <dgm:pt modelId="{FEA9AF6F-CF57-4F85-BEA3-0356B2F5869E}" type="pres">
      <dgm:prSet presAssocID="{28DF752A-7B9F-4007-AC5D-36E3D5D459F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EECE8-E761-4E73-8833-25204EF7A656}" type="pres">
      <dgm:prSet presAssocID="{28DF752A-7B9F-4007-AC5D-36E3D5D459F4}" presName="gear3srcNode" presStyleLbl="node1" presStyleIdx="2" presStyleCnt="3"/>
      <dgm:spPr/>
      <dgm:t>
        <a:bodyPr/>
        <a:lstStyle/>
        <a:p>
          <a:endParaRPr lang="en-US"/>
        </a:p>
      </dgm:t>
    </dgm:pt>
    <dgm:pt modelId="{1368BD54-3482-4487-B31F-0170FE296D2D}" type="pres">
      <dgm:prSet presAssocID="{28DF752A-7B9F-4007-AC5D-36E3D5D459F4}" presName="gear3dstNode" presStyleLbl="node1" presStyleIdx="2" presStyleCnt="3"/>
      <dgm:spPr/>
      <dgm:t>
        <a:bodyPr/>
        <a:lstStyle/>
        <a:p>
          <a:endParaRPr lang="en-US"/>
        </a:p>
      </dgm:t>
    </dgm:pt>
    <dgm:pt modelId="{6AEE0B51-C7BB-40E4-A25C-428015340729}" type="pres">
      <dgm:prSet presAssocID="{A3D03EB3-BCCF-4AC8-AFA6-F7FFA4A91405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43A4AEF-AF73-4E00-9C04-3947988874F6}" type="pres">
      <dgm:prSet presAssocID="{9B8B2B5B-D15B-48F3-BCA7-C0242D63701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293E52F-C364-4DA2-8C5B-C390B222EF85}" type="pres">
      <dgm:prSet presAssocID="{0C9645B7-F155-476A-9DF4-F58DAA09C9BC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063C76DA-CFAE-4F31-A825-81D32E4B7B58}" type="presOf" srcId="{0C9645B7-F155-476A-9DF4-F58DAA09C9BC}" destId="{5293E52F-C364-4DA2-8C5B-C390B222EF85}" srcOrd="0" destOrd="0" presId="urn:microsoft.com/office/officeart/2005/8/layout/gear1"/>
    <dgm:cxn modelId="{D13D38FE-5C7D-41B9-B8D7-B159AA0CF2AC}" srcId="{8CEEB9ED-356D-4604-9B51-805867B5C10A}" destId="{1B06C60F-DB77-49C6-8E7F-0034C7F1A40E}" srcOrd="0" destOrd="0" parTransId="{07443EC8-4B4D-4E46-A819-2C445489FCB7}" sibTransId="{A3D03EB3-BCCF-4AC8-AFA6-F7FFA4A91405}"/>
    <dgm:cxn modelId="{2D074E3F-090E-4A4B-803C-9636A2279D2E}" type="presOf" srcId="{28DF752A-7B9F-4007-AC5D-36E3D5D459F4}" destId="{FEA9AF6F-CF57-4F85-BEA3-0356B2F5869E}" srcOrd="1" destOrd="0" presId="urn:microsoft.com/office/officeart/2005/8/layout/gear1"/>
    <dgm:cxn modelId="{05390C8F-212D-4AB0-BBE4-FFE0A644019C}" type="presOf" srcId="{1B06C60F-DB77-49C6-8E7F-0034C7F1A40E}" destId="{0EC83007-8A5C-42E2-9B0C-1A714149C031}" srcOrd="1" destOrd="0" presId="urn:microsoft.com/office/officeart/2005/8/layout/gear1"/>
    <dgm:cxn modelId="{33011619-9BB2-4EF2-AF9F-C1AFFF4DA52A}" type="presOf" srcId="{28DF752A-7B9F-4007-AC5D-36E3D5D459F4}" destId="{BEBEECE8-E761-4E73-8833-25204EF7A656}" srcOrd="2" destOrd="0" presId="urn:microsoft.com/office/officeart/2005/8/layout/gear1"/>
    <dgm:cxn modelId="{7A4E1926-51D5-4A16-97C6-FF90838721BE}" type="presOf" srcId="{1B06C60F-DB77-49C6-8E7F-0034C7F1A40E}" destId="{5F2DFDE9-F6BA-4057-A253-128A6012EAA3}" srcOrd="0" destOrd="0" presId="urn:microsoft.com/office/officeart/2005/8/layout/gear1"/>
    <dgm:cxn modelId="{874288C8-13B1-41D2-A22E-1187E986D699}" type="presOf" srcId="{1B06C60F-DB77-49C6-8E7F-0034C7F1A40E}" destId="{9EC85A99-90BF-4AFC-A26B-1AB13CE2980F}" srcOrd="2" destOrd="0" presId="urn:microsoft.com/office/officeart/2005/8/layout/gear1"/>
    <dgm:cxn modelId="{E26FAD60-664E-4E69-8C3E-7302477156E8}" type="presOf" srcId="{8CEEB9ED-356D-4604-9B51-805867B5C10A}" destId="{A15DBDA1-2C4F-42B0-A9CC-4A8637579CE4}" srcOrd="0" destOrd="0" presId="urn:microsoft.com/office/officeart/2005/8/layout/gear1"/>
    <dgm:cxn modelId="{DE56C1A4-1FA7-416E-8026-3AF87DC2C909}" type="presOf" srcId="{28DF752A-7B9F-4007-AC5D-36E3D5D459F4}" destId="{1368BD54-3482-4487-B31F-0170FE296D2D}" srcOrd="3" destOrd="0" presId="urn:microsoft.com/office/officeart/2005/8/layout/gear1"/>
    <dgm:cxn modelId="{962F1E15-C6DB-4FAB-82BB-B128B5E5B2AE}" type="presOf" srcId="{54341D4C-5A48-4E2A-83DD-C83D0AF6B5CE}" destId="{2FE2A347-1AAF-48AD-9FF0-93F7075CFCDD}" srcOrd="1" destOrd="0" presId="urn:microsoft.com/office/officeart/2005/8/layout/gear1"/>
    <dgm:cxn modelId="{45687532-8B4C-4A74-B885-4A958F687FE4}" type="presOf" srcId="{54341D4C-5A48-4E2A-83DD-C83D0AF6B5CE}" destId="{D98F5BC9-E0B8-48B0-97A0-9922BC8020CA}" srcOrd="0" destOrd="0" presId="urn:microsoft.com/office/officeart/2005/8/layout/gear1"/>
    <dgm:cxn modelId="{203A535C-91B3-4DD1-8D0F-7B2C9BAA18AE}" type="presOf" srcId="{28DF752A-7B9F-4007-AC5D-36E3D5D459F4}" destId="{2203A20B-0F60-4817-873C-D8C453A0E165}" srcOrd="0" destOrd="0" presId="urn:microsoft.com/office/officeart/2005/8/layout/gear1"/>
    <dgm:cxn modelId="{1D9C579F-5240-438A-A605-861A76CFFAA0}" type="presOf" srcId="{54341D4C-5A48-4E2A-83DD-C83D0AF6B5CE}" destId="{8E3F414F-3693-416D-8655-5B3EA85FA348}" srcOrd="2" destOrd="0" presId="urn:microsoft.com/office/officeart/2005/8/layout/gear1"/>
    <dgm:cxn modelId="{FE82F96D-25C3-4EFC-8CA2-64C53E9EC7A1}" type="presOf" srcId="{A3D03EB3-BCCF-4AC8-AFA6-F7FFA4A91405}" destId="{6AEE0B51-C7BB-40E4-A25C-428015340729}" srcOrd="0" destOrd="0" presId="urn:microsoft.com/office/officeart/2005/8/layout/gear1"/>
    <dgm:cxn modelId="{01BA307F-070E-44B0-95E4-040647A0F297}" srcId="{8CEEB9ED-356D-4604-9B51-805867B5C10A}" destId="{28DF752A-7B9F-4007-AC5D-36E3D5D459F4}" srcOrd="2" destOrd="0" parTransId="{369D1337-6FEE-41B9-996B-8B04B0025D8B}" sibTransId="{0C9645B7-F155-476A-9DF4-F58DAA09C9BC}"/>
    <dgm:cxn modelId="{3668A657-DED6-4DE2-A62E-C9D45C6D11C5}" type="presOf" srcId="{9B8B2B5B-D15B-48F3-BCA7-C0242D637013}" destId="{D43A4AEF-AF73-4E00-9C04-3947988874F6}" srcOrd="0" destOrd="0" presId="urn:microsoft.com/office/officeart/2005/8/layout/gear1"/>
    <dgm:cxn modelId="{F4D40856-5748-4411-BF0E-BDAEFF3B8F21}" srcId="{8CEEB9ED-356D-4604-9B51-805867B5C10A}" destId="{54341D4C-5A48-4E2A-83DD-C83D0AF6B5CE}" srcOrd="1" destOrd="0" parTransId="{A53B789B-A437-452C-B12D-83E06D8FDEC2}" sibTransId="{9B8B2B5B-D15B-48F3-BCA7-C0242D637013}"/>
    <dgm:cxn modelId="{2DE4B153-9450-4D56-A3A1-B2F995A070E5}" type="presParOf" srcId="{A15DBDA1-2C4F-42B0-A9CC-4A8637579CE4}" destId="{5F2DFDE9-F6BA-4057-A253-128A6012EAA3}" srcOrd="0" destOrd="0" presId="urn:microsoft.com/office/officeart/2005/8/layout/gear1"/>
    <dgm:cxn modelId="{B992256E-C5B6-494C-ADB2-9BA83E781128}" type="presParOf" srcId="{A15DBDA1-2C4F-42B0-A9CC-4A8637579CE4}" destId="{0EC83007-8A5C-42E2-9B0C-1A714149C031}" srcOrd="1" destOrd="0" presId="urn:microsoft.com/office/officeart/2005/8/layout/gear1"/>
    <dgm:cxn modelId="{EAEF8E98-7F0C-47F6-B7B1-52B5EB542F62}" type="presParOf" srcId="{A15DBDA1-2C4F-42B0-A9CC-4A8637579CE4}" destId="{9EC85A99-90BF-4AFC-A26B-1AB13CE2980F}" srcOrd="2" destOrd="0" presId="urn:microsoft.com/office/officeart/2005/8/layout/gear1"/>
    <dgm:cxn modelId="{DAAAB99D-D43B-45A3-BE47-83ED62C3E5FA}" type="presParOf" srcId="{A15DBDA1-2C4F-42B0-A9CC-4A8637579CE4}" destId="{D98F5BC9-E0B8-48B0-97A0-9922BC8020CA}" srcOrd="3" destOrd="0" presId="urn:microsoft.com/office/officeart/2005/8/layout/gear1"/>
    <dgm:cxn modelId="{DB0F4BDE-79F0-4DA9-804A-995F3D454F98}" type="presParOf" srcId="{A15DBDA1-2C4F-42B0-A9CC-4A8637579CE4}" destId="{2FE2A347-1AAF-48AD-9FF0-93F7075CFCDD}" srcOrd="4" destOrd="0" presId="urn:microsoft.com/office/officeart/2005/8/layout/gear1"/>
    <dgm:cxn modelId="{AB39D3A0-F7ED-42E1-8943-E7976EC4FB42}" type="presParOf" srcId="{A15DBDA1-2C4F-42B0-A9CC-4A8637579CE4}" destId="{8E3F414F-3693-416D-8655-5B3EA85FA348}" srcOrd="5" destOrd="0" presId="urn:microsoft.com/office/officeart/2005/8/layout/gear1"/>
    <dgm:cxn modelId="{44A34F7A-5FF5-4CBB-8384-F2697EF44C63}" type="presParOf" srcId="{A15DBDA1-2C4F-42B0-A9CC-4A8637579CE4}" destId="{2203A20B-0F60-4817-873C-D8C453A0E165}" srcOrd="6" destOrd="0" presId="urn:microsoft.com/office/officeart/2005/8/layout/gear1"/>
    <dgm:cxn modelId="{3C91EA98-6B71-4CE8-96F4-EFF5E3442C21}" type="presParOf" srcId="{A15DBDA1-2C4F-42B0-A9CC-4A8637579CE4}" destId="{FEA9AF6F-CF57-4F85-BEA3-0356B2F5869E}" srcOrd="7" destOrd="0" presId="urn:microsoft.com/office/officeart/2005/8/layout/gear1"/>
    <dgm:cxn modelId="{ABA1099D-8E4C-4BBC-B50B-D722302FFFBD}" type="presParOf" srcId="{A15DBDA1-2C4F-42B0-A9CC-4A8637579CE4}" destId="{BEBEECE8-E761-4E73-8833-25204EF7A656}" srcOrd="8" destOrd="0" presId="urn:microsoft.com/office/officeart/2005/8/layout/gear1"/>
    <dgm:cxn modelId="{70BE3753-7E82-4633-A121-EFB3E0339309}" type="presParOf" srcId="{A15DBDA1-2C4F-42B0-A9CC-4A8637579CE4}" destId="{1368BD54-3482-4487-B31F-0170FE296D2D}" srcOrd="9" destOrd="0" presId="urn:microsoft.com/office/officeart/2005/8/layout/gear1"/>
    <dgm:cxn modelId="{03ABAB97-3E51-4E1A-922D-965570E1EABE}" type="presParOf" srcId="{A15DBDA1-2C4F-42B0-A9CC-4A8637579CE4}" destId="{6AEE0B51-C7BB-40E4-A25C-428015340729}" srcOrd="10" destOrd="0" presId="urn:microsoft.com/office/officeart/2005/8/layout/gear1"/>
    <dgm:cxn modelId="{9FE941F9-674D-433D-AF3F-0F4E99E3EAA3}" type="presParOf" srcId="{A15DBDA1-2C4F-42B0-A9CC-4A8637579CE4}" destId="{D43A4AEF-AF73-4E00-9C04-3947988874F6}" srcOrd="11" destOrd="0" presId="urn:microsoft.com/office/officeart/2005/8/layout/gear1"/>
    <dgm:cxn modelId="{EE7E0669-78D7-42C2-8219-6F0637D17D5C}" type="presParOf" srcId="{A15DBDA1-2C4F-42B0-A9CC-4A8637579CE4}" destId="{5293E52F-C364-4DA2-8C5B-C390B222EF8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AA47D4-11D7-4033-9C4B-ED1BC8C23D48}" type="doc">
      <dgm:prSet loTypeId="urn:microsoft.com/office/officeart/2005/8/layout/lProcess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5F8715B-2EF6-40EE-82AB-5BB8E9EDD18E}">
      <dgm:prSet phldrT="[Text]"/>
      <dgm:spPr/>
      <dgm:t>
        <a:bodyPr/>
        <a:lstStyle/>
        <a:p>
          <a:r>
            <a:rPr lang="en-US" dirty="0" smtClean="0">
              <a:latin typeface="Centaur" pitchFamily="18" charset="0"/>
            </a:rPr>
            <a:t>Lender</a:t>
          </a:r>
          <a:endParaRPr lang="en-US" dirty="0">
            <a:latin typeface="Centaur" pitchFamily="18" charset="0"/>
          </a:endParaRPr>
        </a:p>
      </dgm:t>
    </dgm:pt>
    <dgm:pt modelId="{797EFE70-A3D6-4456-85C8-F05C4EE64933}" type="parTrans" cxnId="{E479F744-8C5F-4587-AF59-BF4C92A771C6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ACF05BF2-A998-4F4F-9794-BBF9CEC1686D}" type="sibTrans" cxnId="{E479F744-8C5F-4587-AF59-BF4C92A771C6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C48C8762-7310-41FF-8209-60453201F4D9}">
      <dgm:prSet phldrT="[Text]" custT="1"/>
      <dgm:spPr/>
      <dgm:t>
        <a:bodyPr/>
        <a:lstStyle/>
        <a:p>
          <a:r>
            <a:rPr lang="en-US" sz="1800" b="1" dirty="0" smtClean="0">
              <a:latin typeface="Centaur" pitchFamily="18" charset="0"/>
            </a:rPr>
            <a:t>Report consumer’s credit transactions to CRA’s</a:t>
          </a:r>
          <a:endParaRPr lang="en-US" sz="1800" b="1" dirty="0">
            <a:latin typeface="Centaur" pitchFamily="18" charset="0"/>
          </a:endParaRPr>
        </a:p>
      </dgm:t>
    </dgm:pt>
    <dgm:pt modelId="{1FCC56C8-33A0-404D-8B26-04C960388AB8}" type="parTrans" cxnId="{9E31EEE0-4F1E-4478-B309-ED9C51EF6A0F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4D58FADC-0A52-438A-A785-A59F27E3E3BE}" type="sibTrans" cxnId="{9E31EEE0-4F1E-4478-B309-ED9C51EF6A0F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BB9620BB-15D3-4EED-8423-F66A4743689A}">
      <dgm:prSet phldrT="[Text]" custT="1"/>
      <dgm:spPr/>
      <dgm:t>
        <a:bodyPr/>
        <a:lstStyle/>
        <a:p>
          <a:r>
            <a:rPr lang="en-US" sz="1800" b="1" dirty="0" smtClean="0">
              <a:latin typeface="Centaur" pitchFamily="18" charset="0"/>
            </a:rPr>
            <a:t>Lender examples: store accounts, credit card companies, utility companies, etc.</a:t>
          </a:r>
          <a:endParaRPr lang="en-US" sz="1800" b="1" dirty="0">
            <a:latin typeface="Centaur" pitchFamily="18" charset="0"/>
          </a:endParaRPr>
        </a:p>
      </dgm:t>
    </dgm:pt>
    <dgm:pt modelId="{750A8B88-47F5-4EFF-ACBF-EE0CE8EB6973}" type="parTrans" cxnId="{EF664988-EE28-4CF0-879D-99B2B247164D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E8E7A92A-5352-4055-9333-2521D5F55D18}" type="sibTrans" cxnId="{EF664988-EE28-4CF0-879D-99B2B247164D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A7EF27FE-6CEB-4CC1-B105-119CBDF0CFB5}">
      <dgm:prSet phldrT="[Text]"/>
      <dgm:spPr/>
      <dgm:t>
        <a:bodyPr/>
        <a:lstStyle/>
        <a:p>
          <a:r>
            <a:rPr lang="en-US" dirty="0" smtClean="0">
              <a:latin typeface="Centaur" pitchFamily="18" charset="0"/>
            </a:rPr>
            <a:t>Credit Reporting Agency (CRA)</a:t>
          </a:r>
          <a:endParaRPr lang="en-US" dirty="0">
            <a:latin typeface="Centaur" pitchFamily="18" charset="0"/>
          </a:endParaRPr>
        </a:p>
      </dgm:t>
    </dgm:pt>
    <dgm:pt modelId="{15817160-E350-4A9C-8387-36B4ED6E72A1}" type="parTrans" cxnId="{D2A9B85A-7575-4F47-A43E-58B29F1D87D6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7BE7F10A-D443-4F73-B12B-64C153A22D7B}" type="sibTrans" cxnId="{D2A9B85A-7575-4F47-A43E-58B29F1D87D6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858760D3-3DDE-4666-B325-FE87A9BBFBEF}">
      <dgm:prSet phldrT="[Text]" custT="1"/>
      <dgm:spPr/>
      <dgm:t>
        <a:bodyPr/>
        <a:lstStyle/>
        <a:p>
          <a:r>
            <a:rPr lang="en-US" sz="1800" b="1" dirty="0" smtClean="0">
              <a:latin typeface="Centaur" pitchFamily="18" charset="0"/>
            </a:rPr>
            <a:t>Keep a record of consumer’s credit transactions </a:t>
          </a:r>
          <a:br>
            <a:rPr lang="en-US" sz="1800" b="1" dirty="0" smtClean="0">
              <a:latin typeface="Centaur" pitchFamily="18" charset="0"/>
            </a:rPr>
          </a:br>
          <a:r>
            <a:rPr lang="en-US" sz="1800" b="1" dirty="0" smtClean="0">
              <a:latin typeface="Centaur" pitchFamily="18" charset="0"/>
            </a:rPr>
            <a:t>(credit history)</a:t>
          </a:r>
          <a:endParaRPr lang="en-US" sz="1800" b="1" dirty="0">
            <a:latin typeface="Centaur" pitchFamily="18" charset="0"/>
          </a:endParaRPr>
        </a:p>
      </dgm:t>
    </dgm:pt>
    <dgm:pt modelId="{42EFBBB4-3658-41E9-A63D-75BE8849340C}" type="parTrans" cxnId="{4A60EA99-6B1C-49A4-B127-31BBE554B7F5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B0DA10E6-F115-4AEB-954D-E200688AE2B5}" type="sibTrans" cxnId="{4A60EA99-6B1C-49A4-B127-31BBE554B7F5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F296FA32-4FDA-4A91-9366-7F170FAB4945}">
      <dgm:prSet phldrT="[Text]" custT="1"/>
      <dgm:spPr/>
      <dgm:t>
        <a:bodyPr/>
        <a:lstStyle/>
        <a:p>
          <a:r>
            <a:rPr lang="en-US" sz="1800" b="1" dirty="0" smtClean="0">
              <a:latin typeface="Centaur" pitchFamily="18" charset="0"/>
            </a:rPr>
            <a:t>Agencies include:</a:t>
          </a:r>
        </a:p>
        <a:p>
          <a:r>
            <a:rPr lang="en-US" sz="1800" b="1" dirty="0" smtClean="0">
              <a:latin typeface="Centaur" pitchFamily="18" charset="0"/>
            </a:rPr>
            <a:t>Equifax</a:t>
          </a:r>
        </a:p>
        <a:p>
          <a:r>
            <a:rPr lang="en-US" sz="1800" b="1" dirty="0" err="1" smtClean="0">
              <a:latin typeface="Centaur" pitchFamily="18" charset="0"/>
            </a:rPr>
            <a:t>TransUnion</a:t>
          </a:r>
          <a:endParaRPr lang="en-US" sz="1800" b="1" dirty="0" smtClean="0">
            <a:latin typeface="Centaur" pitchFamily="18" charset="0"/>
          </a:endParaRPr>
        </a:p>
        <a:p>
          <a:r>
            <a:rPr lang="en-US" sz="1800" b="1" dirty="0" smtClean="0">
              <a:latin typeface="Centaur" pitchFamily="18" charset="0"/>
            </a:rPr>
            <a:t>Experian</a:t>
          </a:r>
        </a:p>
      </dgm:t>
    </dgm:pt>
    <dgm:pt modelId="{FAC29507-761C-4F3E-A082-AB39A26B89D8}" type="parTrans" cxnId="{FFF66214-90D1-4E6A-AA4A-4D01E77DAEFC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910AD34D-D6EF-4DAC-BCFE-A7F33EF11170}" type="sibTrans" cxnId="{FFF66214-90D1-4E6A-AA4A-4D01E77DAEFC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65E11513-96BB-4E81-92DF-6980F66B11A7}">
      <dgm:prSet phldrT="[Text]"/>
      <dgm:spPr/>
      <dgm:t>
        <a:bodyPr/>
        <a:lstStyle/>
        <a:p>
          <a:r>
            <a:rPr lang="en-US" dirty="0" smtClean="0">
              <a:latin typeface="Centaur" pitchFamily="18" charset="0"/>
            </a:rPr>
            <a:t>Credit Report</a:t>
          </a:r>
          <a:endParaRPr lang="en-US" dirty="0">
            <a:latin typeface="Centaur" pitchFamily="18" charset="0"/>
          </a:endParaRPr>
        </a:p>
      </dgm:t>
    </dgm:pt>
    <dgm:pt modelId="{D39E43F6-1136-4D84-ACED-46E643CE71D8}" type="parTrans" cxnId="{E92BB508-978C-432F-9543-65283FDED639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D2FDC72A-B2F5-4264-A318-D255CCFFCC7C}" type="sibTrans" cxnId="{E92BB508-978C-432F-9543-65283FDED639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43807C71-DE6D-4983-9659-EB14609132BA}">
      <dgm:prSet phldrT="[Text]" custT="1"/>
      <dgm:spPr/>
      <dgm:t>
        <a:bodyPr/>
        <a:lstStyle/>
        <a:p>
          <a:r>
            <a:rPr lang="en-US" sz="1800" b="1" dirty="0" smtClean="0">
              <a:latin typeface="Centaur" pitchFamily="18" charset="0"/>
            </a:rPr>
            <a:t>Record created by the CRA of an individual’s credit history</a:t>
          </a:r>
          <a:endParaRPr lang="en-US" sz="1800" b="1" dirty="0">
            <a:latin typeface="Centaur" pitchFamily="18" charset="0"/>
          </a:endParaRPr>
        </a:p>
      </dgm:t>
    </dgm:pt>
    <dgm:pt modelId="{3842E07F-E957-41F5-AAE4-65426A6E95BC}" type="parTrans" cxnId="{4BCDA094-89C2-4132-9D11-2F5C2BD23B35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16DACC25-0658-406B-8A8E-2FD9D655678E}" type="sibTrans" cxnId="{4BCDA094-89C2-4132-9D11-2F5C2BD23B35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4C24FB94-FF47-405F-B775-9EC38C7FC409}">
      <dgm:prSet phldrT="[Text]" custT="1"/>
      <dgm:spPr/>
      <dgm:t>
        <a:bodyPr/>
        <a:lstStyle/>
        <a:p>
          <a:r>
            <a:rPr lang="en-US" sz="1800" b="1" dirty="0" smtClean="0">
              <a:latin typeface="Centaur" pitchFamily="18" charset="0"/>
            </a:rPr>
            <a:t>If an individual has not acquired credit, they will not have a report</a:t>
          </a:r>
          <a:endParaRPr lang="en-US" sz="1800" b="1" dirty="0">
            <a:latin typeface="Centaur" pitchFamily="18" charset="0"/>
          </a:endParaRPr>
        </a:p>
      </dgm:t>
    </dgm:pt>
    <dgm:pt modelId="{680A0355-06CD-455C-9D2B-695278E15BD9}" type="parTrans" cxnId="{BA5892C1-AE49-410C-A558-1616E7AC4E5B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59699CCB-1B0A-4B4E-BA4E-B1842EB11263}" type="sibTrans" cxnId="{BA5892C1-AE49-410C-A558-1616E7AC4E5B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7361CF24-3499-4DDC-A812-00D04CB1B30A}" type="pres">
      <dgm:prSet presAssocID="{99AA47D4-11D7-4033-9C4B-ED1BC8C23D4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17DBEB-19E8-4603-AC8E-1922635F40BC}" type="pres">
      <dgm:prSet presAssocID="{85F8715B-2EF6-40EE-82AB-5BB8E9EDD18E}" presName="compNode" presStyleCnt="0"/>
      <dgm:spPr/>
      <dgm:t>
        <a:bodyPr/>
        <a:lstStyle/>
        <a:p>
          <a:endParaRPr lang="en-US"/>
        </a:p>
      </dgm:t>
    </dgm:pt>
    <dgm:pt modelId="{BDE4486D-3338-428C-90EA-6EB153F13CB2}" type="pres">
      <dgm:prSet presAssocID="{85F8715B-2EF6-40EE-82AB-5BB8E9EDD18E}" presName="aNode" presStyleLbl="bgShp" presStyleIdx="0" presStyleCnt="3"/>
      <dgm:spPr/>
      <dgm:t>
        <a:bodyPr/>
        <a:lstStyle/>
        <a:p>
          <a:endParaRPr lang="en-US"/>
        </a:p>
      </dgm:t>
    </dgm:pt>
    <dgm:pt modelId="{5CE51CC1-7595-4103-84E8-0327FF486F2A}" type="pres">
      <dgm:prSet presAssocID="{85F8715B-2EF6-40EE-82AB-5BB8E9EDD18E}" presName="textNode" presStyleLbl="bgShp" presStyleIdx="0" presStyleCnt="3"/>
      <dgm:spPr/>
      <dgm:t>
        <a:bodyPr/>
        <a:lstStyle/>
        <a:p>
          <a:endParaRPr lang="en-US"/>
        </a:p>
      </dgm:t>
    </dgm:pt>
    <dgm:pt modelId="{40EB8051-1911-42DF-9173-4D3FBC7DDFCB}" type="pres">
      <dgm:prSet presAssocID="{85F8715B-2EF6-40EE-82AB-5BB8E9EDD18E}" presName="compChildNode" presStyleCnt="0"/>
      <dgm:spPr/>
      <dgm:t>
        <a:bodyPr/>
        <a:lstStyle/>
        <a:p>
          <a:endParaRPr lang="en-US"/>
        </a:p>
      </dgm:t>
    </dgm:pt>
    <dgm:pt modelId="{7A945075-24CF-4B81-9802-46FF5367C150}" type="pres">
      <dgm:prSet presAssocID="{85F8715B-2EF6-40EE-82AB-5BB8E9EDD18E}" presName="theInnerList" presStyleCnt="0"/>
      <dgm:spPr/>
      <dgm:t>
        <a:bodyPr/>
        <a:lstStyle/>
        <a:p>
          <a:endParaRPr lang="en-US"/>
        </a:p>
      </dgm:t>
    </dgm:pt>
    <dgm:pt modelId="{2F188096-1ACF-4724-BB5A-CE1DC76800DD}" type="pres">
      <dgm:prSet presAssocID="{C48C8762-7310-41FF-8209-60453201F4D9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03E3E-9DD3-4B2B-B35D-E9022A01A70B}" type="pres">
      <dgm:prSet presAssocID="{C48C8762-7310-41FF-8209-60453201F4D9}" presName="aSpace2" presStyleCnt="0"/>
      <dgm:spPr/>
      <dgm:t>
        <a:bodyPr/>
        <a:lstStyle/>
        <a:p>
          <a:endParaRPr lang="en-US"/>
        </a:p>
      </dgm:t>
    </dgm:pt>
    <dgm:pt modelId="{EC968309-8A0C-40A3-A0C8-206737599C6A}" type="pres">
      <dgm:prSet presAssocID="{BB9620BB-15D3-4EED-8423-F66A4743689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1915E-28EA-485F-AC04-4A53C0C0BF06}" type="pres">
      <dgm:prSet presAssocID="{85F8715B-2EF6-40EE-82AB-5BB8E9EDD18E}" presName="aSpace" presStyleCnt="0"/>
      <dgm:spPr/>
      <dgm:t>
        <a:bodyPr/>
        <a:lstStyle/>
        <a:p>
          <a:endParaRPr lang="en-US"/>
        </a:p>
      </dgm:t>
    </dgm:pt>
    <dgm:pt modelId="{7B055FF1-0E8D-41ED-9771-D163D7DBEDDC}" type="pres">
      <dgm:prSet presAssocID="{A7EF27FE-6CEB-4CC1-B105-119CBDF0CFB5}" presName="compNode" presStyleCnt="0"/>
      <dgm:spPr/>
      <dgm:t>
        <a:bodyPr/>
        <a:lstStyle/>
        <a:p>
          <a:endParaRPr lang="en-US"/>
        </a:p>
      </dgm:t>
    </dgm:pt>
    <dgm:pt modelId="{9C67DF4D-489D-4512-919E-F1BC34263048}" type="pres">
      <dgm:prSet presAssocID="{A7EF27FE-6CEB-4CC1-B105-119CBDF0CFB5}" presName="aNode" presStyleLbl="bgShp" presStyleIdx="1" presStyleCnt="3"/>
      <dgm:spPr/>
      <dgm:t>
        <a:bodyPr/>
        <a:lstStyle/>
        <a:p>
          <a:endParaRPr lang="en-US"/>
        </a:p>
      </dgm:t>
    </dgm:pt>
    <dgm:pt modelId="{EB179F72-58F7-4033-9E91-F9A2483BD794}" type="pres">
      <dgm:prSet presAssocID="{A7EF27FE-6CEB-4CC1-B105-119CBDF0CFB5}" presName="textNode" presStyleLbl="bgShp" presStyleIdx="1" presStyleCnt="3"/>
      <dgm:spPr/>
      <dgm:t>
        <a:bodyPr/>
        <a:lstStyle/>
        <a:p>
          <a:endParaRPr lang="en-US"/>
        </a:p>
      </dgm:t>
    </dgm:pt>
    <dgm:pt modelId="{64B89E9F-76A3-488D-B658-9B78C863E255}" type="pres">
      <dgm:prSet presAssocID="{A7EF27FE-6CEB-4CC1-B105-119CBDF0CFB5}" presName="compChildNode" presStyleCnt="0"/>
      <dgm:spPr/>
      <dgm:t>
        <a:bodyPr/>
        <a:lstStyle/>
        <a:p>
          <a:endParaRPr lang="en-US"/>
        </a:p>
      </dgm:t>
    </dgm:pt>
    <dgm:pt modelId="{2A38E37B-D91B-4611-9B1B-439D17EC6AFE}" type="pres">
      <dgm:prSet presAssocID="{A7EF27FE-6CEB-4CC1-B105-119CBDF0CFB5}" presName="theInnerList" presStyleCnt="0"/>
      <dgm:spPr/>
      <dgm:t>
        <a:bodyPr/>
        <a:lstStyle/>
        <a:p>
          <a:endParaRPr lang="en-US"/>
        </a:p>
      </dgm:t>
    </dgm:pt>
    <dgm:pt modelId="{CEE38B64-ADD2-468F-AF97-7CE7DC3D0F79}" type="pres">
      <dgm:prSet presAssocID="{858760D3-3DDE-4666-B325-FE87A9BBFBEF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7C0D1-93D5-4585-B66B-083B68F613BA}" type="pres">
      <dgm:prSet presAssocID="{858760D3-3DDE-4666-B325-FE87A9BBFBEF}" presName="aSpace2" presStyleCnt="0"/>
      <dgm:spPr/>
      <dgm:t>
        <a:bodyPr/>
        <a:lstStyle/>
        <a:p>
          <a:endParaRPr lang="en-US"/>
        </a:p>
      </dgm:t>
    </dgm:pt>
    <dgm:pt modelId="{3668066D-2CAF-4752-B2B3-5E46AEB4CB98}" type="pres">
      <dgm:prSet presAssocID="{F296FA32-4FDA-4A91-9366-7F170FAB4945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7E2F2-ACDD-4E73-99B6-F6463242A449}" type="pres">
      <dgm:prSet presAssocID="{A7EF27FE-6CEB-4CC1-B105-119CBDF0CFB5}" presName="aSpace" presStyleCnt="0"/>
      <dgm:spPr/>
      <dgm:t>
        <a:bodyPr/>
        <a:lstStyle/>
        <a:p>
          <a:endParaRPr lang="en-US"/>
        </a:p>
      </dgm:t>
    </dgm:pt>
    <dgm:pt modelId="{C72A0BE2-FF49-4D26-90B4-3B35717520E3}" type="pres">
      <dgm:prSet presAssocID="{65E11513-96BB-4E81-92DF-6980F66B11A7}" presName="compNode" presStyleCnt="0"/>
      <dgm:spPr/>
      <dgm:t>
        <a:bodyPr/>
        <a:lstStyle/>
        <a:p>
          <a:endParaRPr lang="en-US"/>
        </a:p>
      </dgm:t>
    </dgm:pt>
    <dgm:pt modelId="{AA75AF5E-DF31-4D15-A671-16AD84FF65D8}" type="pres">
      <dgm:prSet presAssocID="{65E11513-96BB-4E81-92DF-6980F66B11A7}" presName="aNode" presStyleLbl="bgShp" presStyleIdx="2" presStyleCnt="3"/>
      <dgm:spPr/>
      <dgm:t>
        <a:bodyPr/>
        <a:lstStyle/>
        <a:p>
          <a:endParaRPr lang="en-US"/>
        </a:p>
      </dgm:t>
    </dgm:pt>
    <dgm:pt modelId="{3D785A63-A0E1-474B-831A-9A3EAE67AC0D}" type="pres">
      <dgm:prSet presAssocID="{65E11513-96BB-4E81-92DF-6980F66B11A7}" presName="textNode" presStyleLbl="bgShp" presStyleIdx="2" presStyleCnt="3"/>
      <dgm:spPr/>
      <dgm:t>
        <a:bodyPr/>
        <a:lstStyle/>
        <a:p>
          <a:endParaRPr lang="en-US"/>
        </a:p>
      </dgm:t>
    </dgm:pt>
    <dgm:pt modelId="{0EAC0031-7019-490D-89F0-AC15C1477751}" type="pres">
      <dgm:prSet presAssocID="{65E11513-96BB-4E81-92DF-6980F66B11A7}" presName="compChildNode" presStyleCnt="0"/>
      <dgm:spPr/>
      <dgm:t>
        <a:bodyPr/>
        <a:lstStyle/>
        <a:p>
          <a:endParaRPr lang="en-US"/>
        </a:p>
      </dgm:t>
    </dgm:pt>
    <dgm:pt modelId="{1D6F1692-61E9-4C93-97BF-5883C617C9DD}" type="pres">
      <dgm:prSet presAssocID="{65E11513-96BB-4E81-92DF-6980F66B11A7}" presName="theInnerList" presStyleCnt="0"/>
      <dgm:spPr/>
      <dgm:t>
        <a:bodyPr/>
        <a:lstStyle/>
        <a:p>
          <a:endParaRPr lang="en-US"/>
        </a:p>
      </dgm:t>
    </dgm:pt>
    <dgm:pt modelId="{E97D43B8-2AAA-45B2-9FF3-5B2A4B48EAD5}" type="pres">
      <dgm:prSet presAssocID="{43807C71-DE6D-4983-9659-EB14609132BA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62068-B45F-499F-A203-27AEBD912135}" type="pres">
      <dgm:prSet presAssocID="{43807C71-DE6D-4983-9659-EB14609132BA}" presName="aSpace2" presStyleCnt="0"/>
      <dgm:spPr/>
      <dgm:t>
        <a:bodyPr/>
        <a:lstStyle/>
        <a:p>
          <a:endParaRPr lang="en-US"/>
        </a:p>
      </dgm:t>
    </dgm:pt>
    <dgm:pt modelId="{EF5233A8-0EA5-4468-8137-31125F32482D}" type="pres">
      <dgm:prSet presAssocID="{4C24FB94-FF47-405F-B775-9EC38C7FC409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64988-EE28-4CF0-879D-99B2B247164D}" srcId="{85F8715B-2EF6-40EE-82AB-5BB8E9EDD18E}" destId="{BB9620BB-15D3-4EED-8423-F66A4743689A}" srcOrd="1" destOrd="0" parTransId="{750A8B88-47F5-4EFF-ACBF-EE0CE8EB6973}" sibTransId="{E8E7A92A-5352-4055-9333-2521D5F55D18}"/>
    <dgm:cxn modelId="{5DC3D8CB-E8D0-4206-B8BB-F2359AD6C7F3}" type="presOf" srcId="{858760D3-3DDE-4666-B325-FE87A9BBFBEF}" destId="{CEE38B64-ADD2-468F-AF97-7CE7DC3D0F79}" srcOrd="0" destOrd="0" presId="urn:microsoft.com/office/officeart/2005/8/layout/lProcess2"/>
    <dgm:cxn modelId="{BFB238A8-B326-48AC-A014-6AADE66CB1B6}" type="presOf" srcId="{F296FA32-4FDA-4A91-9366-7F170FAB4945}" destId="{3668066D-2CAF-4752-B2B3-5E46AEB4CB98}" srcOrd="0" destOrd="0" presId="urn:microsoft.com/office/officeart/2005/8/layout/lProcess2"/>
    <dgm:cxn modelId="{E807A6BB-0C00-406F-9202-9333ACC6708B}" type="presOf" srcId="{99AA47D4-11D7-4033-9C4B-ED1BC8C23D48}" destId="{7361CF24-3499-4DDC-A812-00D04CB1B30A}" srcOrd="0" destOrd="0" presId="urn:microsoft.com/office/officeart/2005/8/layout/lProcess2"/>
    <dgm:cxn modelId="{B0790E06-D7C2-4B4B-8DE8-99D284A00622}" type="presOf" srcId="{BB9620BB-15D3-4EED-8423-F66A4743689A}" destId="{EC968309-8A0C-40A3-A0C8-206737599C6A}" srcOrd="0" destOrd="0" presId="urn:microsoft.com/office/officeart/2005/8/layout/lProcess2"/>
    <dgm:cxn modelId="{E39B26ED-0CF5-4F22-B1FA-48D1583A355F}" type="presOf" srcId="{4C24FB94-FF47-405F-B775-9EC38C7FC409}" destId="{EF5233A8-0EA5-4468-8137-31125F32482D}" srcOrd="0" destOrd="0" presId="urn:microsoft.com/office/officeart/2005/8/layout/lProcess2"/>
    <dgm:cxn modelId="{DCA09C2E-EC9D-487F-A0C4-E72E47486147}" type="presOf" srcId="{43807C71-DE6D-4983-9659-EB14609132BA}" destId="{E97D43B8-2AAA-45B2-9FF3-5B2A4B48EAD5}" srcOrd="0" destOrd="0" presId="urn:microsoft.com/office/officeart/2005/8/layout/lProcess2"/>
    <dgm:cxn modelId="{F262D6F0-4641-47C5-A3A6-E0B4CDEBB409}" type="presOf" srcId="{A7EF27FE-6CEB-4CC1-B105-119CBDF0CFB5}" destId="{9C67DF4D-489D-4512-919E-F1BC34263048}" srcOrd="0" destOrd="0" presId="urn:microsoft.com/office/officeart/2005/8/layout/lProcess2"/>
    <dgm:cxn modelId="{D2A9B85A-7575-4F47-A43E-58B29F1D87D6}" srcId="{99AA47D4-11D7-4033-9C4B-ED1BC8C23D48}" destId="{A7EF27FE-6CEB-4CC1-B105-119CBDF0CFB5}" srcOrd="1" destOrd="0" parTransId="{15817160-E350-4A9C-8387-36B4ED6E72A1}" sibTransId="{7BE7F10A-D443-4F73-B12B-64C153A22D7B}"/>
    <dgm:cxn modelId="{B3F6FDB2-F47B-4A20-BBC6-20A6849460BB}" type="presOf" srcId="{85F8715B-2EF6-40EE-82AB-5BB8E9EDD18E}" destId="{BDE4486D-3338-428C-90EA-6EB153F13CB2}" srcOrd="0" destOrd="0" presId="urn:microsoft.com/office/officeart/2005/8/layout/lProcess2"/>
    <dgm:cxn modelId="{735E2038-9DDE-49D1-BDD4-5EE85BB3D9E0}" type="presOf" srcId="{65E11513-96BB-4E81-92DF-6980F66B11A7}" destId="{3D785A63-A0E1-474B-831A-9A3EAE67AC0D}" srcOrd="1" destOrd="0" presId="urn:microsoft.com/office/officeart/2005/8/layout/lProcess2"/>
    <dgm:cxn modelId="{B0869AC1-3006-4E03-A925-A21BE23A2250}" type="presOf" srcId="{C48C8762-7310-41FF-8209-60453201F4D9}" destId="{2F188096-1ACF-4724-BB5A-CE1DC76800DD}" srcOrd="0" destOrd="0" presId="urn:microsoft.com/office/officeart/2005/8/layout/lProcess2"/>
    <dgm:cxn modelId="{26AC975A-6CB3-4EB1-AF19-DC86BE23A68D}" type="presOf" srcId="{A7EF27FE-6CEB-4CC1-B105-119CBDF0CFB5}" destId="{EB179F72-58F7-4033-9E91-F9A2483BD794}" srcOrd="1" destOrd="0" presId="urn:microsoft.com/office/officeart/2005/8/layout/lProcess2"/>
    <dgm:cxn modelId="{BA5892C1-AE49-410C-A558-1616E7AC4E5B}" srcId="{65E11513-96BB-4E81-92DF-6980F66B11A7}" destId="{4C24FB94-FF47-405F-B775-9EC38C7FC409}" srcOrd="1" destOrd="0" parTransId="{680A0355-06CD-455C-9D2B-695278E15BD9}" sibTransId="{59699CCB-1B0A-4B4E-BA4E-B1842EB11263}"/>
    <dgm:cxn modelId="{FFF66214-90D1-4E6A-AA4A-4D01E77DAEFC}" srcId="{A7EF27FE-6CEB-4CC1-B105-119CBDF0CFB5}" destId="{F296FA32-4FDA-4A91-9366-7F170FAB4945}" srcOrd="1" destOrd="0" parTransId="{FAC29507-761C-4F3E-A082-AB39A26B89D8}" sibTransId="{910AD34D-D6EF-4DAC-BCFE-A7F33EF11170}"/>
    <dgm:cxn modelId="{A2695424-3E88-4A07-AB0D-61318E893DB7}" type="presOf" srcId="{85F8715B-2EF6-40EE-82AB-5BB8E9EDD18E}" destId="{5CE51CC1-7595-4103-84E8-0327FF486F2A}" srcOrd="1" destOrd="0" presId="urn:microsoft.com/office/officeart/2005/8/layout/lProcess2"/>
    <dgm:cxn modelId="{4A60EA99-6B1C-49A4-B127-31BBE554B7F5}" srcId="{A7EF27FE-6CEB-4CC1-B105-119CBDF0CFB5}" destId="{858760D3-3DDE-4666-B325-FE87A9BBFBEF}" srcOrd="0" destOrd="0" parTransId="{42EFBBB4-3658-41E9-A63D-75BE8849340C}" sibTransId="{B0DA10E6-F115-4AEB-954D-E200688AE2B5}"/>
    <dgm:cxn modelId="{E479F744-8C5F-4587-AF59-BF4C92A771C6}" srcId="{99AA47D4-11D7-4033-9C4B-ED1BC8C23D48}" destId="{85F8715B-2EF6-40EE-82AB-5BB8E9EDD18E}" srcOrd="0" destOrd="0" parTransId="{797EFE70-A3D6-4456-85C8-F05C4EE64933}" sibTransId="{ACF05BF2-A998-4F4F-9794-BBF9CEC1686D}"/>
    <dgm:cxn modelId="{E92BB508-978C-432F-9543-65283FDED639}" srcId="{99AA47D4-11D7-4033-9C4B-ED1BC8C23D48}" destId="{65E11513-96BB-4E81-92DF-6980F66B11A7}" srcOrd="2" destOrd="0" parTransId="{D39E43F6-1136-4D84-ACED-46E643CE71D8}" sibTransId="{D2FDC72A-B2F5-4264-A318-D255CCFFCC7C}"/>
    <dgm:cxn modelId="{4BCDA094-89C2-4132-9D11-2F5C2BD23B35}" srcId="{65E11513-96BB-4E81-92DF-6980F66B11A7}" destId="{43807C71-DE6D-4983-9659-EB14609132BA}" srcOrd="0" destOrd="0" parTransId="{3842E07F-E957-41F5-AAE4-65426A6E95BC}" sibTransId="{16DACC25-0658-406B-8A8E-2FD9D655678E}"/>
    <dgm:cxn modelId="{3444DB84-5269-4418-AB8C-73A842D1207B}" type="presOf" srcId="{65E11513-96BB-4E81-92DF-6980F66B11A7}" destId="{AA75AF5E-DF31-4D15-A671-16AD84FF65D8}" srcOrd="0" destOrd="0" presId="urn:microsoft.com/office/officeart/2005/8/layout/lProcess2"/>
    <dgm:cxn modelId="{9E31EEE0-4F1E-4478-B309-ED9C51EF6A0F}" srcId="{85F8715B-2EF6-40EE-82AB-5BB8E9EDD18E}" destId="{C48C8762-7310-41FF-8209-60453201F4D9}" srcOrd="0" destOrd="0" parTransId="{1FCC56C8-33A0-404D-8B26-04C960388AB8}" sibTransId="{4D58FADC-0A52-438A-A785-A59F27E3E3BE}"/>
    <dgm:cxn modelId="{DC9E8B19-16CA-415D-9B56-E37C6AF464D0}" type="presParOf" srcId="{7361CF24-3499-4DDC-A812-00D04CB1B30A}" destId="{3717DBEB-19E8-4603-AC8E-1922635F40BC}" srcOrd="0" destOrd="0" presId="urn:microsoft.com/office/officeart/2005/8/layout/lProcess2"/>
    <dgm:cxn modelId="{57CF51AA-2563-4201-9EFA-576CFE389B37}" type="presParOf" srcId="{3717DBEB-19E8-4603-AC8E-1922635F40BC}" destId="{BDE4486D-3338-428C-90EA-6EB153F13CB2}" srcOrd="0" destOrd="0" presId="urn:microsoft.com/office/officeart/2005/8/layout/lProcess2"/>
    <dgm:cxn modelId="{8CCC25DC-433B-4575-8279-C2CBA5F9422B}" type="presParOf" srcId="{3717DBEB-19E8-4603-AC8E-1922635F40BC}" destId="{5CE51CC1-7595-4103-84E8-0327FF486F2A}" srcOrd="1" destOrd="0" presId="urn:microsoft.com/office/officeart/2005/8/layout/lProcess2"/>
    <dgm:cxn modelId="{DEBCC6E0-4B62-4B06-98F5-D5F12E3CB00F}" type="presParOf" srcId="{3717DBEB-19E8-4603-AC8E-1922635F40BC}" destId="{40EB8051-1911-42DF-9173-4D3FBC7DDFCB}" srcOrd="2" destOrd="0" presId="urn:microsoft.com/office/officeart/2005/8/layout/lProcess2"/>
    <dgm:cxn modelId="{B7ACE953-D097-4032-8473-2509AC5DE1D5}" type="presParOf" srcId="{40EB8051-1911-42DF-9173-4D3FBC7DDFCB}" destId="{7A945075-24CF-4B81-9802-46FF5367C150}" srcOrd="0" destOrd="0" presId="urn:microsoft.com/office/officeart/2005/8/layout/lProcess2"/>
    <dgm:cxn modelId="{A8469EF1-E695-4BF2-9862-E99580D54B85}" type="presParOf" srcId="{7A945075-24CF-4B81-9802-46FF5367C150}" destId="{2F188096-1ACF-4724-BB5A-CE1DC76800DD}" srcOrd="0" destOrd="0" presId="urn:microsoft.com/office/officeart/2005/8/layout/lProcess2"/>
    <dgm:cxn modelId="{14B2D8CE-24F8-4293-B9F6-54ABD834E470}" type="presParOf" srcId="{7A945075-24CF-4B81-9802-46FF5367C150}" destId="{22A03E3E-9DD3-4B2B-B35D-E9022A01A70B}" srcOrd="1" destOrd="0" presId="urn:microsoft.com/office/officeart/2005/8/layout/lProcess2"/>
    <dgm:cxn modelId="{4261416B-1622-4FEC-BA1E-94EF7B87603C}" type="presParOf" srcId="{7A945075-24CF-4B81-9802-46FF5367C150}" destId="{EC968309-8A0C-40A3-A0C8-206737599C6A}" srcOrd="2" destOrd="0" presId="urn:microsoft.com/office/officeart/2005/8/layout/lProcess2"/>
    <dgm:cxn modelId="{4492EEA6-C9FC-4006-81ED-D62B8B4DFDBE}" type="presParOf" srcId="{7361CF24-3499-4DDC-A812-00D04CB1B30A}" destId="{4681915E-28EA-485F-AC04-4A53C0C0BF06}" srcOrd="1" destOrd="0" presId="urn:microsoft.com/office/officeart/2005/8/layout/lProcess2"/>
    <dgm:cxn modelId="{02AA32F2-588F-4F87-BF04-9CB3EB826976}" type="presParOf" srcId="{7361CF24-3499-4DDC-A812-00D04CB1B30A}" destId="{7B055FF1-0E8D-41ED-9771-D163D7DBEDDC}" srcOrd="2" destOrd="0" presId="urn:microsoft.com/office/officeart/2005/8/layout/lProcess2"/>
    <dgm:cxn modelId="{2164A887-4A38-4D14-905C-D15F31859A8C}" type="presParOf" srcId="{7B055FF1-0E8D-41ED-9771-D163D7DBEDDC}" destId="{9C67DF4D-489D-4512-919E-F1BC34263048}" srcOrd="0" destOrd="0" presId="urn:microsoft.com/office/officeart/2005/8/layout/lProcess2"/>
    <dgm:cxn modelId="{8D462E30-1EE2-4149-AB7A-9113FF313E8E}" type="presParOf" srcId="{7B055FF1-0E8D-41ED-9771-D163D7DBEDDC}" destId="{EB179F72-58F7-4033-9E91-F9A2483BD794}" srcOrd="1" destOrd="0" presId="urn:microsoft.com/office/officeart/2005/8/layout/lProcess2"/>
    <dgm:cxn modelId="{21955BC8-55D3-4225-889A-75ED2643A9DB}" type="presParOf" srcId="{7B055FF1-0E8D-41ED-9771-D163D7DBEDDC}" destId="{64B89E9F-76A3-488D-B658-9B78C863E255}" srcOrd="2" destOrd="0" presId="urn:microsoft.com/office/officeart/2005/8/layout/lProcess2"/>
    <dgm:cxn modelId="{6A41006F-52B3-498F-96F6-80F4A67D856C}" type="presParOf" srcId="{64B89E9F-76A3-488D-B658-9B78C863E255}" destId="{2A38E37B-D91B-4611-9B1B-439D17EC6AFE}" srcOrd="0" destOrd="0" presId="urn:microsoft.com/office/officeart/2005/8/layout/lProcess2"/>
    <dgm:cxn modelId="{140F64F4-8572-4DC8-A109-C58BE8F9D060}" type="presParOf" srcId="{2A38E37B-D91B-4611-9B1B-439D17EC6AFE}" destId="{CEE38B64-ADD2-468F-AF97-7CE7DC3D0F79}" srcOrd="0" destOrd="0" presId="urn:microsoft.com/office/officeart/2005/8/layout/lProcess2"/>
    <dgm:cxn modelId="{368CB3B0-B2A0-402A-ADF7-FB552E196076}" type="presParOf" srcId="{2A38E37B-D91B-4611-9B1B-439D17EC6AFE}" destId="{1557C0D1-93D5-4585-B66B-083B68F613BA}" srcOrd="1" destOrd="0" presId="urn:microsoft.com/office/officeart/2005/8/layout/lProcess2"/>
    <dgm:cxn modelId="{9F53A762-CEC4-4274-A3B0-1EE31775412D}" type="presParOf" srcId="{2A38E37B-D91B-4611-9B1B-439D17EC6AFE}" destId="{3668066D-2CAF-4752-B2B3-5E46AEB4CB98}" srcOrd="2" destOrd="0" presId="urn:microsoft.com/office/officeart/2005/8/layout/lProcess2"/>
    <dgm:cxn modelId="{09E7E9F6-46D9-4448-B42E-DB8FC3E99C1A}" type="presParOf" srcId="{7361CF24-3499-4DDC-A812-00D04CB1B30A}" destId="{9577E2F2-ACDD-4E73-99B6-F6463242A449}" srcOrd="3" destOrd="0" presId="urn:microsoft.com/office/officeart/2005/8/layout/lProcess2"/>
    <dgm:cxn modelId="{A18F11CC-A65E-4163-86B7-44ACDBB4B83F}" type="presParOf" srcId="{7361CF24-3499-4DDC-A812-00D04CB1B30A}" destId="{C72A0BE2-FF49-4D26-90B4-3B35717520E3}" srcOrd="4" destOrd="0" presId="urn:microsoft.com/office/officeart/2005/8/layout/lProcess2"/>
    <dgm:cxn modelId="{A6A9B496-D195-4BA3-931B-1A3B8E49A306}" type="presParOf" srcId="{C72A0BE2-FF49-4D26-90B4-3B35717520E3}" destId="{AA75AF5E-DF31-4D15-A671-16AD84FF65D8}" srcOrd="0" destOrd="0" presId="urn:microsoft.com/office/officeart/2005/8/layout/lProcess2"/>
    <dgm:cxn modelId="{9ABAB7E3-4C1E-465F-8D1E-DFD7A09F07C5}" type="presParOf" srcId="{C72A0BE2-FF49-4D26-90B4-3B35717520E3}" destId="{3D785A63-A0E1-474B-831A-9A3EAE67AC0D}" srcOrd="1" destOrd="0" presId="urn:microsoft.com/office/officeart/2005/8/layout/lProcess2"/>
    <dgm:cxn modelId="{E23DD741-20C5-4E49-97BB-2793BAB3AE2C}" type="presParOf" srcId="{C72A0BE2-FF49-4D26-90B4-3B35717520E3}" destId="{0EAC0031-7019-490D-89F0-AC15C1477751}" srcOrd="2" destOrd="0" presId="urn:microsoft.com/office/officeart/2005/8/layout/lProcess2"/>
    <dgm:cxn modelId="{D8643599-AF69-430A-A5B8-FAED38D0F881}" type="presParOf" srcId="{0EAC0031-7019-490D-89F0-AC15C1477751}" destId="{1D6F1692-61E9-4C93-97BF-5883C617C9DD}" srcOrd="0" destOrd="0" presId="urn:microsoft.com/office/officeart/2005/8/layout/lProcess2"/>
    <dgm:cxn modelId="{16F1E776-3617-4906-9F66-0BFDA2CE78A8}" type="presParOf" srcId="{1D6F1692-61E9-4C93-97BF-5883C617C9DD}" destId="{E97D43B8-2AAA-45B2-9FF3-5B2A4B48EAD5}" srcOrd="0" destOrd="0" presId="urn:microsoft.com/office/officeart/2005/8/layout/lProcess2"/>
    <dgm:cxn modelId="{3417919B-646C-4876-BB4B-354E288B6753}" type="presParOf" srcId="{1D6F1692-61E9-4C93-97BF-5883C617C9DD}" destId="{3C162068-B45F-499F-A203-27AEBD912135}" srcOrd="1" destOrd="0" presId="urn:microsoft.com/office/officeart/2005/8/layout/lProcess2"/>
    <dgm:cxn modelId="{EF24B8C1-E26A-433D-BD3E-2E3353F4B25D}" type="presParOf" srcId="{1D6F1692-61E9-4C93-97BF-5883C617C9DD}" destId="{EF5233A8-0EA5-4468-8137-31125F32482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BEC7E5-DB4D-4FC9-92A8-B7BBD966FC66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AD9FB6-14B5-4B2A-B06F-F8DE17307258}">
      <dgm:prSet/>
      <dgm:spPr/>
      <dgm:t>
        <a:bodyPr/>
        <a:lstStyle/>
        <a:p>
          <a:pPr rtl="0"/>
          <a:r>
            <a:rPr lang="en-US" smtClean="0">
              <a:latin typeface="Centaur" pitchFamily="18" charset="0"/>
            </a:rPr>
            <a:t>Medical Information</a:t>
          </a:r>
          <a:endParaRPr lang="en-US">
            <a:latin typeface="Centaur" pitchFamily="18" charset="0"/>
          </a:endParaRPr>
        </a:p>
      </dgm:t>
    </dgm:pt>
    <dgm:pt modelId="{D0F3B3CE-DBA8-414C-8948-B62CEEDF555C}" type="parTrans" cxnId="{1404AE24-5235-43B5-82DE-D7C57EFB0440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B9E7055D-22C8-46EC-8AF3-F4ED1495E61B}" type="sibTrans" cxnId="{1404AE24-5235-43B5-82DE-D7C57EFB0440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7CC8A2B0-8631-4B83-9474-D07627A5C2E7}">
      <dgm:prSet/>
      <dgm:spPr/>
      <dgm:t>
        <a:bodyPr/>
        <a:lstStyle/>
        <a:p>
          <a:pPr rtl="0"/>
          <a:r>
            <a:rPr lang="en-US" smtClean="0">
              <a:latin typeface="Centaur" pitchFamily="18" charset="0"/>
            </a:rPr>
            <a:t>NOT allowed- where an individual was treated and what they were treated for</a:t>
          </a:r>
          <a:endParaRPr lang="en-US">
            <a:latin typeface="Centaur" pitchFamily="18" charset="0"/>
          </a:endParaRPr>
        </a:p>
      </dgm:t>
    </dgm:pt>
    <dgm:pt modelId="{59C3C3D0-E1C4-4B65-AF3E-DFD26358D74A}" type="parTrans" cxnId="{CDF31AD3-9190-4C84-B5E8-E3E31F209F1D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0479614C-2828-4A49-9F08-BAC954D23800}" type="sibTrans" cxnId="{CDF31AD3-9190-4C84-B5E8-E3E31F209F1D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2A9B574C-30A0-41A0-AD4E-9BDE88C26779}">
      <dgm:prSet/>
      <dgm:spPr/>
      <dgm:t>
        <a:bodyPr/>
        <a:lstStyle/>
        <a:p>
          <a:pPr rtl="0"/>
          <a:r>
            <a:rPr lang="en-US" smtClean="0">
              <a:latin typeface="Centaur" pitchFamily="18" charset="0"/>
            </a:rPr>
            <a:t>Allowed- information regarding late medical payments</a:t>
          </a:r>
          <a:endParaRPr lang="en-US">
            <a:latin typeface="Centaur" pitchFamily="18" charset="0"/>
          </a:endParaRPr>
        </a:p>
      </dgm:t>
    </dgm:pt>
    <dgm:pt modelId="{1243BA2B-6518-47F7-8B8A-12198F4B6F1B}" type="parTrans" cxnId="{6CFCFB9A-2C77-4DAB-B69C-63468EE1D84B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3256C89A-9D1C-4636-883A-AC6E40023881}" type="sibTrans" cxnId="{6CFCFB9A-2C77-4DAB-B69C-63468EE1D84B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D01855D5-948D-4A55-B228-8FC92F72CE71}">
      <dgm:prSet/>
      <dgm:spPr/>
      <dgm:t>
        <a:bodyPr/>
        <a:lstStyle/>
        <a:p>
          <a:pPr rtl="0"/>
          <a:r>
            <a:rPr lang="en-US" smtClean="0">
              <a:latin typeface="Centaur" pitchFamily="18" charset="0"/>
            </a:rPr>
            <a:t>Personal Information</a:t>
          </a:r>
          <a:endParaRPr lang="en-US">
            <a:latin typeface="Centaur" pitchFamily="18" charset="0"/>
          </a:endParaRPr>
        </a:p>
      </dgm:t>
    </dgm:pt>
    <dgm:pt modelId="{9D94EE68-1147-439C-8EA4-9ED27F4E367B}" type="parTrans" cxnId="{E7E44A6E-A7BA-49CF-B2C2-E533AD4774B3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AC46EF4F-512B-40F4-BF82-EADD1F27778C}" type="sibTrans" cxnId="{E7E44A6E-A7BA-49CF-B2C2-E533AD4774B3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C2616EE9-208A-4EC9-AB90-F1019663DD15}">
      <dgm:prSet/>
      <dgm:spPr/>
      <dgm:t>
        <a:bodyPr/>
        <a:lstStyle/>
        <a:p>
          <a:pPr rtl="0"/>
          <a:r>
            <a:rPr lang="en-US" smtClean="0">
              <a:latin typeface="Centaur" pitchFamily="18" charset="0"/>
            </a:rPr>
            <a:t>NOT allowed- race, religion, marital status, and nationality</a:t>
          </a:r>
          <a:endParaRPr lang="en-US">
            <a:latin typeface="Centaur" pitchFamily="18" charset="0"/>
          </a:endParaRPr>
        </a:p>
      </dgm:t>
    </dgm:pt>
    <dgm:pt modelId="{35BB151C-AE9B-446D-BFC5-9433D268ABB3}" type="parTrans" cxnId="{8F41FE40-351E-40B7-80CD-B31590B73140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C2577379-8CD8-462B-9AFD-8EB65BE778B6}" type="sibTrans" cxnId="{8F41FE40-351E-40B7-80CD-B31590B73140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A04B7127-B363-4F37-8700-6C705678362D}">
      <dgm:prSet/>
      <dgm:spPr/>
      <dgm:t>
        <a:bodyPr/>
        <a:lstStyle/>
        <a:p>
          <a:pPr rtl="0"/>
          <a:r>
            <a:rPr lang="en-US" smtClean="0">
              <a:latin typeface="Centaur" pitchFamily="18" charset="0"/>
            </a:rPr>
            <a:t>Allowed- Age and gender</a:t>
          </a:r>
          <a:endParaRPr lang="en-US">
            <a:latin typeface="Centaur" pitchFamily="18" charset="0"/>
          </a:endParaRPr>
        </a:p>
      </dgm:t>
    </dgm:pt>
    <dgm:pt modelId="{46B62408-9446-48DB-BE03-1BDA55966C90}" type="parTrans" cxnId="{28A7A91A-A0CE-44BB-B8C0-2697BD882191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A06329B2-A2FE-47A7-AE95-9E70CAB0DFED}" type="sibTrans" cxnId="{28A7A91A-A0CE-44BB-B8C0-2697BD882191}">
      <dgm:prSet/>
      <dgm:spPr/>
      <dgm:t>
        <a:bodyPr/>
        <a:lstStyle/>
        <a:p>
          <a:endParaRPr lang="en-US">
            <a:latin typeface="Centaur" pitchFamily="18" charset="0"/>
          </a:endParaRPr>
        </a:p>
      </dgm:t>
    </dgm:pt>
    <dgm:pt modelId="{56DFD6F5-2ABF-448B-8A22-A2284A937992}" type="pres">
      <dgm:prSet presAssocID="{44BEC7E5-DB4D-4FC9-92A8-B7BBD966FC6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7CEF21-D72E-4964-BD1F-7AA33E237CB3}" type="pres">
      <dgm:prSet presAssocID="{99AD9FB6-14B5-4B2A-B06F-F8DE17307258}" presName="compNode" presStyleCnt="0"/>
      <dgm:spPr/>
    </dgm:pt>
    <dgm:pt modelId="{E3615175-4B2F-4754-A675-4BE3587C202F}" type="pres">
      <dgm:prSet presAssocID="{99AD9FB6-14B5-4B2A-B06F-F8DE17307258}" presName="aNode" presStyleLbl="bgShp" presStyleIdx="0" presStyleCnt="2"/>
      <dgm:spPr/>
      <dgm:t>
        <a:bodyPr/>
        <a:lstStyle/>
        <a:p>
          <a:endParaRPr lang="en-US"/>
        </a:p>
      </dgm:t>
    </dgm:pt>
    <dgm:pt modelId="{C0594D25-129D-4D99-BD4D-1080E46E262E}" type="pres">
      <dgm:prSet presAssocID="{99AD9FB6-14B5-4B2A-B06F-F8DE17307258}" presName="textNode" presStyleLbl="bgShp" presStyleIdx="0" presStyleCnt="2"/>
      <dgm:spPr/>
      <dgm:t>
        <a:bodyPr/>
        <a:lstStyle/>
        <a:p>
          <a:endParaRPr lang="en-US"/>
        </a:p>
      </dgm:t>
    </dgm:pt>
    <dgm:pt modelId="{1E305D0B-F934-44F4-9106-439C4E17E876}" type="pres">
      <dgm:prSet presAssocID="{99AD9FB6-14B5-4B2A-B06F-F8DE17307258}" presName="compChildNode" presStyleCnt="0"/>
      <dgm:spPr/>
    </dgm:pt>
    <dgm:pt modelId="{BD5947B8-8C42-4CAA-ABED-90A93B840C51}" type="pres">
      <dgm:prSet presAssocID="{99AD9FB6-14B5-4B2A-B06F-F8DE17307258}" presName="theInnerList" presStyleCnt="0"/>
      <dgm:spPr/>
    </dgm:pt>
    <dgm:pt modelId="{698CE10C-2AD0-4C0C-94BA-06013991CD9D}" type="pres">
      <dgm:prSet presAssocID="{7CC8A2B0-8631-4B83-9474-D07627A5C2E7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95C10-764B-40DB-AC65-FC4864062E8D}" type="pres">
      <dgm:prSet presAssocID="{7CC8A2B0-8631-4B83-9474-D07627A5C2E7}" presName="aSpace2" presStyleCnt="0"/>
      <dgm:spPr/>
    </dgm:pt>
    <dgm:pt modelId="{0945EF39-97C7-4EC1-9FDC-0C0BA9E1D85C}" type="pres">
      <dgm:prSet presAssocID="{2A9B574C-30A0-41A0-AD4E-9BDE88C26779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380DC-AD6A-4B6A-B625-7411DA2939E1}" type="pres">
      <dgm:prSet presAssocID="{99AD9FB6-14B5-4B2A-B06F-F8DE17307258}" presName="aSpace" presStyleCnt="0"/>
      <dgm:spPr/>
    </dgm:pt>
    <dgm:pt modelId="{1E9355BC-521D-48CD-A08D-2CFDCBF92314}" type="pres">
      <dgm:prSet presAssocID="{D01855D5-948D-4A55-B228-8FC92F72CE71}" presName="compNode" presStyleCnt="0"/>
      <dgm:spPr/>
    </dgm:pt>
    <dgm:pt modelId="{2D748E4D-88C5-432B-8C54-7FFFD97FF868}" type="pres">
      <dgm:prSet presAssocID="{D01855D5-948D-4A55-B228-8FC92F72CE71}" presName="aNode" presStyleLbl="bgShp" presStyleIdx="1" presStyleCnt="2"/>
      <dgm:spPr/>
      <dgm:t>
        <a:bodyPr/>
        <a:lstStyle/>
        <a:p>
          <a:endParaRPr lang="en-US"/>
        </a:p>
      </dgm:t>
    </dgm:pt>
    <dgm:pt modelId="{DEBDCE8E-E4E4-4A0D-99C8-52F2082EA0DE}" type="pres">
      <dgm:prSet presAssocID="{D01855D5-948D-4A55-B228-8FC92F72CE71}" presName="textNode" presStyleLbl="bgShp" presStyleIdx="1" presStyleCnt="2"/>
      <dgm:spPr/>
      <dgm:t>
        <a:bodyPr/>
        <a:lstStyle/>
        <a:p>
          <a:endParaRPr lang="en-US"/>
        </a:p>
      </dgm:t>
    </dgm:pt>
    <dgm:pt modelId="{38793257-C865-49AE-9EFD-F4CCC8791C87}" type="pres">
      <dgm:prSet presAssocID="{D01855D5-948D-4A55-B228-8FC92F72CE71}" presName="compChildNode" presStyleCnt="0"/>
      <dgm:spPr/>
    </dgm:pt>
    <dgm:pt modelId="{B2D391EB-B40B-4856-94C8-102D93EB90E9}" type="pres">
      <dgm:prSet presAssocID="{D01855D5-948D-4A55-B228-8FC92F72CE71}" presName="theInnerList" presStyleCnt="0"/>
      <dgm:spPr/>
    </dgm:pt>
    <dgm:pt modelId="{741DEBA4-A7D3-4B30-8358-D4A49626BF49}" type="pres">
      <dgm:prSet presAssocID="{C2616EE9-208A-4EC9-AB90-F1019663DD15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92BD0-2900-4B1A-9394-EA571978E978}" type="pres">
      <dgm:prSet presAssocID="{C2616EE9-208A-4EC9-AB90-F1019663DD15}" presName="aSpace2" presStyleCnt="0"/>
      <dgm:spPr/>
    </dgm:pt>
    <dgm:pt modelId="{787447F5-1E34-4C5E-B143-BB9BA95782CC}" type="pres">
      <dgm:prSet presAssocID="{A04B7127-B363-4F37-8700-6C705678362D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F5C777-E2A7-40A4-9230-FDD10DAE5F1A}" type="presOf" srcId="{D01855D5-948D-4A55-B228-8FC92F72CE71}" destId="{DEBDCE8E-E4E4-4A0D-99C8-52F2082EA0DE}" srcOrd="1" destOrd="0" presId="urn:microsoft.com/office/officeart/2005/8/layout/lProcess2"/>
    <dgm:cxn modelId="{8F41FE40-351E-40B7-80CD-B31590B73140}" srcId="{D01855D5-948D-4A55-B228-8FC92F72CE71}" destId="{C2616EE9-208A-4EC9-AB90-F1019663DD15}" srcOrd="0" destOrd="0" parTransId="{35BB151C-AE9B-446D-BFC5-9433D268ABB3}" sibTransId="{C2577379-8CD8-462B-9AFD-8EB65BE778B6}"/>
    <dgm:cxn modelId="{CDF31AD3-9190-4C84-B5E8-E3E31F209F1D}" srcId="{99AD9FB6-14B5-4B2A-B06F-F8DE17307258}" destId="{7CC8A2B0-8631-4B83-9474-D07627A5C2E7}" srcOrd="0" destOrd="0" parTransId="{59C3C3D0-E1C4-4B65-AF3E-DFD26358D74A}" sibTransId="{0479614C-2828-4A49-9F08-BAC954D23800}"/>
    <dgm:cxn modelId="{CB590426-DE74-472E-8C19-60E286BD8C9C}" type="presOf" srcId="{7CC8A2B0-8631-4B83-9474-D07627A5C2E7}" destId="{698CE10C-2AD0-4C0C-94BA-06013991CD9D}" srcOrd="0" destOrd="0" presId="urn:microsoft.com/office/officeart/2005/8/layout/lProcess2"/>
    <dgm:cxn modelId="{6CFCFB9A-2C77-4DAB-B69C-63468EE1D84B}" srcId="{99AD9FB6-14B5-4B2A-B06F-F8DE17307258}" destId="{2A9B574C-30A0-41A0-AD4E-9BDE88C26779}" srcOrd="1" destOrd="0" parTransId="{1243BA2B-6518-47F7-8B8A-12198F4B6F1B}" sibTransId="{3256C89A-9D1C-4636-883A-AC6E40023881}"/>
    <dgm:cxn modelId="{E7E44A6E-A7BA-49CF-B2C2-E533AD4774B3}" srcId="{44BEC7E5-DB4D-4FC9-92A8-B7BBD966FC66}" destId="{D01855D5-948D-4A55-B228-8FC92F72CE71}" srcOrd="1" destOrd="0" parTransId="{9D94EE68-1147-439C-8EA4-9ED27F4E367B}" sibTransId="{AC46EF4F-512B-40F4-BF82-EADD1F27778C}"/>
    <dgm:cxn modelId="{1404AE24-5235-43B5-82DE-D7C57EFB0440}" srcId="{44BEC7E5-DB4D-4FC9-92A8-B7BBD966FC66}" destId="{99AD9FB6-14B5-4B2A-B06F-F8DE17307258}" srcOrd="0" destOrd="0" parTransId="{D0F3B3CE-DBA8-414C-8948-B62CEEDF555C}" sibTransId="{B9E7055D-22C8-46EC-8AF3-F4ED1495E61B}"/>
    <dgm:cxn modelId="{E204815D-FF0B-480D-BF07-EAB8BF8DCE52}" type="presOf" srcId="{C2616EE9-208A-4EC9-AB90-F1019663DD15}" destId="{741DEBA4-A7D3-4B30-8358-D4A49626BF49}" srcOrd="0" destOrd="0" presId="urn:microsoft.com/office/officeart/2005/8/layout/lProcess2"/>
    <dgm:cxn modelId="{A513C2EA-2712-4928-81E1-BFA85CDB34B0}" type="presOf" srcId="{44BEC7E5-DB4D-4FC9-92A8-B7BBD966FC66}" destId="{56DFD6F5-2ABF-448B-8A22-A2284A937992}" srcOrd="0" destOrd="0" presId="urn:microsoft.com/office/officeart/2005/8/layout/lProcess2"/>
    <dgm:cxn modelId="{5ACA3A5E-E43E-4DA9-A1A2-E0DC45ACF2D3}" type="presOf" srcId="{2A9B574C-30A0-41A0-AD4E-9BDE88C26779}" destId="{0945EF39-97C7-4EC1-9FDC-0C0BA9E1D85C}" srcOrd="0" destOrd="0" presId="urn:microsoft.com/office/officeart/2005/8/layout/lProcess2"/>
    <dgm:cxn modelId="{27853F6A-7B64-42E9-B6AE-FF496AE70828}" type="presOf" srcId="{99AD9FB6-14B5-4B2A-B06F-F8DE17307258}" destId="{C0594D25-129D-4D99-BD4D-1080E46E262E}" srcOrd="1" destOrd="0" presId="urn:microsoft.com/office/officeart/2005/8/layout/lProcess2"/>
    <dgm:cxn modelId="{C060AE43-074D-4D14-A493-C39571347B0B}" type="presOf" srcId="{A04B7127-B363-4F37-8700-6C705678362D}" destId="{787447F5-1E34-4C5E-B143-BB9BA95782CC}" srcOrd="0" destOrd="0" presId="urn:microsoft.com/office/officeart/2005/8/layout/lProcess2"/>
    <dgm:cxn modelId="{9B698FE9-44C8-4AD2-8FFE-AD17318C1551}" type="presOf" srcId="{99AD9FB6-14B5-4B2A-B06F-F8DE17307258}" destId="{E3615175-4B2F-4754-A675-4BE3587C202F}" srcOrd="0" destOrd="0" presId="urn:microsoft.com/office/officeart/2005/8/layout/lProcess2"/>
    <dgm:cxn modelId="{28A7A91A-A0CE-44BB-B8C0-2697BD882191}" srcId="{D01855D5-948D-4A55-B228-8FC92F72CE71}" destId="{A04B7127-B363-4F37-8700-6C705678362D}" srcOrd="1" destOrd="0" parTransId="{46B62408-9446-48DB-BE03-1BDA55966C90}" sibTransId="{A06329B2-A2FE-47A7-AE95-9E70CAB0DFED}"/>
    <dgm:cxn modelId="{435B8E95-BF2E-47AC-8EFC-AA3BFE0FB618}" type="presOf" srcId="{D01855D5-948D-4A55-B228-8FC92F72CE71}" destId="{2D748E4D-88C5-432B-8C54-7FFFD97FF868}" srcOrd="0" destOrd="0" presId="urn:microsoft.com/office/officeart/2005/8/layout/lProcess2"/>
    <dgm:cxn modelId="{F836EAF1-0D52-4867-9B1C-9512652F468E}" type="presParOf" srcId="{56DFD6F5-2ABF-448B-8A22-A2284A937992}" destId="{CF7CEF21-D72E-4964-BD1F-7AA33E237CB3}" srcOrd="0" destOrd="0" presId="urn:microsoft.com/office/officeart/2005/8/layout/lProcess2"/>
    <dgm:cxn modelId="{68338011-93CD-4264-9E9E-B1208390D271}" type="presParOf" srcId="{CF7CEF21-D72E-4964-BD1F-7AA33E237CB3}" destId="{E3615175-4B2F-4754-A675-4BE3587C202F}" srcOrd="0" destOrd="0" presId="urn:microsoft.com/office/officeart/2005/8/layout/lProcess2"/>
    <dgm:cxn modelId="{7848F98E-025A-4961-9B81-ECB85E8A400B}" type="presParOf" srcId="{CF7CEF21-D72E-4964-BD1F-7AA33E237CB3}" destId="{C0594D25-129D-4D99-BD4D-1080E46E262E}" srcOrd="1" destOrd="0" presId="urn:microsoft.com/office/officeart/2005/8/layout/lProcess2"/>
    <dgm:cxn modelId="{310D6863-928E-407F-BBE0-0E52D9554CB6}" type="presParOf" srcId="{CF7CEF21-D72E-4964-BD1F-7AA33E237CB3}" destId="{1E305D0B-F934-44F4-9106-439C4E17E876}" srcOrd="2" destOrd="0" presId="urn:microsoft.com/office/officeart/2005/8/layout/lProcess2"/>
    <dgm:cxn modelId="{D0296C2D-A7F3-40A7-A9B5-A9342B92E38C}" type="presParOf" srcId="{1E305D0B-F934-44F4-9106-439C4E17E876}" destId="{BD5947B8-8C42-4CAA-ABED-90A93B840C51}" srcOrd="0" destOrd="0" presId="urn:microsoft.com/office/officeart/2005/8/layout/lProcess2"/>
    <dgm:cxn modelId="{280330FB-5748-4559-A276-063E3C251447}" type="presParOf" srcId="{BD5947B8-8C42-4CAA-ABED-90A93B840C51}" destId="{698CE10C-2AD0-4C0C-94BA-06013991CD9D}" srcOrd="0" destOrd="0" presId="urn:microsoft.com/office/officeart/2005/8/layout/lProcess2"/>
    <dgm:cxn modelId="{11DF2DDF-BDA2-4AC8-9EFC-AE45D4040B0C}" type="presParOf" srcId="{BD5947B8-8C42-4CAA-ABED-90A93B840C51}" destId="{18795C10-764B-40DB-AC65-FC4864062E8D}" srcOrd="1" destOrd="0" presId="urn:microsoft.com/office/officeart/2005/8/layout/lProcess2"/>
    <dgm:cxn modelId="{2658BAF7-0CDF-4579-B6DD-830F689D91A9}" type="presParOf" srcId="{BD5947B8-8C42-4CAA-ABED-90A93B840C51}" destId="{0945EF39-97C7-4EC1-9FDC-0C0BA9E1D85C}" srcOrd="2" destOrd="0" presId="urn:microsoft.com/office/officeart/2005/8/layout/lProcess2"/>
    <dgm:cxn modelId="{58E9E5BB-7ACF-404C-8EEF-7E97AA33D601}" type="presParOf" srcId="{56DFD6F5-2ABF-448B-8A22-A2284A937992}" destId="{5F8380DC-AD6A-4B6A-B625-7411DA2939E1}" srcOrd="1" destOrd="0" presId="urn:microsoft.com/office/officeart/2005/8/layout/lProcess2"/>
    <dgm:cxn modelId="{0B1C143D-204D-4B22-99F2-FBE775AC90A4}" type="presParOf" srcId="{56DFD6F5-2ABF-448B-8A22-A2284A937992}" destId="{1E9355BC-521D-48CD-A08D-2CFDCBF92314}" srcOrd="2" destOrd="0" presId="urn:microsoft.com/office/officeart/2005/8/layout/lProcess2"/>
    <dgm:cxn modelId="{F6CF9D02-3CBF-4A70-8718-221D6D2F7018}" type="presParOf" srcId="{1E9355BC-521D-48CD-A08D-2CFDCBF92314}" destId="{2D748E4D-88C5-432B-8C54-7FFFD97FF868}" srcOrd="0" destOrd="0" presId="urn:microsoft.com/office/officeart/2005/8/layout/lProcess2"/>
    <dgm:cxn modelId="{46E0B95E-0223-44F0-A93A-8E0FE151FA33}" type="presParOf" srcId="{1E9355BC-521D-48CD-A08D-2CFDCBF92314}" destId="{DEBDCE8E-E4E4-4A0D-99C8-52F2082EA0DE}" srcOrd="1" destOrd="0" presId="urn:microsoft.com/office/officeart/2005/8/layout/lProcess2"/>
    <dgm:cxn modelId="{49F3323F-9398-4AB0-B406-53EE84058262}" type="presParOf" srcId="{1E9355BC-521D-48CD-A08D-2CFDCBF92314}" destId="{38793257-C865-49AE-9EFD-F4CCC8791C87}" srcOrd="2" destOrd="0" presId="urn:microsoft.com/office/officeart/2005/8/layout/lProcess2"/>
    <dgm:cxn modelId="{DCC86BF4-0E0D-4C6D-80E6-42A5254ECD3C}" type="presParOf" srcId="{38793257-C865-49AE-9EFD-F4CCC8791C87}" destId="{B2D391EB-B40B-4856-94C8-102D93EB90E9}" srcOrd="0" destOrd="0" presId="urn:microsoft.com/office/officeart/2005/8/layout/lProcess2"/>
    <dgm:cxn modelId="{00288E5E-6114-4670-B664-E5B3E4F769E6}" type="presParOf" srcId="{B2D391EB-B40B-4856-94C8-102D93EB90E9}" destId="{741DEBA4-A7D3-4B30-8358-D4A49626BF49}" srcOrd="0" destOrd="0" presId="urn:microsoft.com/office/officeart/2005/8/layout/lProcess2"/>
    <dgm:cxn modelId="{5BD9676C-F263-4401-AD71-F907516A9620}" type="presParOf" srcId="{B2D391EB-B40B-4856-94C8-102D93EB90E9}" destId="{68192BD0-2900-4B1A-9394-EA571978E978}" srcOrd="1" destOrd="0" presId="urn:microsoft.com/office/officeart/2005/8/layout/lProcess2"/>
    <dgm:cxn modelId="{4A263240-2CA1-4145-8E13-368DCB88D693}" type="presParOf" srcId="{B2D391EB-B40B-4856-94C8-102D93EB90E9}" destId="{787447F5-1E34-4C5E-B143-BB9BA95782C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9B5321-06EC-469E-82F9-5069F1FF0F0D}" type="doc">
      <dgm:prSet loTypeId="urn:microsoft.com/office/officeart/2005/8/layout/equation1" loCatId="process" qsTypeId="urn:microsoft.com/office/officeart/2005/8/quickstyle/simple1" qsCatId="simple" csTypeId="urn:microsoft.com/office/officeart/2005/8/colors/accent4_1" csCatId="accent4" phldr="1"/>
      <dgm:spPr/>
    </dgm:pt>
    <dgm:pt modelId="{FD387C0D-8D2E-4763-AD30-8508BD7553DF}">
      <dgm:prSet phldrT="[Text]" custT="1"/>
      <dgm:spPr/>
      <dgm:t>
        <a:bodyPr/>
        <a:lstStyle/>
        <a:p>
          <a:r>
            <a:rPr lang="en-US" sz="2400" dirty="0" smtClean="0">
              <a:latin typeface="Centaur" pitchFamily="18" charset="0"/>
            </a:rPr>
            <a:t>Credit Report</a:t>
          </a:r>
          <a:endParaRPr lang="en-US" sz="2400" dirty="0">
            <a:latin typeface="Centaur" pitchFamily="18" charset="0"/>
          </a:endParaRPr>
        </a:p>
      </dgm:t>
    </dgm:pt>
    <dgm:pt modelId="{B8FA375F-3BC1-41EA-A44A-15F0159E545F}" type="parTrans" cxnId="{69E4E4BB-B75E-45E1-B63E-4E3D4374FF5D}">
      <dgm:prSet/>
      <dgm:spPr/>
      <dgm:t>
        <a:bodyPr/>
        <a:lstStyle/>
        <a:p>
          <a:endParaRPr lang="en-US" sz="2400">
            <a:latin typeface="Centaur" pitchFamily="18" charset="0"/>
          </a:endParaRPr>
        </a:p>
      </dgm:t>
    </dgm:pt>
    <dgm:pt modelId="{87D67FBB-BC24-4CFA-9D0C-9C1747514F89}" type="sibTrans" cxnId="{69E4E4BB-B75E-45E1-B63E-4E3D4374FF5D}">
      <dgm:prSet custT="1"/>
      <dgm:spPr/>
      <dgm:t>
        <a:bodyPr/>
        <a:lstStyle/>
        <a:p>
          <a:endParaRPr lang="en-US" sz="1800">
            <a:latin typeface="Centaur" pitchFamily="18" charset="0"/>
          </a:endParaRPr>
        </a:p>
      </dgm:t>
    </dgm:pt>
    <dgm:pt modelId="{69D6D391-256B-4169-8410-CE36C1011453}">
      <dgm:prSet phldrT="[Text]" custT="1"/>
      <dgm:spPr/>
      <dgm:t>
        <a:bodyPr/>
        <a:lstStyle/>
        <a:p>
          <a:r>
            <a:rPr lang="en-US" sz="2400" dirty="0" smtClean="0">
              <a:latin typeface="Centaur" pitchFamily="18" charset="0"/>
            </a:rPr>
            <a:t>FREE! One from </a:t>
          </a:r>
          <a:r>
            <a:rPr lang="en-US" sz="2400" u="sng" dirty="0" smtClean="0">
              <a:latin typeface="Centaur" pitchFamily="18" charset="0"/>
            </a:rPr>
            <a:t>each</a:t>
          </a:r>
          <a:r>
            <a:rPr lang="en-US" sz="2400" dirty="0" smtClean="0">
              <a:latin typeface="Centaur" pitchFamily="18" charset="0"/>
            </a:rPr>
            <a:t> credit reporting agency every year</a:t>
          </a:r>
          <a:endParaRPr lang="en-US" sz="2400" dirty="0">
            <a:latin typeface="Centaur" pitchFamily="18" charset="0"/>
          </a:endParaRPr>
        </a:p>
      </dgm:t>
    </dgm:pt>
    <dgm:pt modelId="{F07DD2D2-CFC1-4B98-8CFE-1CF5EABE8412}" type="parTrans" cxnId="{4D3DD1E7-7677-4E7A-9DBA-89171B89D2B5}">
      <dgm:prSet/>
      <dgm:spPr/>
      <dgm:t>
        <a:bodyPr/>
        <a:lstStyle/>
        <a:p>
          <a:endParaRPr lang="en-US" sz="2400">
            <a:latin typeface="Centaur" pitchFamily="18" charset="0"/>
          </a:endParaRPr>
        </a:p>
      </dgm:t>
    </dgm:pt>
    <dgm:pt modelId="{2D4E3BC9-319D-45B5-83A0-667A6CACC6C7}" type="sibTrans" cxnId="{4D3DD1E7-7677-4E7A-9DBA-89171B89D2B5}">
      <dgm:prSet/>
      <dgm:spPr/>
      <dgm:t>
        <a:bodyPr/>
        <a:lstStyle/>
        <a:p>
          <a:endParaRPr lang="en-US" sz="2400">
            <a:latin typeface="Centaur" pitchFamily="18" charset="0"/>
          </a:endParaRPr>
        </a:p>
      </dgm:t>
    </dgm:pt>
    <dgm:pt modelId="{DEFBA4E2-19DF-43F9-82A3-6FD0A9F8BCA4}" type="pres">
      <dgm:prSet presAssocID="{2D9B5321-06EC-469E-82F9-5069F1FF0F0D}" presName="linearFlow" presStyleCnt="0">
        <dgm:presLayoutVars>
          <dgm:dir/>
          <dgm:resizeHandles val="exact"/>
        </dgm:presLayoutVars>
      </dgm:prSet>
      <dgm:spPr/>
    </dgm:pt>
    <dgm:pt modelId="{D28C8B59-E17C-43AF-A446-6515314E463C}" type="pres">
      <dgm:prSet presAssocID="{FD387C0D-8D2E-4763-AD30-8508BD7553DF}" presName="node" presStyleLbl="node1" presStyleIdx="0" presStyleCnt="2" custScaleX="715778" custScaleY="39283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E54256C-1CF4-4700-AC22-5E46AE891DDD}" type="pres">
      <dgm:prSet presAssocID="{87D67FBB-BC24-4CFA-9D0C-9C1747514F89}" presName="spacerL" presStyleCnt="0"/>
      <dgm:spPr/>
    </dgm:pt>
    <dgm:pt modelId="{D0BD335E-B7E3-4A7D-A3DC-AA86E5999BF3}" type="pres">
      <dgm:prSet presAssocID="{87D67FBB-BC24-4CFA-9D0C-9C1747514F89}" presName="sibTrans" presStyleLbl="sibTrans2D1" presStyleIdx="0" presStyleCnt="1" custScaleX="469399" custScaleY="260778"/>
      <dgm:spPr/>
      <dgm:t>
        <a:bodyPr/>
        <a:lstStyle/>
        <a:p>
          <a:endParaRPr lang="en-US"/>
        </a:p>
      </dgm:t>
    </dgm:pt>
    <dgm:pt modelId="{F883AB54-7F40-426E-8FFA-E8F9CB68E2D1}" type="pres">
      <dgm:prSet presAssocID="{87D67FBB-BC24-4CFA-9D0C-9C1747514F89}" presName="spacerR" presStyleCnt="0"/>
      <dgm:spPr/>
    </dgm:pt>
    <dgm:pt modelId="{855E35E8-FCBB-469E-9911-2B159566D2B1}" type="pres">
      <dgm:prSet presAssocID="{69D6D391-256B-4169-8410-CE36C1011453}" presName="node" presStyleLbl="node1" presStyleIdx="1" presStyleCnt="2" custScaleX="715778" custScaleY="39283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69E4E4BB-B75E-45E1-B63E-4E3D4374FF5D}" srcId="{2D9B5321-06EC-469E-82F9-5069F1FF0F0D}" destId="{FD387C0D-8D2E-4763-AD30-8508BD7553DF}" srcOrd="0" destOrd="0" parTransId="{B8FA375F-3BC1-41EA-A44A-15F0159E545F}" sibTransId="{87D67FBB-BC24-4CFA-9D0C-9C1747514F89}"/>
    <dgm:cxn modelId="{7862ED6F-BDE4-4879-AE68-858F0DAD95E2}" type="presOf" srcId="{87D67FBB-BC24-4CFA-9D0C-9C1747514F89}" destId="{D0BD335E-B7E3-4A7D-A3DC-AA86E5999BF3}" srcOrd="0" destOrd="0" presId="urn:microsoft.com/office/officeart/2005/8/layout/equation1"/>
    <dgm:cxn modelId="{165D59E6-FF21-4239-ABA8-F22798A7062A}" type="presOf" srcId="{69D6D391-256B-4169-8410-CE36C1011453}" destId="{855E35E8-FCBB-469E-9911-2B159566D2B1}" srcOrd="0" destOrd="0" presId="urn:microsoft.com/office/officeart/2005/8/layout/equation1"/>
    <dgm:cxn modelId="{95903A8C-CAC8-4538-977E-E3494E2125FA}" type="presOf" srcId="{FD387C0D-8D2E-4763-AD30-8508BD7553DF}" destId="{D28C8B59-E17C-43AF-A446-6515314E463C}" srcOrd="0" destOrd="0" presId="urn:microsoft.com/office/officeart/2005/8/layout/equation1"/>
    <dgm:cxn modelId="{4D3DD1E7-7677-4E7A-9DBA-89171B89D2B5}" srcId="{2D9B5321-06EC-469E-82F9-5069F1FF0F0D}" destId="{69D6D391-256B-4169-8410-CE36C1011453}" srcOrd="1" destOrd="0" parTransId="{F07DD2D2-CFC1-4B98-8CFE-1CF5EABE8412}" sibTransId="{2D4E3BC9-319D-45B5-83A0-667A6CACC6C7}"/>
    <dgm:cxn modelId="{34F87203-0356-4B99-8BF2-B2878992F81D}" type="presOf" srcId="{2D9B5321-06EC-469E-82F9-5069F1FF0F0D}" destId="{DEFBA4E2-19DF-43F9-82A3-6FD0A9F8BCA4}" srcOrd="0" destOrd="0" presId="urn:microsoft.com/office/officeart/2005/8/layout/equation1"/>
    <dgm:cxn modelId="{345D9861-3AB3-424F-8C5D-7372CF364169}" type="presParOf" srcId="{DEFBA4E2-19DF-43F9-82A3-6FD0A9F8BCA4}" destId="{D28C8B59-E17C-43AF-A446-6515314E463C}" srcOrd="0" destOrd="0" presId="urn:microsoft.com/office/officeart/2005/8/layout/equation1"/>
    <dgm:cxn modelId="{CF5E1E34-65E3-4647-9717-F359CE90A4B8}" type="presParOf" srcId="{DEFBA4E2-19DF-43F9-82A3-6FD0A9F8BCA4}" destId="{7E54256C-1CF4-4700-AC22-5E46AE891DDD}" srcOrd="1" destOrd="0" presId="urn:microsoft.com/office/officeart/2005/8/layout/equation1"/>
    <dgm:cxn modelId="{BC8CEC18-DB04-433F-B191-4A35C36191F3}" type="presParOf" srcId="{DEFBA4E2-19DF-43F9-82A3-6FD0A9F8BCA4}" destId="{D0BD335E-B7E3-4A7D-A3DC-AA86E5999BF3}" srcOrd="2" destOrd="0" presId="urn:microsoft.com/office/officeart/2005/8/layout/equation1"/>
    <dgm:cxn modelId="{5AF9988C-B466-4F90-BDC4-54A3A94DEDE7}" type="presParOf" srcId="{DEFBA4E2-19DF-43F9-82A3-6FD0A9F8BCA4}" destId="{F883AB54-7F40-426E-8FFA-E8F9CB68E2D1}" srcOrd="3" destOrd="0" presId="urn:microsoft.com/office/officeart/2005/8/layout/equation1"/>
    <dgm:cxn modelId="{8AA034FB-1D58-4054-8205-3AFB6D070A27}" type="presParOf" srcId="{DEFBA4E2-19DF-43F9-82A3-6FD0A9F8BCA4}" destId="{855E35E8-FCBB-469E-9911-2B159566D2B1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DFDE9-F6BA-4057-A253-128A6012EAA3}">
      <dsp:nvSpPr>
        <dsp:cNvPr id="0" name=""/>
        <dsp:cNvSpPr/>
      </dsp:nvSpPr>
      <dsp:spPr>
        <a:xfrm>
          <a:off x="1112520" y="960120"/>
          <a:ext cx="1173480" cy="1173480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entaur" pitchFamily="18" charset="0"/>
            </a:rPr>
            <a:t>Credit History</a:t>
          </a:r>
        </a:p>
      </dsp:txBody>
      <dsp:txXfrm>
        <a:off x="1348442" y="1235002"/>
        <a:ext cx="701636" cy="603193"/>
      </dsp:txXfrm>
    </dsp:sp>
    <dsp:sp modelId="{D98F5BC9-E0B8-48B0-97A0-9922BC8020CA}">
      <dsp:nvSpPr>
        <dsp:cNvPr id="0" name=""/>
        <dsp:cNvSpPr/>
      </dsp:nvSpPr>
      <dsp:spPr>
        <a:xfrm>
          <a:off x="429768" y="682752"/>
          <a:ext cx="853440" cy="853440"/>
        </a:xfrm>
        <a:prstGeom prst="gear6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Centaur" pitchFamily="18" charset="0"/>
            </a:rPr>
            <a:t>Credit Report</a:t>
          </a:r>
        </a:p>
      </dsp:txBody>
      <dsp:txXfrm>
        <a:off x="644624" y="898907"/>
        <a:ext cx="423728" cy="421130"/>
      </dsp:txXfrm>
    </dsp:sp>
    <dsp:sp modelId="{2203A20B-0F60-4817-873C-D8C453A0E165}">
      <dsp:nvSpPr>
        <dsp:cNvPr id="0" name=""/>
        <dsp:cNvSpPr/>
      </dsp:nvSpPr>
      <dsp:spPr>
        <a:xfrm rot="20700000">
          <a:off x="907781" y="93965"/>
          <a:ext cx="836197" cy="836197"/>
        </a:xfrm>
        <a:prstGeom prst="gear6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Centaur" pitchFamily="18" charset="0"/>
            </a:rPr>
            <a:t>Credit Score</a:t>
          </a:r>
          <a:endParaRPr lang="en-US" sz="1100" b="1" kern="1200" dirty="0">
            <a:latin typeface="Centaur" pitchFamily="18" charset="0"/>
          </a:endParaRPr>
        </a:p>
      </dsp:txBody>
      <dsp:txXfrm rot="-20700000">
        <a:off x="1091184" y="277368"/>
        <a:ext cx="469392" cy="469392"/>
      </dsp:txXfrm>
    </dsp:sp>
    <dsp:sp modelId="{6AEE0B51-C7BB-40E4-A25C-428015340729}">
      <dsp:nvSpPr>
        <dsp:cNvPr id="0" name=""/>
        <dsp:cNvSpPr/>
      </dsp:nvSpPr>
      <dsp:spPr>
        <a:xfrm>
          <a:off x="1001399" y="794589"/>
          <a:ext cx="1502054" cy="1502054"/>
        </a:xfrm>
        <a:prstGeom prst="circularArrow">
          <a:avLst>
            <a:gd name="adj1" fmla="val 4688"/>
            <a:gd name="adj2" fmla="val 299029"/>
            <a:gd name="adj3" fmla="val 2431239"/>
            <a:gd name="adj4" fmla="val 16058148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3A4AEF-AF73-4E00-9C04-3947988874F6}">
      <dsp:nvSpPr>
        <dsp:cNvPr id="0" name=""/>
        <dsp:cNvSpPr/>
      </dsp:nvSpPr>
      <dsp:spPr>
        <a:xfrm>
          <a:off x="278625" y="502761"/>
          <a:ext cx="1091336" cy="10913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93E52F-C364-4DA2-8C5B-C390B222EF85}">
      <dsp:nvSpPr>
        <dsp:cNvPr id="0" name=""/>
        <dsp:cNvSpPr/>
      </dsp:nvSpPr>
      <dsp:spPr>
        <a:xfrm>
          <a:off x="714360" y="-80349"/>
          <a:ext cx="1176680" cy="117668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DFDE9-F6BA-4057-A253-128A6012EAA3}">
      <dsp:nvSpPr>
        <dsp:cNvPr id="0" name=""/>
        <dsp:cNvSpPr/>
      </dsp:nvSpPr>
      <dsp:spPr>
        <a:xfrm>
          <a:off x="1112520" y="960120"/>
          <a:ext cx="1173480" cy="1173480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entaur" pitchFamily="18" charset="0"/>
            </a:rPr>
            <a:t>Credit History</a:t>
          </a:r>
        </a:p>
      </dsp:txBody>
      <dsp:txXfrm>
        <a:off x="1348442" y="1235002"/>
        <a:ext cx="701636" cy="603193"/>
      </dsp:txXfrm>
    </dsp:sp>
    <dsp:sp modelId="{D98F5BC9-E0B8-48B0-97A0-9922BC8020CA}">
      <dsp:nvSpPr>
        <dsp:cNvPr id="0" name=""/>
        <dsp:cNvSpPr/>
      </dsp:nvSpPr>
      <dsp:spPr>
        <a:xfrm>
          <a:off x="429768" y="682752"/>
          <a:ext cx="853440" cy="853440"/>
        </a:xfrm>
        <a:prstGeom prst="gear6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Centaur" pitchFamily="18" charset="0"/>
            </a:rPr>
            <a:t>Credit Report</a:t>
          </a:r>
        </a:p>
      </dsp:txBody>
      <dsp:txXfrm>
        <a:off x="644624" y="898907"/>
        <a:ext cx="423728" cy="421130"/>
      </dsp:txXfrm>
    </dsp:sp>
    <dsp:sp modelId="{2203A20B-0F60-4817-873C-D8C453A0E165}">
      <dsp:nvSpPr>
        <dsp:cNvPr id="0" name=""/>
        <dsp:cNvSpPr/>
      </dsp:nvSpPr>
      <dsp:spPr>
        <a:xfrm rot="20700000">
          <a:off x="907781" y="93965"/>
          <a:ext cx="836197" cy="836197"/>
        </a:xfrm>
        <a:prstGeom prst="gear6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Centaur" pitchFamily="18" charset="0"/>
            </a:rPr>
            <a:t>Credit Score</a:t>
          </a:r>
          <a:endParaRPr lang="en-US" sz="1100" b="1" kern="1200" dirty="0">
            <a:latin typeface="Centaur" pitchFamily="18" charset="0"/>
          </a:endParaRPr>
        </a:p>
      </dsp:txBody>
      <dsp:txXfrm rot="-20700000">
        <a:off x="1091184" y="277368"/>
        <a:ext cx="469392" cy="469392"/>
      </dsp:txXfrm>
    </dsp:sp>
    <dsp:sp modelId="{6AEE0B51-C7BB-40E4-A25C-428015340729}">
      <dsp:nvSpPr>
        <dsp:cNvPr id="0" name=""/>
        <dsp:cNvSpPr/>
      </dsp:nvSpPr>
      <dsp:spPr>
        <a:xfrm>
          <a:off x="1001399" y="794589"/>
          <a:ext cx="1502054" cy="1502054"/>
        </a:xfrm>
        <a:prstGeom prst="circularArrow">
          <a:avLst>
            <a:gd name="adj1" fmla="val 4688"/>
            <a:gd name="adj2" fmla="val 299029"/>
            <a:gd name="adj3" fmla="val 2431239"/>
            <a:gd name="adj4" fmla="val 16058148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3A4AEF-AF73-4E00-9C04-3947988874F6}">
      <dsp:nvSpPr>
        <dsp:cNvPr id="0" name=""/>
        <dsp:cNvSpPr/>
      </dsp:nvSpPr>
      <dsp:spPr>
        <a:xfrm>
          <a:off x="278625" y="502761"/>
          <a:ext cx="1091336" cy="10913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93E52F-C364-4DA2-8C5B-C390B222EF85}">
      <dsp:nvSpPr>
        <dsp:cNvPr id="0" name=""/>
        <dsp:cNvSpPr/>
      </dsp:nvSpPr>
      <dsp:spPr>
        <a:xfrm>
          <a:off x="714360" y="-80349"/>
          <a:ext cx="1176680" cy="117668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4486D-3338-428C-90EA-6EB153F13CB2}">
      <dsp:nvSpPr>
        <dsp:cNvPr id="0" name=""/>
        <dsp:cNvSpPr/>
      </dsp:nvSpPr>
      <dsp:spPr>
        <a:xfrm>
          <a:off x="844" y="0"/>
          <a:ext cx="2196765" cy="41148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Centaur" pitchFamily="18" charset="0"/>
            </a:rPr>
            <a:t>Lender</a:t>
          </a:r>
          <a:endParaRPr lang="en-US" sz="2600" kern="1200" dirty="0">
            <a:latin typeface="Centaur" pitchFamily="18" charset="0"/>
          </a:endParaRPr>
        </a:p>
      </dsp:txBody>
      <dsp:txXfrm>
        <a:off x="844" y="0"/>
        <a:ext cx="2196765" cy="1234440"/>
      </dsp:txXfrm>
    </dsp:sp>
    <dsp:sp modelId="{2F188096-1ACF-4724-BB5A-CE1DC76800DD}">
      <dsp:nvSpPr>
        <dsp:cNvPr id="0" name=""/>
        <dsp:cNvSpPr/>
      </dsp:nvSpPr>
      <dsp:spPr>
        <a:xfrm>
          <a:off x="220521" y="1235645"/>
          <a:ext cx="1757412" cy="1240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entaur" pitchFamily="18" charset="0"/>
            </a:rPr>
            <a:t>Report consumer’s credit transactions to CRA’s</a:t>
          </a:r>
          <a:endParaRPr lang="en-US" sz="1800" b="1" kern="1200" dirty="0">
            <a:latin typeface="Centaur" pitchFamily="18" charset="0"/>
          </a:endParaRPr>
        </a:p>
      </dsp:txBody>
      <dsp:txXfrm>
        <a:off x="256859" y="1271983"/>
        <a:ext cx="1684736" cy="1167992"/>
      </dsp:txXfrm>
    </dsp:sp>
    <dsp:sp modelId="{EC968309-8A0C-40A3-A0C8-206737599C6A}">
      <dsp:nvSpPr>
        <dsp:cNvPr id="0" name=""/>
        <dsp:cNvSpPr/>
      </dsp:nvSpPr>
      <dsp:spPr>
        <a:xfrm>
          <a:off x="220521" y="2667186"/>
          <a:ext cx="1757412" cy="1240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50000"/>
                <a:satMod val="300000"/>
              </a:schemeClr>
            </a:gs>
            <a:gs pos="35000">
              <a:schemeClr val="accent4">
                <a:hueOff val="-892954"/>
                <a:satOff val="5380"/>
                <a:lumOff val="431"/>
                <a:alphaOff val="0"/>
                <a:tint val="37000"/>
                <a:satMod val="30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entaur" pitchFamily="18" charset="0"/>
            </a:rPr>
            <a:t>Lender examples: store accounts, credit card companies, utility companies, etc.</a:t>
          </a:r>
          <a:endParaRPr lang="en-US" sz="1800" b="1" kern="1200" dirty="0">
            <a:latin typeface="Centaur" pitchFamily="18" charset="0"/>
          </a:endParaRPr>
        </a:p>
      </dsp:txBody>
      <dsp:txXfrm>
        <a:off x="256859" y="2703524"/>
        <a:ext cx="1684736" cy="1167992"/>
      </dsp:txXfrm>
    </dsp:sp>
    <dsp:sp modelId="{9C67DF4D-489D-4512-919E-F1BC34263048}">
      <dsp:nvSpPr>
        <dsp:cNvPr id="0" name=""/>
        <dsp:cNvSpPr/>
      </dsp:nvSpPr>
      <dsp:spPr>
        <a:xfrm>
          <a:off x="2362367" y="0"/>
          <a:ext cx="2196765" cy="41148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Centaur" pitchFamily="18" charset="0"/>
            </a:rPr>
            <a:t>Credit Reporting Agency (CRA)</a:t>
          </a:r>
          <a:endParaRPr lang="en-US" sz="2600" kern="1200" dirty="0">
            <a:latin typeface="Centaur" pitchFamily="18" charset="0"/>
          </a:endParaRPr>
        </a:p>
      </dsp:txBody>
      <dsp:txXfrm>
        <a:off x="2362367" y="0"/>
        <a:ext cx="2196765" cy="1234440"/>
      </dsp:txXfrm>
    </dsp:sp>
    <dsp:sp modelId="{CEE38B64-ADD2-468F-AF97-7CE7DC3D0F79}">
      <dsp:nvSpPr>
        <dsp:cNvPr id="0" name=""/>
        <dsp:cNvSpPr/>
      </dsp:nvSpPr>
      <dsp:spPr>
        <a:xfrm>
          <a:off x="2582043" y="1235645"/>
          <a:ext cx="1757412" cy="1240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tint val="50000"/>
                <a:satMod val="300000"/>
              </a:schemeClr>
            </a:gs>
            <a:gs pos="35000">
              <a:schemeClr val="accent4">
                <a:hueOff val="-1785908"/>
                <a:satOff val="10760"/>
                <a:lumOff val="862"/>
                <a:alphaOff val="0"/>
                <a:tint val="37000"/>
                <a:satMod val="30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entaur" pitchFamily="18" charset="0"/>
            </a:rPr>
            <a:t>Keep a record of consumer’s credit transactions </a:t>
          </a:r>
          <a:br>
            <a:rPr lang="en-US" sz="1800" b="1" kern="1200" dirty="0" smtClean="0">
              <a:latin typeface="Centaur" pitchFamily="18" charset="0"/>
            </a:rPr>
          </a:br>
          <a:r>
            <a:rPr lang="en-US" sz="1800" b="1" kern="1200" dirty="0" smtClean="0">
              <a:latin typeface="Centaur" pitchFamily="18" charset="0"/>
            </a:rPr>
            <a:t>(credit history)</a:t>
          </a:r>
          <a:endParaRPr lang="en-US" sz="1800" b="1" kern="1200" dirty="0">
            <a:latin typeface="Centaur" pitchFamily="18" charset="0"/>
          </a:endParaRPr>
        </a:p>
      </dsp:txBody>
      <dsp:txXfrm>
        <a:off x="2618381" y="1271983"/>
        <a:ext cx="1684736" cy="1167992"/>
      </dsp:txXfrm>
    </dsp:sp>
    <dsp:sp modelId="{3668066D-2CAF-4752-B2B3-5E46AEB4CB98}">
      <dsp:nvSpPr>
        <dsp:cNvPr id="0" name=""/>
        <dsp:cNvSpPr/>
      </dsp:nvSpPr>
      <dsp:spPr>
        <a:xfrm>
          <a:off x="2582043" y="2667186"/>
          <a:ext cx="1757412" cy="1240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entaur" pitchFamily="18" charset="0"/>
            </a:rPr>
            <a:t>Agencies include: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entaur" pitchFamily="18" charset="0"/>
            </a:rPr>
            <a:t>Equifax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entaur" pitchFamily="18" charset="0"/>
            </a:rPr>
            <a:t>TransUnion</a:t>
          </a:r>
          <a:endParaRPr lang="en-US" sz="1800" b="1" kern="1200" dirty="0" smtClean="0">
            <a:latin typeface="Centaur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entaur" pitchFamily="18" charset="0"/>
            </a:rPr>
            <a:t>Experian</a:t>
          </a:r>
        </a:p>
      </dsp:txBody>
      <dsp:txXfrm>
        <a:off x="2618381" y="2703524"/>
        <a:ext cx="1684736" cy="1167992"/>
      </dsp:txXfrm>
    </dsp:sp>
    <dsp:sp modelId="{AA75AF5E-DF31-4D15-A671-16AD84FF65D8}">
      <dsp:nvSpPr>
        <dsp:cNvPr id="0" name=""/>
        <dsp:cNvSpPr/>
      </dsp:nvSpPr>
      <dsp:spPr>
        <a:xfrm>
          <a:off x="4723889" y="0"/>
          <a:ext cx="2196765" cy="41148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Centaur" pitchFamily="18" charset="0"/>
            </a:rPr>
            <a:t>Credit Report</a:t>
          </a:r>
          <a:endParaRPr lang="en-US" sz="2600" kern="1200" dirty="0">
            <a:latin typeface="Centaur" pitchFamily="18" charset="0"/>
          </a:endParaRPr>
        </a:p>
      </dsp:txBody>
      <dsp:txXfrm>
        <a:off x="4723889" y="0"/>
        <a:ext cx="2196765" cy="1234440"/>
      </dsp:txXfrm>
    </dsp:sp>
    <dsp:sp modelId="{E97D43B8-2AAA-45B2-9FF3-5B2A4B48EAD5}">
      <dsp:nvSpPr>
        <dsp:cNvPr id="0" name=""/>
        <dsp:cNvSpPr/>
      </dsp:nvSpPr>
      <dsp:spPr>
        <a:xfrm>
          <a:off x="4943566" y="1235645"/>
          <a:ext cx="1757412" cy="1240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entaur" pitchFamily="18" charset="0"/>
            </a:rPr>
            <a:t>Record created by the CRA of an individual’s credit history</a:t>
          </a:r>
          <a:endParaRPr lang="en-US" sz="1800" b="1" kern="1200" dirty="0">
            <a:latin typeface="Centaur" pitchFamily="18" charset="0"/>
          </a:endParaRPr>
        </a:p>
      </dsp:txBody>
      <dsp:txXfrm>
        <a:off x="4979904" y="1271983"/>
        <a:ext cx="1684736" cy="1167992"/>
      </dsp:txXfrm>
    </dsp:sp>
    <dsp:sp modelId="{EF5233A8-0EA5-4468-8137-31125F32482D}">
      <dsp:nvSpPr>
        <dsp:cNvPr id="0" name=""/>
        <dsp:cNvSpPr/>
      </dsp:nvSpPr>
      <dsp:spPr>
        <a:xfrm>
          <a:off x="4943566" y="2667186"/>
          <a:ext cx="1757412" cy="12406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entaur" pitchFamily="18" charset="0"/>
            </a:rPr>
            <a:t>If an individual has not acquired credit, they will not have a report</a:t>
          </a:r>
          <a:endParaRPr lang="en-US" sz="1800" b="1" kern="1200" dirty="0">
            <a:latin typeface="Centaur" pitchFamily="18" charset="0"/>
          </a:endParaRPr>
        </a:p>
      </dsp:txBody>
      <dsp:txXfrm>
        <a:off x="4979904" y="2703524"/>
        <a:ext cx="1684736" cy="11679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15175-4B2F-4754-A675-4BE3587C202F}">
      <dsp:nvSpPr>
        <dsp:cNvPr id="0" name=""/>
        <dsp:cNvSpPr/>
      </dsp:nvSpPr>
      <dsp:spPr>
        <a:xfrm>
          <a:off x="3775" y="0"/>
          <a:ext cx="3631927" cy="323986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>
              <a:latin typeface="Centaur" pitchFamily="18" charset="0"/>
            </a:rPr>
            <a:t>Medical Information</a:t>
          </a:r>
          <a:endParaRPr lang="en-US" sz="3400" kern="1200">
            <a:latin typeface="Centaur" pitchFamily="18" charset="0"/>
          </a:endParaRPr>
        </a:p>
      </dsp:txBody>
      <dsp:txXfrm>
        <a:off x="3775" y="0"/>
        <a:ext cx="3631927" cy="971960"/>
      </dsp:txXfrm>
    </dsp:sp>
    <dsp:sp modelId="{698CE10C-2AD0-4C0C-94BA-06013991CD9D}">
      <dsp:nvSpPr>
        <dsp:cNvPr id="0" name=""/>
        <dsp:cNvSpPr/>
      </dsp:nvSpPr>
      <dsp:spPr>
        <a:xfrm>
          <a:off x="366968" y="972909"/>
          <a:ext cx="2905541" cy="976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latin typeface="Centaur" pitchFamily="18" charset="0"/>
            </a:rPr>
            <a:t>NOT allowed- where an individual was treated and what they were treated for</a:t>
          </a:r>
          <a:endParaRPr lang="en-US" sz="2100" kern="1200">
            <a:latin typeface="Centaur" pitchFamily="18" charset="0"/>
          </a:endParaRPr>
        </a:p>
      </dsp:txBody>
      <dsp:txXfrm>
        <a:off x="395579" y="1001520"/>
        <a:ext cx="2848319" cy="919642"/>
      </dsp:txXfrm>
    </dsp:sp>
    <dsp:sp modelId="{0945EF39-97C7-4EC1-9FDC-0C0BA9E1D85C}">
      <dsp:nvSpPr>
        <dsp:cNvPr id="0" name=""/>
        <dsp:cNvSpPr/>
      </dsp:nvSpPr>
      <dsp:spPr>
        <a:xfrm>
          <a:off x="366968" y="2100061"/>
          <a:ext cx="2905541" cy="976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latin typeface="Centaur" pitchFamily="18" charset="0"/>
            </a:rPr>
            <a:t>Allowed- information regarding late medical payments</a:t>
          </a:r>
          <a:endParaRPr lang="en-US" sz="2100" kern="1200">
            <a:latin typeface="Centaur" pitchFamily="18" charset="0"/>
          </a:endParaRPr>
        </a:p>
      </dsp:txBody>
      <dsp:txXfrm>
        <a:off x="395579" y="2128672"/>
        <a:ext cx="2848319" cy="919642"/>
      </dsp:txXfrm>
    </dsp:sp>
    <dsp:sp modelId="{2D748E4D-88C5-432B-8C54-7FFFD97FF868}">
      <dsp:nvSpPr>
        <dsp:cNvPr id="0" name=""/>
        <dsp:cNvSpPr/>
      </dsp:nvSpPr>
      <dsp:spPr>
        <a:xfrm>
          <a:off x="3908097" y="0"/>
          <a:ext cx="3631927" cy="323986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>
              <a:latin typeface="Centaur" pitchFamily="18" charset="0"/>
            </a:rPr>
            <a:t>Personal Information</a:t>
          </a:r>
          <a:endParaRPr lang="en-US" sz="3400" kern="1200">
            <a:latin typeface="Centaur" pitchFamily="18" charset="0"/>
          </a:endParaRPr>
        </a:p>
      </dsp:txBody>
      <dsp:txXfrm>
        <a:off x="3908097" y="0"/>
        <a:ext cx="3631927" cy="971960"/>
      </dsp:txXfrm>
    </dsp:sp>
    <dsp:sp modelId="{741DEBA4-A7D3-4B30-8358-D4A49626BF49}">
      <dsp:nvSpPr>
        <dsp:cNvPr id="0" name=""/>
        <dsp:cNvSpPr/>
      </dsp:nvSpPr>
      <dsp:spPr>
        <a:xfrm>
          <a:off x="4271289" y="972909"/>
          <a:ext cx="2905541" cy="976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latin typeface="Centaur" pitchFamily="18" charset="0"/>
            </a:rPr>
            <a:t>NOT allowed- race, religion, marital status, and nationality</a:t>
          </a:r>
          <a:endParaRPr lang="en-US" sz="2100" kern="1200">
            <a:latin typeface="Centaur" pitchFamily="18" charset="0"/>
          </a:endParaRPr>
        </a:p>
      </dsp:txBody>
      <dsp:txXfrm>
        <a:off x="4299900" y="1001520"/>
        <a:ext cx="2848319" cy="919642"/>
      </dsp:txXfrm>
    </dsp:sp>
    <dsp:sp modelId="{787447F5-1E34-4C5E-B143-BB9BA95782CC}">
      <dsp:nvSpPr>
        <dsp:cNvPr id="0" name=""/>
        <dsp:cNvSpPr/>
      </dsp:nvSpPr>
      <dsp:spPr>
        <a:xfrm>
          <a:off x="4271289" y="2100061"/>
          <a:ext cx="2905541" cy="976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latin typeface="Centaur" pitchFamily="18" charset="0"/>
            </a:rPr>
            <a:t>Allowed- Age and gender</a:t>
          </a:r>
          <a:endParaRPr lang="en-US" sz="2100" kern="1200">
            <a:latin typeface="Centaur" pitchFamily="18" charset="0"/>
          </a:endParaRPr>
        </a:p>
      </dsp:txBody>
      <dsp:txXfrm>
        <a:off x="4299900" y="2128672"/>
        <a:ext cx="2848319" cy="9196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C8B59-E17C-43AF-A446-6515314E463C}">
      <dsp:nvSpPr>
        <dsp:cNvPr id="0" name=""/>
        <dsp:cNvSpPr/>
      </dsp:nvSpPr>
      <dsp:spPr>
        <a:xfrm>
          <a:off x="1595" y="338346"/>
          <a:ext cx="2376903" cy="13045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aur" pitchFamily="18" charset="0"/>
            </a:rPr>
            <a:t>Credit Report</a:t>
          </a:r>
          <a:endParaRPr lang="en-US" sz="2400" kern="1200" dirty="0">
            <a:latin typeface="Centaur" pitchFamily="18" charset="0"/>
          </a:endParaRPr>
        </a:p>
      </dsp:txBody>
      <dsp:txXfrm>
        <a:off x="65276" y="402027"/>
        <a:ext cx="2249541" cy="1177145"/>
      </dsp:txXfrm>
    </dsp:sp>
    <dsp:sp modelId="{D0BD335E-B7E3-4A7D-A3DC-AA86E5999BF3}">
      <dsp:nvSpPr>
        <dsp:cNvPr id="0" name=""/>
        <dsp:cNvSpPr/>
      </dsp:nvSpPr>
      <dsp:spPr>
        <a:xfrm>
          <a:off x="2405463" y="739467"/>
          <a:ext cx="904072" cy="502264"/>
        </a:xfrm>
        <a:prstGeom prst="mathEqual">
          <a:avLst/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Centaur" pitchFamily="18" charset="0"/>
          </a:endParaRPr>
        </a:p>
      </dsp:txBody>
      <dsp:txXfrm>
        <a:off x="2525298" y="842933"/>
        <a:ext cx="664402" cy="295332"/>
      </dsp:txXfrm>
    </dsp:sp>
    <dsp:sp modelId="{855E35E8-FCBB-469E-9911-2B159566D2B1}">
      <dsp:nvSpPr>
        <dsp:cNvPr id="0" name=""/>
        <dsp:cNvSpPr/>
      </dsp:nvSpPr>
      <dsp:spPr>
        <a:xfrm>
          <a:off x="3336500" y="338346"/>
          <a:ext cx="2376903" cy="13045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aur" pitchFamily="18" charset="0"/>
            </a:rPr>
            <a:t>FREE! One from </a:t>
          </a:r>
          <a:r>
            <a:rPr lang="en-US" sz="2400" u="sng" kern="1200" dirty="0" smtClean="0">
              <a:latin typeface="Centaur" pitchFamily="18" charset="0"/>
            </a:rPr>
            <a:t>each</a:t>
          </a:r>
          <a:r>
            <a:rPr lang="en-US" sz="2400" kern="1200" dirty="0" smtClean="0">
              <a:latin typeface="Centaur" pitchFamily="18" charset="0"/>
            </a:rPr>
            <a:t> credit reporting agency every year</a:t>
          </a:r>
          <a:endParaRPr lang="en-US" sz="2400" kern="1200" dirty="0">
            <a:latin typeface="Centaur" pitchFamily="18" charset="0"/>
          </a:endParaRPr>
        </a:p>
      </dsp:txBody>
      <dsp:txXfrm>
        <a:off x="3400181" y="402027"/>
        <a:ext cx="2249541" cy="1177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3670EA9-D505-4CDA-90B8-11A67C667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71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BC5103D-A852-42EF-A320-C2B022D1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69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2FB6E13D-FA16-44DC-9B29-446148D4918D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6612" cy="3484562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79A89387-83F3-4434-97CE-F206D809233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68360B27-41E5-4857-88BC-39B93BFEB433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C8974BA-EF5D-4F8C-BDB4-84C96F16906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8F6889B4-93ED-4C7E-8691-D27C8D482E95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B2AD2595-742D-4E2D-8B3F-AFF230A80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4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1073EDCB-3497-486A-842A-C68DE9FE9FBF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3F80A7C3-D08B-4BE7-81C7-CBC220A5E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1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7EFFE93D-A8D2-4B9C-A136-A8AA8734C3C8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D9C67103-862A-4016-87E6-9FC459F08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6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4DA656CF-0899-47E9-AAF7-EDECE727C080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84A66658-26B5-4AC8-8F51-B0862CD33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22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73C59D61-6176-494E-98CA-253ECB70433C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3421D51F-7099-499B-B9E9-87399CA6B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95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0A0A618C-7D38-47B4-A055-63EFC3C301AA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18058664-7A0A-455D-B770-4513B3EAC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71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D5232720-0E4D-42B2-8D14-19252377831A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940366F8-B237-4107-AE7A-ADA8D36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6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EA2DC41B-0853-4007-AAEC-2F96023E0D40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CA2DA82B-D6CC-4CD8-9514-21EF4248B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17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453E8823-6700-41BD-B11B-C48292307BFA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DFA4DDDD-DAC4-4C2B-A8CA-EC1E8D6AE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46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8558AB62-4646-45EA-BAED-D7D9B6BEDE01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38DADBB8-B9A8-48A9-A5A4-98C62BCD0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29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06500" y="16764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500" y="3810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1FED8039-A5FD-406A-BC2B-A662DB00D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6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95B0BA27-8CC8-420F-863D-982DCEC008B4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5CF40DCA-1048-490E-A76A-04C2A8354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0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6C24912D-1B0B-45C9-B70A-CF2DA351E5C4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10BAC09D-568E-4383-8807-E1BD8AAE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4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5D3DF50E-CB5C-4AB8-B4EC-80048CD9A951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F9F7F5AC-0084-4E01-A8FF-DF0D19C4C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5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03E3D1F4-105A-4211-A1C0-BEE80F3F1904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9A194679-01B5-4306-81A4-B86E00DF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5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C1D30CC9-B68E-4059-AFE8-03110AF1B5D8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E0D14DB5-9E8B-40FC-80D0-34124C722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7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2D3DA352-13AC-45C9-A1EC-1CC9760F4CDA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9F5B49D6-4022-4879-A8AF-51C9AB43E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40AFDD00-AE1B-48A6-8568-DD7E8D8AFE37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74CC4AEF-083D-488C-97D9-2685F3069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4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26FEE5AB-B12D-4C30-A636-F6FEC5B95D53}" type="datetimeFigureOut">
              <a:rPr lang="en-US"/>
              <a:pPr>
                <a:defRPr/>
              </a:pPr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7E014E2F-71E2-43F1-AD58-63A51F365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6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QuickStyle" Target="../diagrams/quickStyl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diagramLayout" Target="../diagrams/layout1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diagramData" Target="../diagrams/data1.xml"/><Relationship Id="rId5" Type="http://schemas.openxmlformats.org/officeDocument/2006/relationships/slideLayout" Target="../slideLayouts/slideLayout5.xml"/><Relationship Id="rId15" Type="http://schemas.microsoft.com/office/2007/relationships/diagramDrawing" Target="../diagrams/drawing1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Colors" Target="../diagrams/colors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diagramLayout" Target="../diagrams/layout2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diagramData" Target="../diagrams/data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5" Type="http://schemas.openxmlformats.org/officeDocument/2006/relationships/diagramColors" Target="../diagrams/colors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diagramQuickStyle" Target="../diagrams/quickStyl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14600" y="274638"/>
            <a:ext cx="617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7" name="Diagram 6"/>
          <p:cNvGraphicFramePr/>
          <p:nvPr userDrawn="1"/>
        </p:nvGraphicFramePr>
        <p:xfrm>
          <a:off x="-228600" y="0"/>
          <a:ext cx="24384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1047750" y="6213475"/>
            <a:ext cx="6940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2743200" algn="ctr"/>
                <a:tab pos="5486400" algn="r"/>
              </a:tabLst>
            </a:pPr>
            <a:r>
              <a:rPr lang="en-US" sz="800">
                <a:latin typeface="Centaur" pitchFamily="18" charset="0"/>
                <a:cs typeface="Times New Roman" pitchFamily="18" charset="0"/>
              </a:rPr>
              <a:t>© Family Economics &amp; Financial Education – September 2010 – The Essentials to Take Charge of Your Finances – Understanding Credit Reports Essentials Advanced – Slide </a:t>
            </a:r>
            <a:fld id="{A6407B58-4B30-4129-8D85-3BBBEE3A970F}" type="slidenum">
              <a:rPr lang="en-US" sz="800">
                <a:latin typeface="Centaur" pitchFamily="18" charset="0"/>
                <a:cs typeface="Times New Roman" pitchFamily="18" charset="0"/>
              </a:rPr>
              <a:pPr algn="ctr" eaLnBrk="0" hangingPunct="0">
                <a:tabLst>
                  <a:tab pos="2743200" algn="ctr"/>
                  <a:tab pos="5486400" algn="r"/>
                </a:tabLst>
              </a:pPr>
              <a:t>‹#›</a:t>
            </a:fld>
            <a:endParaRPr lang="en-US" sz="800">
              <a:latin typeface="Centaur" pitchFamily="18" charset="0"/>
            </a:endParaRPr>
          </a:p>
          <a:p>
            <a:pPr algn="ctr" eaLnBrk="0" hangingPunct="0">
              <a:tabLst>
                <a:tab pos="2743200" algn="ctr"/>
                <a:tab pos="5486400" algn="r"/>
              </a:tabLst>
            </a:pPr>
            <a:r>
              <a:rPr lang="en-US" sz="800">
                <a:latin typeface="Centaur" pitchFamily="18" charset="0"/>
                <a:cs typeface="Times New Roman" pitchFamily="18" charset="0"/>
              </a:rPr>
              <a:t>Funded by a grant from Take Charge America, Inc. to the Take Charge America Institute’s Norton School of Family and Consumer Sciences at the University of Arizona</a:t>
            </a:r>
            <a:endParaRPr lang="en-US" sz="800">
              <a:latin typeface="Centaur" pitchFamily="18" charset="0"/>
            </a:endParaRPr>
          </a:p>
        </p:txBody>
      </p:sp>
      <p:grpSp>
        <p:nvGrpSpPr>
          <p:cNvPr id="1030" name="Group 16"/>
          <p:cNvGrpSpPr>
            <a:grpSpLocks/>
          </p:cNvGrpSpPr>
          <p:nvPr userDrawn="1"/>
        </p:nvGrpSpPr>
        <p:grpSpPr bwMode="auto">
          <a:xfrm>
            <a:off x="419100" y="6361113"/>
            <a:ext cx="8267700" cy="192087"/>
            <a:chOff x="685800" y="6400800"/>
            <a:chExt cx="8267700" cy="192088"/>
          </a:xfrm>
        </p:grpSpPr>
        <p:pic>
          <p:nvPicPr>
            <p:cNvPr id="1032" name="Picture 16" descr="UA-horiz blk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6400800"/>
              <a:ext cx="814388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3" descr="TCA-New-Logo-3-color"/>
            <p:cNvPicPr>
              <a:picLocks noChangeAspect="1" noChangeArrowheads="1"/>
            </p:cNvPicPr>
            <p:nvPr userDrawn="1"/>
          </p:nvPicPr>
          <p:blipFill>
            <a:blip r:embed="rId17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6400800"/>
              <a:ext cx="9525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1" name="Text Box 1"/>
          <p:cNvSpPr txBox="1">
            <a:spLocks noChangeArrowheads="1"/>
          </p:cNvSpPr>
          <p:nvPr userDrawn="1"/>
        </p:nvSpPr>
        <p:spPr bwMode="auto">
          <a:xfrm>
            <a:off x="2133600" y="76200"/>
            <a:ext cx="6858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sz="1000" smtClean="0">
                <a:solidFill>
                  <a:srgbClr val="000000"/>
                </a:solidFill>
                <a:latin typeface="Adobe Jenson Pro" pitchFamily="18" charset="0"/>
              </a:rPr>
              <a:t>7.4.3.G1</a:t>
            </a:r>
            <a:endParaRPr lang="en-US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BACC6"/>
          </a:solidFill>
          <a:latin typeface="Copperplate Gothic Ligh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aur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aur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aur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aur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aur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514600" y="274638"/>
            <a:ext cx="617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7" name="Diagram 6"/>
          <p:cNvGraphicFramePr/>
          <p:nvPr userDrawn="1"/>
        </p:nvGraphicFramePr>
        <p:xfrm>
          <a:off x="-228600" y="0"/>
          <a:ext cx="24384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053" name="Text Box 1"/>
          <p:cNvSpPr txBox="1">
            <a:spLocks noChangeArrowheads="1"/>
          </p:cNvSpPr>
          <p:nvPr userDrawn="1"/>
        </p:nvSpPr>
        <p:spPr bwMode="auto">
          <a:xfrm>
            <a:off x="2133600" y="76200"/>
            <a:ext cx="6858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sz="1000" smtClean="0">
                <a:solidFill>
                  <a:srgbClr val="000000"/>
                </a:solidFill>
                <a:latin typeface="Adobe Jenson Pro" pitchFamily="18" charset="0"/>
              </a:rPr>
              <a:t>7.4.3.G1</a:t>
            </a:r>
            <a:endParaRPr lang="en-US" smtClean="0">
              <a:latin typeface="Arial" charset="0"/>
            </a:endParaRPr>
          </a:p>
        </p:txBody>
      </p:sp>
      <p:pic>
        <p:nvPicPr>
          <p:cNvPr id="2054" name="Picture 4" descr="R:\Templates &amp; Logos\Logos\FEFE Logos from Debra Bowles\FEFE Logo Clear Background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10668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5" descr="R:\TCAI\Templates &amp; Logos\Logos\TCAI ICON_final.pn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172200"/>
            <a:ext cx="16906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BACC6"/>
          </a:solidFill>
          <a:latin typeface="Copperplate Gothic Ligh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4BACC6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aur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aur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aur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aur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aur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tc.gov/bcp/edu/pubs/consumer/credit/cre21.s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5.xml"/><Relationship Id="rId2" Type="http://schemas.openxmlformats.org/officeDocument/2006/relationships/hyperlink" Target="https://www.annualcreditreport.com/cra/index.jsp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1425"/>
            <a:ext cx="7772400" cy="14700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/>
                </a:solidFill>
              </a:rPr>
              <a:t>Understanding </a:t>
            </a:r>
            <a:br>
              <a:rPr lang="en-US" b="1" dirty="0" smtClean="0">
                <a:solidFill>
                  <a:schemeClr val="accent5"/>
                </a:solidFill>
              </a:rPr>
            </a:br>
            <a:r>
              <a:rPr lang="en-US" b="1" dirty="0" smtClean="0">
                <a:solidFill>
                  <a:schemeClr val="accent5"/>
                </a:solidFill>
              </a:rPr>
              <a:t>Credit Reports Essentials </a:t>
            </a:r>
            <a:r>
              <a:rPr lang="en-US" sz="3600" b="1" dirty="0" smtClean="0">
                <a:solidFill>
                  <a:schemeClr val="accent5"/>
                </a:solidFill>
              </a:rPr>
              <a:t>Advanced Level</a:t>
            </a:r>
            <a:endParaRPr lang="en-US" b="1" dirty="0" smtClean="0">
              <a:solidFill>
                <a:schemeClr val="accent5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sz="2600" smtClean="0">
                <a:solidFill>
                  <a:schemeClr val="tx1"/>
                </a:solidFill>
              </a:rPr>
              <a:t>Family Economics &amp; Financial Education</a:t>
            </a:r>
          </a:p>
          <a:p>
            <a:pPr eaLnBrk="1" hangingPunct="1"/>
            <a:r>
              <a:rPr lang="en-US" sz="2600" smtClean="0">
                <a:solidFill>
                  <a:schemeClr val="tx1"/>
                </a:solidFill>
              </a:rPr>
              <a:t>The Essentials to Take Charge of Your Finances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88816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/>
                </a:solidFill>
              </a:rPr>
              <a:t>What is a Credit Score?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7000" y="1379538"/>
            <a:ext cx="5943600" cy="8302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Centaur" pitchFamily="18" charset="0"/>
              </a:rPr>
              <a:t>Mathematical tool created to help a lender evaluate the risk associated with lending a consumer money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3733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Based upon information in the credit report </a:t>
            </a:r>
          </a:p>
          <a:p>
            <a:pPr eaLnBrk="1" hangingPunct="1"/>
            <a:r>
              <a:rPr lang="en-US" sz="2800" dirty="0" smtClean="0"/>
              <a:t>Numeric “grade” of a consumer’s financial reliability </a:t>
            </a:r>
          </a:p>
          <a:p>
            <a:pPr eaLnBrk="1" hangingPunct="1"/>
            <a:r>
              <a:rPr lang="en-US" sz="2800" dirty="0" smtClean="0"/>
              <a:t>Used by lenders to determine a consumer’s risk of defaulting on a loan </a:t>
            </a:r>
          </a:p>
          <a:p>
            <a:pPr eaLnBrk="1" hangingPunct="1"/>
            <a:r>
              <a:rPr lang="en-US" sz="2800" dirty="0" smtClean="0"/>
              <a:t>Most common scoring system is </a:t>
            </a:r>
            <a:r>
              <a:rPr lang="en-US" sz="2800" dirty="0" smtClean="0"/>
              <a:t>FICO (Fair Isaac Company)</a:t>
            </a:r>
            <a:endParaRPr lang="en-US" sz="2800" dirty="0" smtClean="0"/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Range from 300-850, with 850 being the best score</a:t>
            </a:r>
          </a:p>
          <a:p>
            <a:pPr eaLnBrk="1" hangingPunct="1"/>
            <a:r>
              <a:rPr lang="en-US" sz="2800" dirty="0" smtClean="0"/>
              <a:t>Available </a:t>
            </a:r>
            <a:r>
              <a:rPr lang="en-US" sz="2800" dirty="0" smtClean="0"/>
              <a:t>from http:annualcreditreport.com for free.</a:t>
            </a: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867400" cy="1470025"/>
          </a:xfrm>
        </p:spPr>
        <p:txBody>
          <a:bodyPr/>
          <a:lstStyle/>
          <a:p>
            <a:r>
              <a:rPr lang="en-US" dirty="0" smtClean="0"/>
              <a:t>3 Credit Reporting Agencies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895600"/>
            <a:ext cx="6400800" cy="1752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</a:rPr>
              <a:t>Equifax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</a:rPr>
              <a:t>Transunion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</a:rPr>
              <a:t>Experian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80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6172200" cy="1143000"/>
          </a:xfrm>
        </p:spPr>
        <p:txBody>
          <a:bodyPr/>
          <a:lstStyle/>
          <a:p>
            <a:pPr eaLnBrk="1" hangingPunct="1"/>
            <a:r>
              <a:rPr lang="en-US" smtClean="0"/>
              <a:t>Credit Score Impact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2271713"/>
          <a:ext cx="7772400" cy="276224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752604"/>
                <a:gridCol w="1755144"/>
                <a:gridCol w="2283452"/>
                <a:gridCol w="1981200"/>
              </a:tblGrid>
              <a:tr h="760945"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b="1" kern="1400" cap="small" dirty="0">
                          <a:latin typeface="Centaur" pitchFamily="18" charset="0"/>
                        </a:rPr>
                        <a:t>This is based upon a 30 year fixed mortgage rate for a $300,000 loan</a:t>
                      </a:r>
                      <a:endParaRPr lang="en-US" sz="1400" b="1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3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b="1" kern="1400" dirty="0">
                          <a:latin typeface="Centaur" pitchFamily="18" charset="0"/>
                        </a:rPr>
                        <a:t>FICO Score</a:t>
                      </a:r>
                      <a:endParaRPr lang="en-US" sz="1400" b="1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b="1" kern="1400" dirty="0">
                          <a:latin typeface="Centaur" pitchFamily="18" charset="0"/>
                        </a:rPr>
                        <a:t>Interest Rate</a:t>
                      </a:r>
                      <a:endParaRPr lang="en-US" sz="1400" b="1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b="1" kern="1400" dirty="0">
                          <a:latin typeface="Centaur" pitchFamily="18" charset="0"/>
                        </a:rPr>
                        <a:t>Monthly Payment</a:t>
                      </a:r>
                      <a:endParaRPr lang="en-US" sz="1400" b="1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b="1" kern="1400" dirty="0">
                          <a:latin typeface="Centaur" pitchFamily="18" charset="0"/>
                        </a:rPr>
                        <a:t>30 Year Amount</a:t>
                      </a:r>
                      <a:endParaRPr lang="en-US" sz="1400" b="1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</a:tr>
              <a:tr h="5003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>
                          <a:latin typeface="Centaur" pitchFamily="18" charset="0"/>
                        </a:rPr>
                        <a:t>760</a:t>
                      </a:r>
                      <a:endParaRPr lang="en-US" sz="1400" kern="140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 dirty="0">
                          <a:latin typeface="Centaur" pitchFamily="18" charset="0"/>
                        </a:rPr>
                        <a:t>5.9%</a:t>
                      </a:r>
                      <a:endParaRPr lang="en-US" sz="1400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 dirty="0">
                          <a:latin typeface="Centaur" pitchFamily="18" charset="0"/>
                        </a:rPr>
                        <a:t>$1,787</a:t>
                      </a:r>
                      <a:endParaRPr lang="en-US" sz="1400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 dirty="0">
                          <a:latin typeface="Centaur" pitchFamily="18" charset="0"/>
                        </a:rPr>
                        <a:t>$643,320</a:t>
                      </a:r>
                      <a:endParaRPr lang="en-US" sz="1400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</a:tr>
              <a:tr h="5003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>
                          <a:latin typeface="Centaur" pitchFamily="18" charset="0"/>
                        </a:rPr>
                        <a:t>650</a:t>
                      </a:r>
                      <a:endParaRPr lang="en-US" sz="1400" kern="140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 dirty="0">
                          <a:latin typeface="Centaur" pitchFamily="18" charset="0"/>
                        </a:rPr>
                        <a:t>7.2%</a:t>
                      </a:r>
                      <a:endParaRPr lang="en-US" sz="1400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 dirty="0">
                          <a:latin typeface="Centaur" pitchFamily="18" charset="0"/>
                        </a:rPr>
                        <a:t>$2,047</a:t>
                      </a:r>
                      <a:endParaRPr lang="en-US" sz="1400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 dirty="0">
                          <a:latin typeface="Centaur" pitchFamily="18" charset="0"/>
                        </a:rPr>
                        <a:t>$736,920</a:t>
                      </a:r>
                      <a:endParaRPr lang="en-US" sz="1400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</a:tr>
              <a:tr h="50032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>
                          <a:latin typeface="Centaur" pitchFamily="18" charset="0"/>
                        </a:rPr>
                        <a:t>590</a:t>
                      </a:r>
                      <a:endParaRPr lang="en-US" sz="1400" kern="140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>
                          <a:latin typeface="Centaur" pitchFamily="18" charset="0"/>
                        </a:rPr>
                        <a:t>9.3%</a:t>
                      </a:r>
                      <a:endParaRPr lang="en-US" sz="1400" kern="140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en-US" sz="2400" kern="1400" dirty="0">
                          <a:latin typeface="Centaur" pitchFamily="18" charset="0"/>
                        </a:rPr>
                        <a:t>$2,500</a:t>
                      </a:r>
                      <a:endParaRPr lang="en-US" sz="1400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400" dirty="0">
                          <a:latin typeface="Centaur" pitchFamily="18" charset="0"/>
                        </a:rPr>
                        <a:t>$900,000</a:t>
                      </a:r>
                      <a:endParaRPr lang="en-US" sz="1400" kern="1400" dirty="0">
                        <a:solidFill>
                          <a:srgbClr val="000000"/>
                        </a:solidFill>
                        <a:latin typeface="Centaur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141913"/>
            <a:ext cx="7772400" cy="9540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dirty="0">
                <a:solidFill>
                  <a:schemeClr val="tx1"/>
                </a:solidFill>
                <a:latin typeface="Centaur" pitchFamily="18" charset="0"/>
              </a:rPr>
              <a:t>$256,680 saved over the lifetime of this loan </a:t>
            </a:r>
          </a:p>
          <a:p>
            <a:pPr algn="ctr" eaLnBrk="0" hangingPunct="0">
              <a:defRPr/>
            </a:pPr>
            <a:r>
              <a:rPr lang="en-US" sz="2800" dirty="0">
                <a:solidFill>
                  <a:schemeClr val="tx1"/>
                </a:solidFill>
                <a:latin typeface="Centaur" pitchFamily="18" charset="0"/>
              </a:rPr>
              <a:t>because of a good credit score!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Establishing Credit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2133600" y="2362200"/>
            <a:ext cx="6248400" cy="3733800"/>
          </a:xfrm>
        </p:spPr>
        <p:txBody>
          <a:bodyPr/>
          <a:lstStyle/>
          <a:p>
            <a:pPr lvl="1" eaLnBrk="1" hangingPunct="1"/>
            <a:r>
              <a:rPr lang="en-US" smtClean="0"/>
              <a:t>Co-signer</a:t>
            </a:r>
          </a:p>
          <a:p>
            <a:pPr lvl="1" eaLnBrk="1" hangingPunct="1"/>
            <a:r>
              <a:rPr lang="en-US" smtClean="0"/>
              <a:t>Secured credit card</a:t>
            </a:r>
          </a:p>
          <a:p>
            <a:pPr lvl="2" eaLnBrk="1" hangingPunct="1"/>
            <a:r>
              <a:rPr lang="en-US" smtClean="0"/>
              <a:t>Require a cash security deposit to ensure payment of the card</a:t>
            </a:r>
          </a:p>
          <a:p>
            <a:pPr lvl="1" eaLnBrk="1" hangingPunct="1"/>
            <a:r>
              <a:rPr lang="en-US" smtClean="0"/>
              <a:t>Small loan from depository institution</a:t>
            </a:r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2438400" y="1371600"/>
            <a:ext cx="6096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Centaur" pitchFamily="18" charset="0"/>
              </a:rPr>
              <a:t>Strategies to build credit include acquiring and positively managing small lines of credit:</a:t>
            </a:r>
          </a:p>
        </p:txBody>
      </p:sp>
      <p:pic>
        <p:nvPicPr>
          <p:cNvPr id="47106" name="Picture 2" descr="C:\Users\Lindy\AppData\Local\Microsoft\Windows\Temporary Internet Files\Content.IE5\W9J95L1S\MC9004413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554162"/>
          </a:xfrm>
        </p:spPr>
        <p:txBody>
          <a:bodyPr/>
          <a:lstStyle/>
          <a:p>
            <a:pPr eaLnBrk="1" hangingPunct="1"/>
            <a:r>
              <a:rPr lang="en-US" smtClean="0"/>
              <a:t>Mistakes in Credit Reports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2179638"/>
            <a:ext cx="8229600" cy="3992562"/>
          </a:xfrm>
        </p:spPr>
        <p:txBody>
          <a:bodyPr/>
          <a:lstStyle/>
          <a:p>
            <a:pPr eaLnBrk="1" hangingPunct="1"/>
            <a:r>
              <a:rPr lang="en-US" sz="2800" smtClean="0"/>
              <a:t>Credit reports should be requested and checked for errors</a:t>
            </a:r>
          </a:p>
          <a:p>
            <a:pPr eaLnBrk="1" hangingPunct="1"/>
            <a:r>
              <a:rPr lang="en-US" sz="2800" smtClean="0"/>
              <a:t>Common mistakes on credit reports:</a:t>
            </a:r>
          </a:p>
          <a:p>
            <a:pPr lvl="1" eaLnBrk="1" hangingPunct="1"/>
            <a:r>
              <a:rPr lang="en-US" sz="2400" smtClean="0"/>
              <a:t>Fraud (identity theft) </a:t>
            </a:r>
          </a:p>
          <a:p>
            <a:pPr lvl="1" eaLnBrk="1" hangingPunct="1"/>
            <a:r>
              <a:rPr lang="en-US" sz="2400" smtClean="0"/>
              <a:t>Mistaken identity</a:t>
            </a:r>
          </a:p>
          <a:p>
            <a:pPr eaLnBrk="1" hangingPunct="1"/>
            <a:r>
              <a:rPr lang="en-US" sz="2800" smtClean="0"/>
              <a:t>If a mistake is found, refer to the “How to Dispute Credit Report Errors” section of the FTC website: </a:t>
            </a:r>
            <a:r>
              <a:rPr lang="en-US" sz="2800" smtClean="0">
                <a:hlinkClick r:id="rId2"/>
              </a:rPr>
              <a:t>http://www.ftc.gov/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6172200" cy="1554163"/>
          </a:xfrm>
        </p:spPr>
        <p:txBody>
          <a:bodyPr/>
          <a:lstStyle/>
          <a:p>
            <a:pPr eaLnBrk="1" hangingPunct="1"/>
            <a:r>
              <a:rPr lang="en-US" smtClean="0"/>
              <a:t>Requesting A Credit Report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3962400"/>
            <a:ext cx="5410200" cy="12620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Centaur" pitchFamily="18" charset="0"/>
              </a:rPr>
              <a:t>Access the website: </a:t>
            </a:r>
            <a:r>
              <a:rPr lang="en-US" sz="2800" b="1" dirty="0">
                <a:solidFill>
                  <a:srgbClr val="009999"/>
                </a:solidFill>
                <a:latin typeface="Centaur" pitchFamily="18" charset="0"/>
                <a:hlinkClick r:id="rId2"/>
              </a:rPr>
              <a:t>annualcreditreport.com</a:t>
            </a:r>
            <a:r>
              <a:rPr lang="en-US" sz="2400" dirty="0">
                <a:latin typeface="Centaur" pitchFamily="18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2400" b="1" u="sng" dirty="0">
                <a:latin typeface="Centaur" pitchFamily="18" charset="0"/>
              </a:rPr>
              <a:t>Only</a:t>
            </a:r>
            <a:r>
              <a:rPr lang="en-US" sz="2400" dirty="0">
                <a:latin typeface="Centaur" pitchFamily="18" charset="0"/>
              </a:rPr>
              <a:t> government sponsored website</a:t>
            </a:r>
          </a:p>
          <a:p>
            <a:pPr algn="ctr" eaLnBrk="0" hangingPunct="0">
              <a:defRPr/>
            </a:pPr>
            <a:r>
              <a:rPr lang="en-US" sz="2400" dirty="0">
                <a:latin typeface="Centaur" pitchFamily="18" charset="0"/>
              </a:rPr>
              <a:t>Other sites may be fraudulent or charge a fee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25" r="22656" b="4688"/>
          <a:stretch>
            <a:fillRect/>
          </a:stretch>
        </p:blipFill>
        <p:spPr bwMode="auto">
          <a:xfrm>
            <a:off x="6073775" y="4108450"/>
            <a:ext cx="2857500" cy="2063750"/>
          </a:xfrm>
          <a:prstGeom prst="rect">
            <a:avLst/>
          </a:prstGeom>
          <a:noFill/>
          <a:ln w="9525" algn="in">
            <a:solidFill>
              <a:srgbClr val="003E7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/>
        </p:nvGraphicFramePr>
        <p:xfrm>
          <a:off x="2743200" y="1219200"/>
          <a:ext cx="5715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895600"/>
            <a:ext cx="8399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Centaur" pitchFamily="18" charset="0"/>
              </a:rPr>
              <a:t>Credit Reporting Agencies: Experian, Equifax, and TransUnion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990725" y="3362325"/>
            <a:ext cx="5483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Centaur" pitchFamily="18" charset="0"/>
              </a:rPr>
              <a:t>Credit scores are available for a </a:t>
            </a:r>
            <a:r>
              <a:rPr lang="en-US" sz="2800" u="sng">
                <a:latin typeface="Centaur" pitchFamily="18" charset="0"/>
              </a:rPr>
              <a:t>small fee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6843713" y="3849688"/>
            <a:ext cx="346075" cy="855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4" grpId="0">
        <p:bldAsOne/>
      </p:bldGraphic>
      <p:bldP spid="5" grpId="0"/>
      <p:bldP spid="15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/>
                </a:solidFill>
              </a:rPr>
              <a:t>Credit History Reporting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57400" y="1905000"/>
          <a:ext cx="69215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389313"/>
            <a:ext cx="2057400" cy="523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dirty="0">
                <a:latin typeface="Centaur" pitchFamily="18" charset="0"/>
              </a:rPr>
              <a:t>What they do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4400"/>
            <a:ext cx="2057400" cy="9540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dirty="0">
                <a:latin typeface="Centaur" pitchFamily="18" charset="0"/>
              </a:rPr>
              <a:t>Additional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153400" cy="3733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Information can be divided into 4 categories:</a:t>
            </a:r>
          </a:p>
          <a:p>
            <a:pPr eaLnBrk="1" hangingPunct="1"/>
            <a:r>
              <a:rPr lang="en-US" smtClean="0"/>
              <a:t>Personal Information</a:t>
            </a:r>
          </a:p>
          <a:p>
            <a:pPr eaLnBrk="1" hangingPunct="1"/>
            <a:r>
              <a:rPr lang="en-US" smtClean="0"/>
              <a:t>Accounts Summary</a:t>
            </a:r>
          </a:p>
          <a:p>
            <a:pPr eaLnBrk="1" hangingPunct="1"/>
            <a:r>
              <a:rPr lang="en-US" smtClean="0"/>
              <a:t>Public record items</a:t>
            </a:r>
          </a:p>
          <a:p>
            <a:pPr eaLnBrk="1" hangingPunct="1"/>
            <a:r>
              <a:rPr lang="en-US" smtClean="0"/>
              <a:t>Credit Inquiries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1981200" y="4572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dirty="0">
                <a:solidFill>
                  <a:schemeClr val="accent5"/>
                </a:solidFill>
                <a:latin typeface="Copperplate Gothic Light" pitchFamily="34" charset="0"/>
                <a:ea typeface="+mj-ea"/>
                <a:cs typeface="+mj-cs"/>
              </a:rPr>
              <a:t>Information in a </a:t>
            </a:r>
            <a:br>
              <a:rPr lang="en-US" sz="4000" dirty="0">
                <a:solidFill>
                  <a:schemeClr val="accent5"/>
                </a:solidFill>
                <a:latin typeface="Copperplate Gothic Light" pitchFamily="34" charset="0"/>
                <a:ea typeface="+mj-ea"/>
                <a:cs typeface="+mj-cs"/>
              </a:rPr>
            </a:br>
            <a:r>
              <a:rPr lang="en-US" sz="4000" dirty="0">
                <a:solidFill>
                  <a:schemeClr val="accent5"/>
                </a:solidFill>
                <a:latin typeface="Copperplate Gothic Light" pitchFamily="34" charset="0"/>
                <a:ea typeface="+mj-ea"/>
                <a:cs typeface="+mj-cs"/>
              </a:rPr>
              <a:t>Credit Report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3200400"/>
            <a:ext cx="3657600" cy="23082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Centaur" pitchFamily="18" charset="0"/>
              </a:rPr>
              <a:t>Lenders </a:t>
            </a:r>
            <a:r>
              <a:rPr lang="en-US" sz="2400" b="1" u="sng" dirty="0">
                <a:latin typeface="Centaur" pitchFamily="18" charset="0"/>
              </a:rPr>
              <a:t>may or may not</a:t>
            </a:r>
            <a:r>
              <a:rPr lang="en-US" sz="2400" dirty="0">
                <a:latin typeface="Centaur" pitchFamily="18" charset="0"/>
              </a:rPr>
              <a:t> report information to </a:t>
            </a:r>
            <a:br>
              <a:rPr lang="en-US" sz="2400" dirty="0">
                <a:latin typeface="Centaur" pitchFamily="18" charset="0"/>
              </a:rPr>
            </a:br>
            <a:r>
              <a:rPr lang="en-US" sz="2400" dirty="0">
                <a:latin typeface="Centaur" pitchFamily="18" charset="0"/>
              </a:rPr>
              <a:t>all three credit reporting agencies.</a:t>
            </a:r>
          </a:p>
          <a:p>
            <a:pPr algn="ctr" eaLnBrk="0" hangingPunct="0">
              <a:defRPr/>
            </a:pPr>
            <a:r>
              <a:rPr lang="en-US" sz="2400" dirty="0">
                <a:latin typeface="Centaur" pitchFamily="18" charset="0"/>
              </a:rPr>
              <a:t>An individual’s information may be different in each report.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2209800" y="274638"/>
            <a:ext cx="6705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/>
                </a:solidFill>
              </a:rPr>
              <a:t>Personal Information</a:t>
            </a:r>
          </a:p>
        </p:txBody>
      </p:sp>
      <p:sp>
        <p:nvSpPr>
          <p:cNvPr id="26627" name="Text Placeholder 4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9188" cy="639762"/>
          </a:xfrm>
        </p:spPr>
        <p:txBody>
          <a:bodyPr/>
          <a:lstStyle/>
          <a:p>
            <a:pPr eaLnBrk="1" hangingPunct="1"/>
            <a:r>
              <a:rPr lang="en-US" smtClean="0"/>
              <a:t>Personal Information</a:t>
            </a:r>
          </a:p>
        </p:txBody>
      </p:sp>
      <p:sp>
        <p:nvSpPr>
          <p:cNvPr id="26628" name="Content Placeholder 5"/>
          <p:cNvSpPr>
            <a:spLocks noGrp="1"/>
          </p:cNvSpPr>
          <p:nvPr>
            <p:ph sz="half" idx="2"/>
          </p:nvPr>
        </p:nvSpPr>
        <p:spPr>
          <a:xfrm>
            <a:off x="685800" y="2590800"/>
            <a:ext cx="3659188" cy="3840163"/>
          </a:xfrm>
        </p:spPr>
        <p:txBody>
          <a:bodyPr/>
          <a:lstStyle/>
          <a:p>
            <a:pPr eaLnBrk="1" hangingPunct="1"/>
            <a:r>
              <a:rPr lang="en-US" smtClean="0"/>
              <a:t>Name and aliases</a:t>
            </a:r>
          </a:p>
          <a:p>
            <a:pPr eaLnBrk="1" hangingPunct="1"/>
            <a:r>
              <a:rPr lang="en-US" smtClean="0"/>
              <a:t>Current and past addresses</a:t>
            </a:r>
          </a:p>
          <a:p>
            <a:pPr eaLnBrk="1" hangingPunct="1"/>
            <a:r>
              <a:rPr lang="en-US" smtClean="0"/>
              <a:t>Social security number</a:t>
            </a:r>
          </a:p>
          <a:p>
            <a:pPr eaLnBrk="1" hangingPunct="1"/>
            <a:r>
              <a:rPr lang="en-US" smtClean="0"/>
              <a:t>Date of birth</a:t>
            </a:r>
          </a:p>
          <a:p>
            <a:pPr eaLnBrk="1" hangingPunct="1"/>
            <a:r>
              <a:rPr lang="en-US" smtClean="0"/>
              <a:t>Employment history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87900" y="1600200"/>
            <a:ext cx="4114800" cy="6397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entaur" pitchFamily="18" charset="0"/>
              </a:rPr>
              <a:t>Isabella’s Personal Information</a:t>
            </a:r>
            <a:r>
              <a:rPr lang="en-US" dirty="0" smtClean="0"/>
              <a:t>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87900" y="2239963"/>
            <a:ext cx="4114800" cy="362743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>
                <a:latin typeface="Centaur" pitchFamily="18" charset="0"/>
              </a:rPr>
              <a:t>Name – Isabella G. Langley, Isabella Langley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>
                <a:latin typeface="Centaur" pitchFamily="18" charset="0"/>
              </a:rPr>
              <a:t>Addresses – 101 Hopeful Ave. &amp; 695 Parent Street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>
                <a:latin typeface="Centaur" pitchFamily="18" charset="0"/>
              </a:rPr>
              <a:t>Date of birth – 05/04/86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>
                <a:latin typeface="Centaur" pitchFamily="18" charset="0"/>
              </a:rPr>
              <a:t>Telephone numbers –           555-354-2368 &amp; 555-198-2358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b="1" dirty="0" smtClean="0">
                <a:latin typeface="Centaur" pitchFamily="18" charset="0"/>
              </a:rPr>
              <a:t>Employers – </a:t>
            </a:r>
            <a:r>
              <a:rPr lang="en-US" sz="2300" b="1" dirty="0" err="1" smtClean="0">
                <a:latin typeface="Centaur" pitchFamily="18" charset="0"/>
              </a:rPr>
              <a:t>Lucky’s</a:t>
            </a:r>
            <a:r>
              <a:rPr lang="en-US" sz="2300" b="1" dirty="0" smtClean="0">
                <a:latin typeface="Centaur" pitchFamily="18" charset="0"/>
              </a:rPr>
              <a:t> Restaurant &amp; Jane’s Daycare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  <p:bldP spid="8" grpI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1371600" y="76200"/>
            <a:ext cx="7924800" cy="1143000"/>
          </a:xfrm>
        </p:spPr>
        <p:txBody>
          <a:bodyPr/>
          <a:lstStyle/>
          <a:p>
            <a:pPr eaLnBrk="1" hangingPunct="1"/>
            <a:r>
              <a:rPr lang="en-US" smtClean="0"/>
              <a:t>Accounts Summary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51038"/>
            <a:ext cx="3921125" cy="639762"/>
          </a:xfrm>
        </p:spPr>
        <p:txBody>
          <a:bodyPr/>
          <a:lstStyle/>
          <a:p>
            <a:pPr eaLnBrk="1" hangingPunct="1"/>
            <a:r>
              <a:rPr lang="en-US" smtClean="0"/>
              <a:t>Accounts Summary</a:t>
            </a:r>
          </a:p>
        </p:txBody>
      </p:sp>
      <p:sp>
        <p:nvSpPr>
          <p:cNvPr id="27652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14600"/>
            <a:ext cx="4495800" cy="2667000"/>
          </a:xfrm>
        </p:spPr>
        <p:txBody>
          <a:bodyPr/>
          <a:lstStyle/>
          <a:p>
            <a:pPr eaLnBrk="1" hangingPunct="1"/>
            <a:r>
              <a:rPr lang="en-US" smtClean="0"/>
              <a:t>Types of accounts</a:t>
            </a:r>
          </a:p>
          <a:p>
            <a:pPr eaLnBrk="1" hangingPunct="1"/>
            <a:r>
              <a:rPr lang="en-US" smtClean="0"/>
              <a:t>Date the account was opened</a:t>
            </a:r>
          </a:p>
          <a:p>
            <a:pPr eaLnBrk="1" hangingPunct="1"/>
            <a:r>
              <a:rPr lang="en-US" smtClean="0"/>
              <a:t>Credit limit or loan amount</a:t>
            </a:r>
          </a:p>
          <a:p>
            <a:pPr eaLnBrk="1" hangingPunct="1"/>
            <a:r>
              <a:rPr lang="en-US" smtClean="0"/>
              <a:t>Account balance</a:t>
            </a:r>
          </a:p>
          <a:p>
            <a:pPr eaLnBrk="1" hangingPunct="1"/>
            <a:r>
              <a:rPr lang="en-US" smtClean="0"/>
              <a:t>Payment history, including missed or late payments</a:t>
            </a:r>
          </a:p>
          <a:p>
            <a:pPr eaLnBrk="1" hangingPunct="1"/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219200"/>
            <a:ext cx="4038600" cy="6397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entaur" pitchFamily="18" charset="0"/>
              </a:rPr>
              <a:t>Isabella’s Accounts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1828800"/>
            <a:ext cx="4038600" cy="42973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Sam’s Electronic World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City of Anywhere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U.S. Department of Education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Financial Institution School Loan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Shop </a:t>
            </a:r>
            <a:r>
              <a:rPr lang="en-US" b="1" dirty="0" err="1" smtClean="0">
                <a:latin typeface="Centaur" pitchFamily="18" charset="0"/>
              </a:rPr>
              <a:t>‘Til</a:t>
            </a:r>
            <a:r>
              <a:rPr lang="en-US" b="1" dirty="0" smtClean="0">
                <a:latin typeface="Centaur" pitchFamily="18" charset="0"/>
              </a:rPr>
              <a:t> You Drop Store Credit Card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Love to Read Store Credit Card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The Free Money Credit Card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6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858000" cy="1143000"/>
          </a:xfrm>
        </p:spPr>
        <p:txBody>
          <a:bodyPr/>
          <a:lstStyle/>
          <a:p>
            <a:pPr eaLnBrk="1" hangingPunct="1"/>
            <a:r>
              <a:rPr lang="en-US" smtClean="0"/>
              <a:t>Accounts Summary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895600" y="3276600"/>
            <a:ext cx="4038600" cy="6397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entaur" pitchFamily="18" charset="0"/>
              </a:rPr>
              <a:t>Isabella’s Late or Missed Payments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895600" y="3886200"/>
            <a:ext cx="4038600" cy="2209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Sam’s Electronic World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entaur" pitchFamily="18" charset="0"/>
              </a:rPr>
              <a:t>Past due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City of Anywhere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entaur" pitchFamily="18" charset="0"/>
              </a:rPr>
              <a:t>Past due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Shop </a:t>
            </a:r>
            <a:r>
              <a:rPr lang="en-US" b="1" dirty="0" err="1" smtClean="0">
                <a:latin typeface="Centaur" pitchFamily="18" charset="0"/>
              </a:rPr>
              <a:t>‘Til</a:t>
            </a:r>
            <a:r>
              <a:rPr lang="en-US" b="1" dirty="0" smtClean="0">
                <a:latin typeface="Centaur" pitchFamily="18" charset="0"/>
              </a:rPr>
              <a:t> You Drop Store Credit Card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entaur" pitchFamily="18" charset="0"/>
              </a:rPr>
              <a:t>Occasional late payments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495550" y="1989138"/>
            <a:ext cx="4819650" cy="8302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 b="1" dirty="0" smtClean="0">
                <a:latin typeface="Centaur" pitchFamily="18" charset="0"/>
              </a:rPr>
              <a:t>Do you have </a:t>
            </a:r>
            <a:r>
              <a:rPr lang="en-US" sz="2400" b="1" dirty="0">
                <a:latin typeface="Centaur" pitchFamily="18" charset="0"/>
              </a:rPr>
              <a:t>any late or </a:t>
            </a:r>
          </a:p>
          <a:p>
            <a:pPr eaLnBrk="0" hangingPunct="0">
              <a:defRPr/>
            </a:pPr>
            <a:r>
              <a:rPr lang="en-US" sz="2400" b="1" dirty="0">
                <a:latin typeface="Centaur" pitchFamily="18" charset="0"/>
              </a:rPr>
              <a:t>missed </a:t>
            </a:r>
            <a:r>
              <a:rPr lang="en-US" sz="2400" b="1" dirty="0" smtClean="0">
                <a:latin typeface="Centaur" pitchFamily="18" charset="0"/>
              </a:rPr>
              <a:t>payments </a:t>
            </a:r>
            <a:r>
              <a:rPr lang="en-US" sz="2400" b="1" dirty="0">
                <a:latin typeface="Centaur" pitchFamily="18" charset="0"/>
              </a:rPr>
              <a:t>on accounts ?</a:t>
            </a:r>
          </a:p>
        </p:txBody>
      </p:sp>
      <p:pic>
        <p:nvPicPr>
          <p:cNvPr id="28678" name="Picture 4" descr="C:\Documents and Settings\Nicole Chinadle\Local Settings\Temporary Internet Files\Content.IE5\249DHPEV\MCj0295873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89150"/>
            <a:ext cx="7747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6" grpI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05000"/>
            <a:ext cx="3430588" cy="639763"/>
          </a:xfrm>
        </p:spPr>
        <p:txBody>
          <a:bodyPr/>
          <a:lstStyle/>
          <a:p>
            <a:pPr eaLnBrk="1" hangingPunct="1"/>
            <a:r>
              <a:rPr lang="en-US" smtClean="0"/>
              <a:t>Public Record Items</a:t>
            </a:r>
          </a:p>
        </p:txBody>
      </p:sp>
      <p:sp>
        <p:nvSpPr>
          <p:cNvPr id="29699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438400"/>
            <a:ext cx="4419600" cy="3951288"/>
          </a:xfrm>
        </p:spPr>
        <p:txBody>
          <a:bodyPr/>
          <a:lstStyle/>
          <a:p>
            <a:pPr eaLnBrk="1" hangingPunct="1"/>
            <a:r>
              <a:rPr lang="en-US" smtClean="0"/>
              <a:t>Accounts turned over to collection agencies</a:t>
            </a:r>
          </a:p>
          <a:p>
            <a:pPr eaLnBrk="1" hangingPunct="1"/>
            <a:r>
              <a:rPr lang="en-US" smtClean="0"/>
              <a:t>Public records</a:t>
            </a:r>
          </a:p>
          <a:p>
            <a:pPr lvl="1" eaLnBrk="1" hangingPunct="1"/>
            <a:r>
              <a:rPr lang="en-US" smtClean="0"/>
              <a:t>Bankruptcy</a:t>
            </a:r>
          </a:p>
          <a:p>
            <a:pPr lvl="1" eaLnBrk="1" hangingPunct="1"/>
            <a:r>
              <a:rPr lang="en-US" smtClean="0"/>
              <a:t>Tax liens</a:t>
            </a:r>
          </a:p>
          <a:p>
            <a:pPr lvl="1" eaLnBrk="1" hangingPunct="1"/>
            <a:r>
              <a:rPr lang="en-US" smtClean="0"/>
              <a:t>Legal suits</a:t>
            </a:r>
          </a:p>
          <a:p>
            <a:pPr lvl="1" eaLnBrk="1" hangingPunct="1"/>
            <a:r>
              <a:rPr lang="en-US" smtClean="0"/>
              <a:t>Foreclosures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6025" y="1752600"/>
            <a:ext cx="3660775" cy="6397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entaur" pitchFamily="18" charset="0"/>
              </a:rPr>
              <a:t>Isabella’s Public Record Items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6025" y="2403475"/>
            <a:ext cx="3660775" cy="33115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Centaur" pitchFamily="18" charset="0"/>
              </a:rPr>
              <a:t>City of Anywhere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entaur" pitchFamily="18" charset="0"/>
              </a:rPr>
              <a:t>In Collection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21336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400" dirty="0">
                <a:solidFill>
                  <a:schemeClr val="accent5"/>
                </a:solidFill>
                <a:latin typeface="Copperplate Gothic Light" pitchFamily="34" charset="0"/>
                <a:ea typeface="+mj-ea"/>
                <a:cs typeface="+mj-cs"/>
              </a:rPr>
              <a:t>Public record items related to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6" grpI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6"/>
          <p:cNvSpPr>
            <a:spLocks noGrp="1"/>
          </p:cNvSpPr>
          <p:nvPr>
            <p:ph type="title"/>
          </p:nvPr>
        </p:nvSpPr>
        <p:spPr>
          <a:xfrm>
            <a:off x="2514600" y="76200"/>
            <a:ext cx="6172200" cy="1143000"/>
          </a:xfrm>
        </p:spPr>
        <p:txBody>
          <a:bodyPr/>
          <a:lstStyle/>
          <a:p>
            <a:pPr eaLnBrk="1" hangingPunct="1"/>
            <a:r>
              <a:rPr lang="en-US" smtClean="0"/>
              <a:t>Credit Inquiries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4013" y="2201863"/>
          <a:ext cx="8534400" cy="356602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465695"/>
                <a:gridCol w="3223905"/>
                <a:gridCol w="2844800"/>
              </a:tblGrid>
              <a:tr h="457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Type of inquiry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marT="45697" marB="45697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Soft check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marT="45697" marB="45697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Hard check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marT="45697" marB="45697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22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Do they impact your credit history?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marT="45697" marB="45697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Not usually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marT="45697" marB="4569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Yes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marT="45697" marB="45697" horzOverflow="overflow"/>
                </a:tc>
              </a:tr>
              <a:tr h="2285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Examples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marT="45697" marB="45697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109538" indent="-109538">
                        <a:buFont typeface="Arial" pitchFamily="34" charset="0"/>
                        <a:buChar char="•"/>
                      </a:pPr>
                      <a:r>
                        <a:rPr lang="en-US" sz="2400" dirty="0" smtClean="0">
                          <a:latin typeface="Centaur" pitchFamily="18" charset="0"/>
                        </a:rPr>
                        <a:t>Individuals checking</a:t>
                      </a:r>
                      <a:r>
                        <a:rPr lang="en-US" sz="2400" baseline="0" dirty="0" smtClean="0">
                          <a:latin typeface="Centaur" pitchFamily="18" charset="0"/>
                        </a:rPr>
                        <a:t> their credit reports</a:t>
                      </a:r>
                    </a:p>
                    <a:p>
                      <a:pPr marL="109538" indent="-109538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>
                          <a:latin typeface="Centaur" pitchFamily="18" charset="0"/>
                        </a:rPr>
                        <a:t>Credit card companies pre-approving individuals</a:t>
                      </a:r>
                    </a:p>
                    <a:p>
                      <a:pPr marL="109538" indent="-109538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>
                          <a:latin typeface="Centaur" pitchFamily="18" charset="0"/>
                        </a:rPr>
                        <a:t>Pre-employment checks</a:t>
                      </a:r>
                      <a:endParaRPr lang="en-US" sz="2400" dirty="0" smtClean="0">
                        <a:latin typeface="Centaur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marT="45697" marB="4569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Permission given by the individual when seeking credit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Credit card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Automobile loan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entaur" pitchFamily="18" charset="0"/>
                        </a:rPr>
                        <a:t>Insurance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marT="45697" marB="45697" horzOverflow="overflow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5772150"/>
            <a:ext cx="7696200" cy="4000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  <a:latin typeface="Centaur" pitchFamily="18" charset="0"/>
              </a:rPr>
              <a:t>Individuals should avoid too many hard credit checks at one time!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1143000"/>
            <a:ext cx="6172200" cy="8302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dirty="0">
                <a:latin typeface="Centaur" pitchFamily="18" charset="0"/>
              </a:rPr>
              <a:t>Requests for an individual’s credit report. </a:t>
            </a:r>
          </a:p>
          <a:p>
            <a:pPr algn="ctr" eaLnBrk="0" hangingPunct="0">
              <a:defRPr/>
            </a:pPr>
            <a:r>
              <a:rPr lang="en-US" sz="2400" dirty="0">
                <a:latin typeface="Centaur" pitchFamily="18" charset="0"/>
              </a:rPr>
              <a:t>There are two types of inquires- hard and soft check.</a:t>
            </a:r>
            <a:endParaRPr lang="en-US" sz="2400" b="1" dirty="0">
              <a:latin typeface="Centau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7543800" cy="1752600"/>
          </a:xfrm>
        </p:spPr>
        <p:txBody>
          <a:bodyPr/>
          <a:lstStyle/>
          <a:p>
            <a:pPr algn="l" eaLnBrk="1" hangingPunct="1"/>
            <a:r>
              <a:rPr lang="en-US" smtClean="0"/>
              <a:t>Information </a:t>
            </a:r>
            <a:r>
              <a:rPr lang="en-US" u="sng" smtClean="0"/>
              <a:t>NOT</a:t>
            </a:r>
            <a:r>
              <a:rPr lang="en-US" smtClean="0"/>
              <a:t> in a Credit Report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2137349"/>
          <a:ext cx="7543800" cy="3239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6800" y="5334000"/>
            <a:ext cx="7239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2800">
                <a:latin typeface="Centaur" pitchFamily="18" charset="0"/>
              </a:rPr>
              <a:t>Equal Credit Opportunity Act prohibits credit discrimination regarding any of these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6317</TotalTime>
  <Words>736</Words>
  <Application>Microsoft Office PowerPoint</Application>
  <PresentationFormat>On-screen Show (4:3)</PresentationFormat>
  <Paragraphs>157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Custom Design</vt:lpstr>
      <vt:lpstr>1_Custom Design</vt:lpstr>
      <vt:lpstr>Understanding  Credit Reports Essentials Advanced Level</vt:lpstr>
      <vt:lpstr>Credit History Reporting</vt:lpstr>
      <vt:lpstr>PowerPoint Presentation</vt:lpstr>
      <vt:lpstr>Personal Information</vt:lpstr>
      <vt:lpstr>Accounts Summary</vt:lpstr>
      <vt:lpstr>Accounts Summary</vt:lpstr>
      <vt:lpstr>PowerPoint Presentation</vt:lpstr>
      <vt:lpstr>Credit Inquiries</vt:lpstr>
      <vt:lpstr>Information NOT in a Credit Report</vt:lpstr>
      <vt:lpstr>What is a Credit Score?</vt:lpstr>
      <vt:lpstr>3 Credit Reporting Agencies</vt:lpstr>
      <vt:lpstr>Credit Score Impact</vt:lpstr>
      <vt:lpstr>Establishing Credit</vt:lpstr>
      <vt:lpstr>Mistakes in Credit Reports</vt:lpstr>
      <vt:lpstr>Requesting A Credit Report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itcmaint</dc:creator>
  <cp:lastModifiedBy>Robert Willardson</cp:lastModifiedBy>
  <cp:revision>255</cp:revision>
  <cp:lastPrinted>1601-01-01T00:00:00Z</cp:lastPrinted>
  <dcterms:created xsi:type="dcterms:W3CDTF">2009-03-09T21:30:39Z</dcterms:created>
  <dcterms:modified xsi:type="dcterms:W3CDTF">2016-12-11T23:06:06Z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TC010690111033</vt:lpwstr>
  </property>
</Properties>
</file>