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1" r:id="rId1"/>
    <p:sldMasterId id="2147483652" r:id="rId2"/>
  </p:sldMasterIdLst>
  <p:notesMasterIdLst>
    <p:notesMasterId r:id="rId34"/>
  </p:notesMasterIdLst>
  <p:handoutMasterIdLst>
    <p:handoutMasterId r:id="rId35"/>
  </p:handoutMasterIdLst>
  <p:sldIdLst>
    <p:sldId id="298" r:id="rId3"/>
    <p:sldId id="337" r:id="rId4"/>
    <p:sldId id="336" r:id="rId5"/>
    <p:sldId id="301" r:id="rId6"/>
    <p:sldId id="302" r:id="rId7"/>
    <p:sldId id="303" r:id="rId8"/>
    <p:sldId id="304" r:id="rId9"/>
    <p:sldId id="305" r:id="rId10"/>
    <p:sldId id="307" r:id="rId11"/>
    <p:sldId id="306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27" r:id="rId22"/>
    <p:sldId id="328" r:id="rId23"/>
    <p:sldId id="317" r:id="rId24"/>
    <p:sldId id="329" r:id="rId25"/>
    <p:sldId id="330" r:id="rId26"/>
    <p:sldId id="331" r:id="rId27"/>
    <p:sldId id="332" r:id="rId28"/>
    <p:sldId id="333" r:id="rId29"/>
    <p:sldId id="318" r:id="rId30"/>
    <p:sldId id="338" r:id="rId31"/>
    <p:sldId id="339" r:id="rId32"/>
    <p:sldId id="326" r:id="rId33"/>
  </p:sldIdLst>
  <p:sldSz cx="9144000" cy="6858000" type="screen4x3"/>
  <p:notesSz cx="7010400" cy="9296400"/>
  <p:embeddedFontLst>
    <p:embeddedFont>
      <p:font typeface="Copperplate Gothic Light" pitchFamily="34" charset="0"/>
      <p:regular r:id="rId36"/>
    </p:embeddedFont>
    <p:embeddedFont>
      <p:font typeface="Garamond" pitchFamily="18" charset="0"/>
      <p:regular r:id="rId37"/>
      <p:bold r:id="rId38"/>
      <p:italic r:id="rId39"/>
    </p:embeddedFont>
    <p:embeddedFont>
      <p:font typeface="Rockwell Condensed" pitchFamily="18" charset="0"/>
      <p:regular r:id="rId40"/>
      <p:bold r:id="rId41"/>
    </p:embeddedFont>
    <p:embeddedFont>
      <p:font typeface="Centaur" pitchFamily="18" charset="0"/>
      <p:regular r:id="rId4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 Condense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 Condense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 Condense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 Condense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 Condense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 Condense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 Condense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 Condense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 Condense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FFFF66"/>
    <a:srgbClr val="FFFF00"/>
    <a:srgbClr val="FAFE58"/>
    <a:srgbClr val="FFFFCC"/>
    <a:srgbClr val="336600"/>
    <a:srgbClr val="008000"/>
    <a:srgbClr val="33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 varScale="1">
        <p:scale>
          <a:sx n="55" d="100"/>
          <a:sy n="5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02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42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font" Target="fonts/font3.fntdata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F6302A-7C4A-435F-8455-F665CC194497}" type="doc">
      <dgm:prSet loTypeId="urn:microsoft.com/office/officeart/2005/8/layout/chevron2" loCatId="process" qsTypeId="urn:microsoft.com/office/officeart/2005/8/quickstyle/simple2" qsCatId="simple" csTypeId="urn:microsoft.com/office/officeart/2005/8/colors/accent1_2" csCatId="accent1" phldr="1"/>
      <dgm:spPr/>
    </dgm:pt>
    <dgm:pt modelId="{ACB06439-8BFE-4C77-916D-443EA0312207}">
      <dgm:prSet phldrT="[Text]" custT="1"/>
      <dgm:spPr/>
      <dgm:t>
        <a:bodyPr/>
        <a:lstStyle/>
        <a:p>
          <a:r>
            <a:rPr lang="en-US" sz="1800" b="1" dirty="0" smtClean="0"/>
            <a:t>Credit Application</a:t>
          </a:r>
          <a:endParaRPr lang="en-US" sz="1800" b="1" dirty="0"/>
        </a:p>
      </dgm:t>
    </dgm:pt>
    <dgm:pt modelId="{8CD3DD1E-0CE6-45E6-A109-BB08D57CE1C8}" type="parTrans" cxnId="{07E11636-695B-4C88-A81E-F2AC24A1E91D}">
      <dgm:prSet/>
      <dgm:spPr/>
      <dgm:t>
        <a:bodyPr/>
        <a:lstStyle/>
        <a:p>
          <a:endParaRPr lang="en-US"/>
        </a:p>
      </dgm:t>
    </dgm:pt>
    <dgm:pt modelId="{7A86BEC6-D4BD-41A2-B8E2-9FD3542EEC53}" type="sibTrans" cxnId="{07E11636-695B-4C88-A81E-F2AC24A1E91D}">
      <dgm:prSet/>
      <dgm:spPr/>
      <dgm:t>
        <a:bodyPr/>
        <a:lstStyle/>
        <a:p>
          <a:endParaRPr lang="en-US"/>
        </a:p>
      </dgm:t>
    </dgm:pt>
    <dgm:pt modelId="{FADDC8DF-2DBB-4F19-BB47-5766990D4E4D}">
      <dgm:prSet phldrT="[Text]" custT="1"/>
      <dgm:spPr/>
      <dgm:t>
        <a:bodyPr/>
        <a:lstStyle/>
        <a:p>
          <a:r>
            <a:rPr lang="en-US" sz="1700" b="1" dirty="0" smtClean="0"/>
            <a:t>Credit Investigation</a:t>
          </a:r>
        </a:p>
        <a:p>
          <a:endParaRPr lang="en-US" sz="1200" dirty="0"/>
        </a:p>
      </dgm:t>
    </dgm:pt>
    <dgm:pt modelId="{78DF0DBE-68EB-4CA2-B667-52D92F01E94F}" type="parTrans" cxnId="{3CA085AB-C9FA-43E5-89C2-D0A5D90F18D6}">
      <dgm:prSet/>
      <dgm:spPr/>
      <dgm:t>
        <a:bodyPr/>
        <a:lstStyle/>
        <a:p>
          <a:endParaRPr lang="en-US"/>
        </a:p>
      </dgm:t>
    </dgm:pt>
    <dgm:pt modelId="{B354A737-A483-45A9-BE3F-D9FB221A131E}" type="sibTrans" cxnId="{3CA085AB-C9FA-43E5-89C2-D0A5D90F18D6}">
      <dgm:prSet/>
      <dgm:spPr/>
      <dgm:t>
        <a:bodyPr/>
        <a:lstStyle/>
        <a:p>
          <a:endParaRPr lang="en-US"/>
        </a:p>
      </dgm:t>
    </dgm:pt>
    <dgm:pt modelId="{86F2E139-92C4-4A53-BAD1-E4F084A1E2FD}">
      <dgm:prSet phldrT="[Text]" custT="1"/>
      <dgm:spPr/>
      <dgm:t>
        <a:bodyPr/>
        <a:lstStyle/>
        <a:p>
          <a:r>
            <a:rPr lang="en-US" sz="1800" b="1" dirty="0" smtClean="0"/>
            <a:t>Award or denial of credit</a:t>
          </a:r>
          <a:endParaRPr lang="en-US" sz="1800" b="1" dirty="0"/>
        </a:p>
      </dgm:t>
    </dgm:pt>
    <dgm:pt modelId="{1248A865-FD82-4C59-9BE4-8313A83A456D}" type="parTrans" cxnId="{69DCDEC1-80AB-4527-A87D-B979C4DF3F23}">
      <dgm:prSet/>
      <dgm:spPr/>
      <dgm:t>
        <a:bodyPr/>
        <a:lstStyle/>
        <a:p>
          <a:endParaRPr lang="en-US"/>
        </a:p>
      </dgm:t>
    </dgm:pt>
    <dgm:pt modelId="{6371E080-5DD1-4747-B203-FD7DED593309}" type="sibTrans" cxnId="{69DCDEC1-80AB-4527-A87D-B979C4DF3F23}">
      <dgm:prSet/>
      <dgm:spPr/>
      <dgm:t>
        <a:bodyPr/>
        <a:lstStyle/>
        <a:p>
          <a:endParaRPr lang="en-US"/>
        </a:p>
      </dgm:t>
    </dgm:pt>
    <dgm:pt modelId="{E1B7ABE5-2FAF-4E75-9C99-2B618A3F573F}">
      <dgm:prSet/>
      <dgm:spPr/>
      <dgm:t>
        <a:bodyPr/>
        <a:lstStyle/>
        <a:p>
          <a:r>
            <a:rPr lang="en-US" dirty="0" smtClean="0"/>
            <a:t>A form requesting information about a person’s ability to repay debt</a:t>
          </a:r>
          <a:endParaRPr lang="en-US" dirty="0"/>
        </a:p>
      </dgm:t>
    </dgm:pt>
    <dgm:pt modelId="{F2FF66FA-FEE5-46E3-A50D-6A9E791A13D4}" type="parTrans" cxnId="{446E241A-4F1B-48CB-AFEE-FA6E68DA1F5E}">
      <dgm:prSet/>
      <dgm:spPr/>
      <dgm:t>
        <a:bodyPr/>
        <a:lstStyle/>
        <a:p>
          <a:endParaRPr lang="en-US"/>
        </a:p>
      </dgm:t>
    </dgm:pt>
    <dgm:pt modelId="{730CC09E-9958-4400-9A1B-C77A4599F45C}" type="sibTrans" cxnId="{446E241A-4F1B-48CB-AFEE-FA6E68DA1F5E}">
      <dgm:prSet/>
      <dgm:spPr/>
      <dgm:t>
        <a:bodyPr/>
        <a:lstStyle/>
        <a:p>
          <a:endParaRPr lang="en-US"/>
        </a:p>
      </dgm:t>
    </dgm:pt>
    <dgm:pt modelId="{15244087-A861-4622-856E-7893F1F6F14E}">
      <dgm:prSet/>
      <dgm:spPr/>
      <dgm:t>
        <a:bodyPr/>
        <a:lstStyle/>
        <a:p>
          <a:r>
            <a:rPr lang="en-US" dirty="0" smtClean="0"/>
            <a:t>Completed by the consumer</a:t>
          </a:r>
          <a:endParaRPr lang="en-US" dirty="0"/>
        </a:p>
      </dgm:t>
    </dgm:pt>
    <dgm:pt modelId="{1493DE17-17A2-47C2-BF3A-0FE9F8F175E2}" type="parTrans" cxnId="{B2D69D11-61E8-488D-9072-C10E4B51A29E}">
      <dgm:prSet/>
      <dgm:spPr/>
      <dgm:t>
        <a:bodyPr/>
        <a:lstStyle/>
        <a:p>
          <a:endParaRPr lang="en-US"/>
        </a:p>
      </dgm:t>
    </dgm:pt>
    <dgm:pt modelId="{1CA3CE93-8561-4402-BFC5-13013E93EF5B}" type="sibTrans" cxnId="{B2D69D11-61E8-488D-9072-C10E4B51A29E}">
      <dgm:prSet/>
      <dgm:spPr/>
      <dgm:t>
        <a:bodyPr/>
        <a:lstStyle/>
        <a:p>
          <a:endParaRPr lang="en-US"/>
        </a:p>
      </dgm:t>
    </dgm:pt>
    <dgm:pt modelId="{CAF67590-3C48-4914-B07E-3D466B60F810}">
      <dgm:prSet/>
      <dgm:spPr/>
      <dgm:t>
        <a:bodyPr/>
        <a:lstStyle/>
        <a:p>
          <a:r>
            <a:rPr lang="en-US" dirty="0" smtClean="0"/>
            <a:t>A comparison of information on a credit card application to their credit report</a:t>
          </a:r>
          <a:endParaRPr lang="en-US" dirty="0"/>
        </a:p>
      </dgm:t>
    </dgm:pt>
    <dgm:pt modelId="{BFF38138-4AF5-4DE4-9675-06D14034846A}" type="parTrans" cxnId="{D5588EED-4F32-42E8-A0B8-7F4C0285396E}">
      <dgm:prSet/>
      <dgm:spPr/>
      <dgm:t>
        <a:bodyPr/>
        <a:lstStyle/>
        <a:p>
          <a:endParaRPr lang="en-US"/>
        </a:p>
      </dgm:t>
    </dgm:pt>
    <dgm:pt modelId="{839B0718-BABD-40AF-B44B-0854B3D54388}" type="sibTrans" cxnId="{D5588EED-4F32-42E8-A0B8-7F4C0285396E}">
      <dgm:prSet/>
      <dgm:spPr/>
      <dgm:t>
        <a:bodyPr/>
        <a:lstStyle/>
        <a:p>
          <a:endParaRPr lang="en-US"/>
        </a:p>
      </dgm:t>
    </dgm:pt>
    <dgm:pt modelId="{FA33CD71-AC7B-4C0C-96A9-2783A347CAEA}">
      <dgm:prSet/>
      <dgm:spPr/>
      <dgm:t>
        <a:bodyPr/>
        <a:lstStyle/>
        <a:p>
          <a:r>
            <a:rPr lang="en-US" dirty="0" smtClean="0"/>
            <a:t>Conducted by the credit card company</a:t>
          </a:r>
          <a:endParaRPr lang="en-US" dirty="0"/>
        </a:p>
      </dgm:t>
    </dgm:pt>
    <dgm:pt modelId="{124A3624-CE79-469B-AF3C-1DB60E4FCE9A}" type="parTrans" cxnId="{6BF17412-555B-465C-87C0-76EE9FB5C93F}">
      <dgm:prSet/>
      <dgm:spPr/>
      <dgm:t>
        <a:bodyPr/>
        <a:lstStyle/>
        <a:p>
          <a:endParaRPr lang="en-US"/>
        </a:p>
      </dgm:t>
    </dgm:pt>
    <dgm:pt modelId="{DAA49024-C229-47FF-A83B-28AAF4335D87}" type="sibTrans" cxnId="{6BF17412-555B-465C-87C0-76EE9FB5C93F}">
      <dgm:prSet/>
      <dgm:spPr/>
      <dgm:t>
        <a:bodyPr/>
        <a:lstStyle/>
        <a:p>
          <a:endParaRPr lang="en-US"/>
        </a:p>
      </dgm:t>
    </dgm:pt>
    <dgm:pt modelId="{3B0071D5-6A6B-4F91-939C-BEF10FC9432B}">
      <dgm:prSet/>
      <dgm:spPr/>
      <dgm:t>
        <a:bodyPr/>
        <a:lstStyle/>
        <a:p>
          <a:r>
            <a:rPr lang="en-US" dirty="0" smtClean="0"/>
            <a:t>This step may be skipped if the consumer has been “pre-approved” by the credit card company</a:t>
          </a:r>
          <a:endParaRPr lang="en-US" dirty="0"/>
        </a:p>
      </dgm:t>
    </dgm:pt>
    <dgm:pt modelId="{4E8517C7-E5D2-4521-A8AE-3969CA80F8F8}" type="parTrans" cxnId="{B014EE16-B46A-49C4-BD07-ACC420552C72}">
      <dgm:prSet/>
      <dgm:spPr/>
      <dgm:t>
        <a:bodyPr/>
        <a:lstStyle/>
        <a:p>
          <a:endParaRPr lang="en-US"/>
        </a:p>
      </dgm:t>
    </dgm:pt>
    <dgm:pt modelId="{C2EA85AD-85DE-4F43-BE2B-59E864AFA211}" type="sibTrans" cxnId="{B014EE16-B46A-49C4-BD07-ACC420552C72}">
      <dgm:prSet/>
      <dgm:spPr/>
      <dgm:t>
        <a:bodyPr/>
        <a:lstStyle/>
        <a:p>
          <a:endParaRPr lang="en-US"/>
        </a:p>
      </dgm:t>
    </dgm:pt>
    <dgm:pt modelId="{8F7A2AC7-6E23-43D1-BB0E-DF570664F6C7}">
      <dgm:prSet/>
      <dgm:spPr/>
      <dgm:t>
        <a:bodyPr/>
        <a:lstStyle/>
        <a:p>
          <a:r>
            <a:rPr lang="en-US" dirty="0" smtClean="0"/>
            <a:t>Consumer receives the credit card and can activate and begin using it</a:t>
          </a:r>
          <a:endParaRPr lang="en-US" dirty="0"/>
        </a:p>
      </dgm:t>
    </dgm:pt>
    <dgm:pt modelId="{B795E14A-8FDE-4E96-BE93-0F89626AADAA}" type="parTrans" cxnId="{5D34B22F-E81D-413C-A95C-ED4C2518D6E3}">
      <dgm:prSet/>
      <dgm:spPr/>
    </dgm:pt>
    <dgm:pt modelId="{6DB37A6D-B3AF-4ACC-BA0C-08FBAC8A4826}" type="sibTrans" cxnId="{5D34B22F-E81D-413C-A95C-ED4C2518D6E3}">
      <dgm:prSet/>
      <dgm:spPr/>
    </dgm:pt>
    <dgm:pt modelId="{D7F5A87F-7259-4D36-9469-7B0178984828}">
      <dgm:prSet/>
      <dgm:spPr/>
      <dgm:t>
        <a:bodyPr/>
        <a:lstStyle/>
        <a:p>
          <a:r>
            <a:rPr lang="en-US" dirty="0" smtClean="0"/>
            <a:t>Consumer does not receive a credit card.  They can request information about why they were denied credit.  </a:t>
          </a:r>
          <a:endParaRPr lang="en-US" dirty="0"/>
        </a:p>
      </dgm:t>
    </dgm:pt>
    <dgm:pt modelId="{A66745F5-DEF3-43AB-8C66-2114C109C848}" type="parTrans" cxnId="{13A78A9D-FFF8-4D42-984A-85AA78EE41C5}">
      <dgm:prSet/>
      <dgm:spPr/>
    </dgm:pt>
    <dgm:pt modelId="{2A7E501F-312F-41AE-9104-4A867508C11F}" type="sibTrans" cxnId="{13A78A9D-FFF8-4D42-984A-85AA78EE41C5}">
      <dgm:prSet/>
      <dgm:spPr/>
    </dgm:pt>
    <dgm:pt modelId="{74ED78B5-9050-48AC-8F79-413F7137E9A4}" type="pres">
      <dgm:prSet presAssocID="{4EF6302A-7C4A-435F-8455-F665CC194497}" presName="linearFlow" presStyleCnt="0">
        <dgm:presLayoutVars>
          <dgm:dir/>
          <dgm:animLvl val="lvl"/>
          <dgm:resizeHandles val="exact"/>
        </dgm:presLayoutVars>
      </dgm:prSet>
      <dgm:spPr/>
    </dgm:pt>
    <dgm:pt modelId="{ECF61960-CF2F-4A18-86DA-4AF0ED68A784}" type="pres">
      <dgm:prSet presAssocID="{ACB06439-8BFE-4C77-916D-443EA0312207}" presName="composite" presStyleCnt="0"/>
      <dgm:spPr/>
    </dgm:pt>
    <dgm:pt modelId="{24C6E2D2-1566-406D-BC98-1B9A56DF80DA}" type="pres">
      <dgm:prSet presAssocID="{ACB06439-8BFE-4C77-916D-443EA031220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859FD-889E-4F28-8061-9B771C883880}" type="pres">
      <dgm:prSet presAssocID="{ACB06439-8BFE-4C77-916D-443EA031220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8EE36-76BA-40B1-8D1E-706958D5D2BB}" type="pres">
      <dgm:prSet presAssocID="{7A86BEC6-D4BD-41A2-B8E2-9FD3542EEC53}" presName="sp" presStyleCnt="0"/>
      <dgm:spPr/>
    </dgm:pt>
    <dgm:pt modelId="{5B4ADEE3-73F9-460B-8361-8DDD16147299}" type="pres">
      <dgm:prSet presAssocID="{FADDC8DF-2DBB-4F19-BB47-5766990D4E4D}" presName="composite" presStyleCnt="0"/>
      <dgm:spPr/>
    </dgm:pt>
    <dgm:pt modelId="{58EFBA44-C65A-4F34-AC99-81A58B6166DD}" type="pres">
      <dgm:prSet presAssocID="{FADDC8DF-2DBB-4F19-BB47-5766990D4E4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9D4EF-C8B7-4AA2-99A6-A95CBE80A220}" type="pres">
      <dgm:prSet presAssocID="{FADDC8DF-2DBB-4F19-BB47-5766990D4E4D}" presName="descendantText" presStyleLbl="alignAcc1" presStyleIdx="1" presStyleCnt="3" custLinFactNeighborX="1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4F09E-015B-4013-B574-21BF9D30B9BD}" type="pres">
      <dgm:prSet presAssocID="{B354A737-A483-45A9-BE3F-D9FB221A131E}" presName="sp" presStyleCnt="0"/>
      <dgm:spPr/>
    </dgm:pt>
    <dgm:pt modelId="{1C52B9B9-ACFD-401C-9D66-C384747B9040}" type="pres">
      <dgm:prSet presAssocID="{86F2E139-92C4-4A53-BAD1-E4F084A1E2FD}" presName="composite" presStyleCnt="0"/>
      <dgm:spPr/>
    </dgm:pt>
    <dgm:pt modelId="{E35C796D-7A45-4723-AD42-67910A7450D2}" type="pres">
      <dgm:prSet presAssocID="{86F2E139-92C4-4A53-BAD1-E4F084A1E2F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4314D-B398-4E0A-A3F2-B0F10D51D43F}" type="pres">
      <dgm:prSet presAssocID="{86F2E139-92C4-4A53-BAD1-E4F084A1E2F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14EE16-B46A-49C4-BD07-ACC420552C72}" srcId="{ACB06439-8BFE-4C77-916D-443EA0312207}" destId="{3B0071D5-6A6B-4F91-939C-BEF10FC9432B}" srcOrd="2" destOrd="0" parTransId="{4E8517C7-E5D2-4521-A8AE-3969CA80F8F8}" sibTransId="{C2EA85AD-85DE-4F43-BE2B-59E864AFA211}"/>
    <dgm:cxn modelId="{B2D69D11-61E8-488D-9072-C10E4B51A29E}" srcId="{ACB06439-8BFE-4C77-916D-443EA0312207}" destId="{15244087-A861-4622-856E-7893F1F6F14E}" srcOrd="1" destOrd="0" parTransId="{1493DE17-17A2-47C2-BF3A-0FE9F8F175E2}" sibTransId="{1CA3CE93-8561-4402-BFC5-13013E93EF5B}"/>
    <dgm:cxn modelId="{1C41E4D1-EA49-4B93-832A-73C15208EB97}" type="presOf" srcId="{3B0071D5-6A6B-4F91-939C-BEF10FC9432B}" destId="{E62859FD-889E-4F28-8061-9B771C883880}" srcOrd="0" destOrd="2" presId="urn:microsoft.com/office/officeart/2005/8/layout/chevron2"/>
    <dgm:cxn modelId="{D5588EED-4F32-42E8-A0B8-7F4C0285396E}" srcId="{FADDC8DF-2DBB-4F19-BB47-5766990D4E4D}" destId="{CAF67590-3C48-4914-B07E-3D466B60F810}" srcOrd="0" destOrd="0" parTransId="{BFF38138-4AF5-4DE4-9675-06D14034846A}" sibTransId="{839B0718-BABD-40AF-B44B-0854B3D54388}"/>
    <dgm:cxn modelId="{1800C801-9B4F-4FF9-A6C6-568B0EEE262B}" type="presOf" srcId="{FA33CD71-AC7B-4C0C-96A9-2783A347CAEA}" destId="{3C49D4EF-C8B7-4AA2-99A6-A95CBE80A220}" srcOrd="0" destOrd="1" presId="urn:microsoft.com/office/officeart/2005/8/layout/chevron2"/>
    <dgm:cxn modelId="{07E11636-695B-4C88-A81E-F2AC24A1E91D}" srcId="{4EF6302A-7C4A-435F-8455-F665CC194497}" destId="{ACB06439-8BFE-4C77-916D-443EA0312207}" srcOrd="0" destOrd="0" parTransId="{8CD3DD1E-0CE6-45E6-A109-BB08D57CE1C8}" sibTransId="{7A86BEC6-D4BD-41A2-B8E2-9FD3542EEC53}"/>
    <dgm:cxn modelId="{444A91C6-E5DF-44BA-859D-F4E162C34558}" type="presOf" srcId="{FADDC8DF-2DBB-4F19-BB47-5766990D4E4D}" destId="{58EFBA44-C65A-4F34-AC99-81A58B6166DD}" srcOrd="0" destOrd="0" presId="urn:microsoft.com/office/officeart/2005/8/layout/chevron2"/>
    <dgm:cxn modelId="{13A78A9D-FFF8-4D42-984A-85AA78EE41C5}" srcId="{86F2E139-92C4-4A53-BAD1-E4F084A1E2FD}" destId="{D7F5A87F-7259-4D36-9469-7B0178984828}" srcOrd="1" destOrd="0" parTransId="{A66745F5-DEF3-43AB-8C66-2114C109C848}" sibTransId="{2A7E501F-312F-41AE-9104-4A867508C11F}"/>
    <dgm:cxn modelId="{446E241A-4F1B-48CB-AFEE-FA6E68DA1F5E}" srcId="{ACB06439-8BFE-4C77-916D-443EA0312207}" destId="{E1B7ABE5-2FAF-4E75-9C99-2B618A3F573F}" srcOrd="0" destOrd="0" parTransId="{F2FF66FA-FEE5-46E3-A50D-6A9E791A13D4}" sibTransId="{730CC09E-9958-4400-9A1B-C77A4599F45C}"/>
    <dgm:cxn modelId="{3CA085AB-C9FA-43E5-89C2-D0A5D90F18D6}" srcId="{4EF6302A-7C4A-435F-8455-F665CC194497}" destId="{FADDC8DF-2DBB-4F19-BB47-5766990D4E4D}" srcOrd="1" destOrd="0" parTransId="{78DF0DBE-68EB-4CA2-B667-52D92F01E94F}" sibTransId="{B354A737-A483-45A9-BE3F-D9FB221A131E}"/>
    <dgm:cxn modelId="{6BF17412-555B-465C-87C0-76EE9FB5C93F}" srcId="{FADDC8DF-2DBB-4F19-BB47-5766990D4E4D}" destId="{FA33CD71-AC7B-4C0C-96A9-2783A347CAEA}" srcOrd="1" destOrd="0" parTransId="{124A3624-CE79-469B-AF3C-1DB60E4FCE9A}" sibTransId="{DAA49024-C229-47FF-A83B-28AAF4335D87}"/>
    <dgm:cxn modelId="{96B8E344-4D6A-4A3A-8968-00A4558A9ED9}" type="presOf" srcId="{D7F5A87F-7259-4D36-9469-7B0178984828}" destId="{E614314D-B398-4E0A-A3F2-B0F10D51D43F}" srcOrd="0" destOrd="1" presId="urn:microsoft.com/office/officeart/2005/8/layout/chevron2"/>
    <dgm:cxn modelId="{58927FF5-33C8-4BDC-A8CB-A37B02139A65}" type="presOf" srcId="{15244087-A861-4622-856E-7893F1F6F14E}" destId="{E62859FD-889E-4F28-8061-9B771C883880}" srcOrd="0" destOrd="1" presId="urn:microsoft.com/office/officeart/2005/8/layout/chevron2"/>
    <dgm:cxn modelId="{1947162D-E64A-4047-8343-0065DB8574E0}" type="presOf" srcId="{ACB06439-8BFE-4C77-916D-443EA0312207}" destId="{24C6E2D2-1566-406D-BC98-1B9A56DF80DA}" srcOrd="0" destOrd="0" presId="urn:microsoft.com/office/officeart/2005/8/layout/chevron2"/>
    <dgm:cxn modelId="{69DCDEC1-80AB-4527-A87D-B979C4DF3F23}" srcId="{4EF6302A-7C4A-435F-8455-F665CC194497}" destId="{86F2E139-92C4-4A53-BAD1-E4F084A1E2FD}" srcOrd="2" destOrd="0" parTransId="{1248A865-FD82-4C59-9BE4-8313A83A456D}" sibTransId="{6371E080-5DD1-4747-B203-FD7DED593309}"/>
    <dgm:cxn modelId="{1B0D46AD-548F-465E-8246-7909CA6FC71F}" type="presOf" srcId="{86F2E139-92C4-4A53-BAD1-E4F084A1E2FD}" destId="{E35C796D-7A45-4723-AD42-67910A7450D2}" srcOrd="0" destOrd="0" presId="urn:microsoft.com/office/officeart/2005/8/layout/chevron2"/>
    <dgm:cxn modelId="{AFE8CE31-BE85-408E-87DD-4428FE8FB22C}" type="presOf" srcId="{E1B7ABE5-2FAF-4E75-9C99-2B618A3F573F}" destId="{E62859FD-889E-4F28-8061-9B771C883880}" srcOrd="0" destOrd="0" presId="urn:microsoft.com/office/officeart/2005/8/layout/chevron2"/>
    <dgm:cxn modelId="{39C17741-E7B1-491F-BADA-3421B31CAEEC}" type="presOf" srcId="{8F7A2AC7-6E23-43D1-BB0E-DF570664F6C7}" destId="{E614314D-B398-4E0A-A3F2-B0F10D51D43F}" srcOrd="0" destOrd="0" presId="urn:microsoft.com/office/officeart/2005/8/layout/chevron2"/>
    <dgm:cxn modelId="{5D34B22F-E81D-413C-A95C-ED4C2518D6E3}" srcId="{86F2E139-92C4-4A53-BAD1-E4F084A1E2FD}" destId="{8F7A2AC7-6E23-43D1-BB0E-DF570664F6C7}" srcOrd="0" destOrd="0" parTransId="{B795E14A-8FDE-4E96-BE93-0F89626AADAA}" sibTransId="{6DB37A6D-B3AF-4ACC-BA0C-08FBAC8A4826}"/>
    <dgm:cxn modelId="{EE407D0B-BB2E-48DF-9B80-2999929E2FB6}" type="presOf" srcId="{4EF6302A-7C4A-435F-8455-F665CC194497}" destId="{74ED78B5-9050-48AC-8F79-413F7137E9A4}" srcOrd="0" destOrd="0" presId="urn:microsoft.com/office/officeart/2005/8/layout/chevron2"/>
    <dgm:cxn modelId="{ABF79912-8D62-4E16-BE1E-0B9E4D236176}" type="presOf" srcId="{CAF67590-3C48-4914-B07E-3D466B60F810}" destId="{3C49D4EF-C8B7-4AA2-99A6-A95CBE80A220}" srcOrd="0" destOrd="0" presId="urn:microsoft.com/office/officeart/2005/8/layout/chevron2"/>
    <dgm:cxn modelId="{0BEFEC3D-B75A-4E7A-A1B1-A5E2E93242E7}" type="presParOf" srcId="{74ED78B5-9050-48AC-8F79-413F7137E9A4}" destId="{ECF61960-CF2F-4A18-86DA-4AF0ED68A784}" srcOrd="0" destOrd="0" presId="urn:microsoft.com/office/officeart/2005/8/layout/chevron2"/>
    <dgm:cxn modelId="{30CE9F19-B246-4B86-B490-D68FF504A10F}" type="presParOf" srcId="{ECF61960-CF2F-4A18-86DA-4AF0ED68A784}" destId="{24C6E2D2-1566-406D-BC98-1B9A56DF80DA}" srcOrd="0" destOrd="0" presId="urn:microsoft.com/office/officeart/2005/8/layout/chevron2"/>
    <dgm:cxn modelId="{06AAFEF5-AD7A-407E-A6DD-E947F8C06FE6}" type="presParOf" srcId="{ECF61960-CF2F-4A18-86DA-4AF0ED68A784}" destId="{E62859FD-889E-4F28-8061-9B771C883880}" srcOrd="1" destOrd="0" presId="urn:microsoft.com/office/officeart/2005/8/layout/chevron2"/>
    <dgm:cxn modelId="{9E7EEBB1-20BA-4523-9A20-C6EEE9EDA1D8}" type="presParOf" srcId="{74ED78B5-9050-48AC-8F79-413F7137E9A4}" destId="{6508EE36-76BA-40B1-8D1E-706958D5D2BB}" srcOrd="1" destOrd="0" presId="urn:microsoft.com/office/officeart/2005/8/layout/chevron2"/>
    <dgm:cxn modelId="{8871F5BD-516D-4F83-BFB7-E1D7FBC911D9}" type="presParOf" srcId="{74ED78B5-9050-48AC-8F79-413F7137E9A4}" destId="{5B4ADEE3-73F9-460B-8361-8DDD16147299}" srcOrd="2" destOrd="0" presId="urn:microsoft.com/office/officeart/2005/8/layout/chevron2"/>
    <dgm:cxn modelId="{60D252CF-8C10-48CE-B4DC-D936B1A6EA43}" type="presParOf" srcId="{5B4ADEE3-73F9-460B-8361-8DDD16147299}" destId="{58EFBA44-C65A-4F34-AC99-81A58B6166DD}" srcOrd="0" destOrd="0" presId="urn:microsoft.com/office/officeart/2005/8/layout/chevron2"/>
    <dgm:cxn modelId="{FCDCE3C6-8748-43FE-96BF-E70291279D05}" type="presParOf" srcId="{5B4ADEE3-73F9-460B-8361-8DDD16147299}" destId="{3C49D4EF-C8B7-4AA2-99A6-A95CBE80A220}" srcOrd="1" destOrd="0" presId="urn:microsoft.com/office/officeart/2005/8/layout/chevron2"/>
    <dgm:cxn modelId="{0FB7566F-B48B-47CF-9110-098931FAC9EA}" type="presParOf" srcId="{74ED78B5-9050-48AC-8F79-413F7137E9A4}" destId="{A5C4F09E-015B-4013-B574-21BF9D30B9BD}" srcOrd="3" destOrd="0" presId="urn:microsoft.com/office/officeart/2005/8/layout/chevron2"/>
    <dgm:cxn modelId="{E696195D-A785-4C62-840D-FD63B5AE55BA}" type="presParOf" srcId="{74ED78B5-9050-48AC-8F79-413F7137E9A4}" destId="{1C52B9B9-ACFD-401C-9D66-C384747B9040}" srcOrd="4" destOrd="0" presId="urn:microsoft.com/office/officeart/2005/8/layout/chevron2"/>
    <dgm:cxn modelId="{2CB2BA52-CE37-4F30-BC6F-C81E0D079E94}" type="presParOf" srcId="{1C52B9B9-ACFD-401C-9D66-C384747B9040}" destId="{E35C796D-7A45-4723-AD42-67910A7450D2}" srcOrd="0" destOrd="0" presId="urn:microsoft.com/office/officeart/2005/8/layout/chevron2"/>
    <dgm:cxn modelId="{EDBBE87D-9CD7-4FC6-91A5-A5C1BACF431C}" type="presParOf" srcId="{1C52B9B9-ACFD-401C-9D66-C384747B9040}" destId="{E614314D-B398-4E0A-A3F2-B0F10D51D4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38D9F5-791F-424F-BE19-FA113E42D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D78F75-1E5A-4C46-9840-CD69FD17C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4572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4" descr="R:\Templates &amp; Logos\Logos\FEFE Logos from Debra Bowles\FEFE Logo Clear Backgroun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19800"/>
            <a:ext cx="10668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R:\TCAI\Templates &amp; Logos\Logos\TCAI ICON_final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6906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2BD93-F83C-4231-823B-3B6993668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203835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96265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D06BC-36F8-4A94-A812-FFFBD4B31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96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676400"/>
            <a:ext cx="396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810000"/>
            <a:ext cx="396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37DA4-2CE5-4894-8382-99B02ED5E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8077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6D46B-178D-4354-AB2B-3C6C83D87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8077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10000"/>
            <a:ext cx="8077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A8484-72A2-4203-A48B-8D8BD7DF3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8077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10000"/>
            <a:ext cx="8077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98835-F48D-40A0-BE10-ED47E6EC8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96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676400"/>
            <a:ext cx="396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AE779-84D7-45FB-905F-DD9E277D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664A9-0A36-425A-8805-4507EB9D6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67E9D-8429-460C-8327-29516064F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DC884-3CE0-4261-95C0-D613EDB24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A3528-5D8E-46A5-85EF-1C79B53CC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4C21E-EA40-4A2A-8B62-051459EAE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A0B3E-315D-4B57-9808-658D3DD28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46AB1-6241-4C22-B49A-E8C600174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D15D2-5DC2-427C-BD19-10E1D948E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89DFA-4064-47CF-B491-1B3B02186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05EA4-8E47-4D66-97C1-562089DEE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3E227-D1E9-4DA7-8FD4-C9DBC2BB4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7C9E9-A2C2-40DF-973B-F648FFCC0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2F463-4FCE-464C-97DA-54C875D30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48EB4-97E9-4E2F-8DFD-9AB75B917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72D95-76C1-4DAE-B436-F8315284D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8B050-A65F-4D0F-8653-731DB1CB9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BA6FC-0A7F-483D-A4AF-D428B030E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7CB09-7DF4-46DD-9628-DB7595677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722C7-BEE1-480D-A6BE-CBB1BECEA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Text Box 17"/>
          <p:cNvSpPr txBox="1">
            <a:spLocks noChangeArrowheads="1"/>
          </p:cNvSpPr>
          <p:nvPr userDrawn="1"/>
        </p:nvSpPr>
        <p:spPr bwMode="auto">
          <a:xfrm>
            <a:off x="762000" y="6337300"/>
            <a:ext cx="807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dirty="0">
                <a:latin typeface="Centaur" pitchFamily="18" charset="0"/>
              </a:rPr>
              <a:t>© Family Economics &amp; Financial Education –Updated April 2009– Credit Unit – Understanding a Credit Card</a:t>
            </a:r>
          </a:p>
          <a:p>
            <a:pPr algn="ctr">
              <a:defRPr/>
            </a:pPr>
            <a:r>
              <a:rPr lang="en-US" sz="800" dirty="0">
                <a:latin typeface="Centaur" pitchFamily="18" charset="0"/>
              </a:rPr>
              <a:t>Funded by a grant from Take Charge America, Inc. to the Norton School of Family and Consumer Sciences Take Charge America Institute at The University of Arizona</a:t>
            </a:r>
          </a:p>
          <a:p>
            <a:pPr algn="ctr">
              <a:defRPr/>
            </a:pPr>
            <a:endParaRPr lang="en-US" sz="800" dirty="0">
              <a:latin typeface="Centaur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800" dirty="0">
              <a:latin typeface="Centaur" pitchFamily="18" charset="0"/>
            </a:endParaRPr>
          </a:p>
        </p:txBody>
      </p:sp>
      <p:sp>
        <p:nvSpPr>
          <p:cNvPr id="107539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540" name="Rectangle 20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4572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057" name="Picture 16" descr="UA-horiz blk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5800" y="6400800"/>
            <a:ext cx="814388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5" descr="TCAlogo 2x1"/>
          <p:cNvPicPr>
            <a:picLocks noChangeAspect="1" noChangeArrowheads="1"/>
          </p:cNvPicPr>
          <p:nvPr userDrawn="1"/>
        </p:nvPicPr>
        <p:blipFill>
          <a:blip r:embed="rId19" cstate="print">
            <a:grayscl/>
          </a:blip>
          <a:srcRect/>
          <a:stretch>
            <a:fillRect/>
          </a:stretch>
        </p:blipFill>
        <p:spPr bwMode="auto">
          <a:xfrm>
            <a:off x="8153400" y="6400800"/>
            <a:ext cx="571500" cy="2397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  <p:sldLayoutId id="2147483946" r:id="rId14"/>
    <p:sldLayoutId id="2147483947" r:id="rId15"/>
    <p:sldLayoutId id="2147483948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248400"/>
            <a:ext cx="4343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733409D1-F5D9-4BC2-AD5E-5781ECEA9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Understanding a Credit Card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Take Charge of Your Finances 1.4.1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Credit scores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Low credit scores will cost individuals more money long-term. </a:t>
            </a:r>
          </a:p>
          <a:p>
            <a:pPr lvl="1" eaLnBrk="1" hangingPunct="1"/>
            <a:r>
              <a:rPr lang="en-US" sz="2400" smtClean="0"/>
              <a:t>This table is based upon a thirty-year fixed mortgage rate on a $300,000 loan. </a:t>
            </a:r>
          </a:p>
          <a:p>
            <a:pPr lvl="1" eaLnBrk="1" hangingPunct="1"/>
            <a:endParaRPr lang="en-US" sz="2400" smtClean="0"/>
          </a:p>
          <a:p>
            <a:pPr lvl="1" eaLnBrk="1" hangingPunct="1"/>
            <a:endParaRPr lang="en-US" sz="2400" smtClean="0"/>
          </a:p>
        </p:txBody>
      </p:sp>
      <p:graphicFrame>
        <p:nvGraphicFramePr>
          <p:cNvPr id="122963" name="Group 83"/>
          <p:cNvGraphicFramePr>
            <a:graphicFrameLocks noGrp="1"/>
          </p:cNvGraphicFramePr>
          <p:nvPr>
            <p:ph sz="half" idx="2"/>
          </p:nvPr>
        </p:nvGraphicFramePr>
        <p:xfrm>
          <a:off x="685800" y="3810000"/>
          <a:ext cx="7772400" cy="225552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FICO Score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Interest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Monthly Payment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30 Year 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$1,787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$643,320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$2,047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$736,920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9.3%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$2,500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$900,000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Schumer box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 Federal Truth in Lending Act requires card issuers to display the costs of a credit card in an easy to read box format on most applications and solicitations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Called the Schumer Box</a:t>
            </a:r>
          </a:p>
        </p:txBody>
      </p:sp>
      <p:graphicFrame>
        <p:nvGraphicFramePr>
          <p:cNvPr id="130079" name="Group 31"/>
          <p:cNvGraphicFramePr>
            <a:graphicFrameLocks noGrp="1"/>
          </p:cNvGraphicFramePr>
          <p:nvPr>
            <p:ph sz="half" idx="2"/>
          </p:nvPr>
        </p:nvGraphicFramePr>
        <p:xfrm>
          <a:off x="685800" y="3810000"/>
          <a:ext cx="7772400" cy="2096770"/>
        </p:xfrm>
        <a:graphic>
          <a:graphicData uri="http://schemas.openxmlformats.org/drawingml/2006/table">
            <a:tbl>
              <a:tblPr/>
              <a:tblGrid>
                <a:gridCol w="1109663"/>
                <a:gridCol w="1111250"/>
                <a:gridCol w="1109662"/>
                <a:gridCol w="1111250"/>
                <a:gridCol w="1109663"/>
                <a:gridCol w="1111250"/>
                <a:gridCol w="1109662"/>
              </a:tblGrid>
              <a:tr h="90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Annual        Percentage Rate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Grace Period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Minimum    Finance Charges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Balance       Calculation Method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Annual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Transaction Fees for Cash Advances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Late Payment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19.9%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Not less than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25 days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$.50 when a  finance charge at a periodic rate is charged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Average daily balance method (including new purchases)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$20 per 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2% with a   minimum fee of $3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Annual percentage rate</a:t>
            </a:r>
          </a:p>
        </p:txBody>
      </p:sp>
      <p:graphicFrame>
        <p:nvGraphicFramePr>
          <p:cNvPr id="132102" name="Group 6"/>
          <p:cNvGraphicFramePr>
            <a:graphicFrameLocks noGrp="1"/>
          </p:cNvGraphicFramePr>
          <p:nvPr>
            <p:ph sz="half" idx="1"/>
          </p:nvPr>
        </p:nvGraphicFramePr>
        <p:xfrm>
          <a:off x="685800" y="1676400"/>
          <a:ext cx="8077200" cy="1981201"/>
        </p:xfrm>
        <a:graphic>
          <a:graphicData uri="http://schemas.openxmlformats.org/drawingml/2006/table">
            <a:tbl>
              <a:tblPr/>
              <a:tblGrid>
                <a:gridCol w="1154113"/>
                <a:gridCol w="1154112"/>
                <a:gridCol w="1154113"/>
                <a:gridCol w="1152525"/>
                <a:gridCol w="1154112"/>
                <a:gridCol w="1154113"/>
                <a:gridCol w="1154112"/>
              </a:tblGrid>
              <a:tr h="909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Annual        Percentage Rate for Purchases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Grace Period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Minimum    Finance Charges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Balance       Calculation Method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Annual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Transaction Fees for Cash Advances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Late Payment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19.9%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Not less than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25 days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$.50 when a  finance charge at a periodic rate is charged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Average daily balance method (including new purchases)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$20 per year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2% with a   minimum fee of $3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Annual percentage rate (APR) – Interest rate charged for amount borrowed in terms of per dollar per year</a:t>
            </a:r>
          </a:p>
          <a:p>
            <a:pPr eaLnBrk="1" hangingPunct="1"/>
            <a:r>
              <a:rPr lang="en-US" sz="2800" smtClean="0"/>
              <a:t>The lower the interest rate, the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Grace period</a:t>
            </a:r>
          </a:p>
        </p:txBody>
      </p:sp>
      <p:graphicFrame>
        <p:nvGraphicFramePr>
          <p:cNvPr id="134150" name="Group 6"/>
          <p:cNvGraphicFramePr>
            <a:graphicFrameLocks noGrp="1"/>
          </p:cNvGraphicFramePr>
          <p:nvPr>
            <p:ph sz="half" idx="1"/>
          </p:nvPr>
        </p:nvGraphicFramePr>
        <p:xfrm>
          <a:off x="685800" y="1676400"/>
          <a:ext cx="8077200" cy="1981200"/>
        </p:xfrm>
        <a:graphic>
          <a:graphicData uri="http://schemas.openxmlformats.org/drawingml/2006/table">
            <a:tbl>
              <a:tblPr/>
              <a:tblGrid>
                <a:gridCol w="1154113"/>
                <a:gridCol w="1154112"/>
                <a:gridCol w="1154113"/>
                <a:gridCol w="1152525"/>
                <a:gridCol w="1154112"/>
                <a:gridCol w="1154113"/>
                <a:gridCol w="1154112"/>
              </a:tblGrid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Annual        Percentage Rate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Grace Period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Minimum    Finance Charges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Balance       Calculation Method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Annual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Transaction Fees for Cash Advances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Late Payment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19.9%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Not less than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25 days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$.50 when a  finance charge at a periodic rate is charged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Average daily balance method (including new purchases)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$20 per year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2% with a   minimum fee of $3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Grace Period – Amount of time allowed before finance charges are applied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Minimum finance charge</a:t>
            </a:r>
          </a:p>
        </p:txBody>
      </p:sp>
      <p:graphicFrame>
        <p:nvGraphicFramePr>
          <p:cNvPr id="136198" name="Group 6"/>
          <p:cNvGraphicFramePr>
            <a:graphicFrameLocks noGrp="1"/>
          </p:cNvGraphicFramePr>
          <p:nvPr>
            <p:ph sz="half" idx="1"/>
          </p:nvPr>
        </p:nvGraphicFramePr>
        <p:xfrm>
          <a:off x="685800" y="1676400"/>
          <a:ext cx="8077200" cy="1981200"/>
        </p:xfrm>
        <a:graphic>
          <a:graphicData uri="http://schemas.openxmlformats.org/drawingml/2006/table">
            <a:tbl>
              <a:tblPr/>
              <a:tblGrid>
                <a:gridCol w="1154113"/>
                <a:gridCol w="1154112"/>
                <a:gridCol w="1154113"/>
                <a:gridCol w="1152525"/>
                <a:gridCol w="1154112"/>
                <a:gridCol w="1154113"/>
                <a:gridCol w="1154112"/>
              </a:tblGrid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Annual        Percentage Rate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Grace Period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Minimum    Finance Charges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Balance       Calculation Method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Annual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Transaction Fees for Cash Advances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Late Payment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19.9%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Not less than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25 days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$.50 when a  finance charge at a periodic rate is charged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Average daily balance method (including new purchases)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$20 per year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2% with a   minimum fee of $3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Minimum finance charge – Minimum amount charged for card use 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Balance calculation method</a:t>
            </a:r>
          </a:p>
        </p:txBody>
      </p:sp>
      <p:graphicFrame>
        <p:nvGraphicFramePr>
          <p:cNvPr id="138272" name="Group 32"/>
          <p:cNvGraphicFramePr>
            <a:graphicFrameLocks noGrp="1"/>
          </p:cNvGraphicFramePr>
          <p:nvPr>
            <p:ph sz="half" idx="1"/>
          </p:nvPr>
        </p:nvGraphicFramePr>
        <p:xfrm>
          <a:off x="685800" y="1676400"/>
          <a:ext cx="8077200" cy="2036445"/>
        </p:xfrm>
        <a:graphic>
          <a:graphicData uri="http://schemas.openxmlformats.org/drawingml/2006/table">
            <a:tbl>
              <a:tblPr/>
              <a:tblGrid>
                <a:gridCol w="1154113"/>
                <a:gridCol w="1154112"/>
                <a:gridCol w="1154113"/>
                <a:gridCol w="1152525"/>
                <a:gridCol w="1154112"/>
                <a:gridCol w="1154113"/>
                <a:gridCol w="1154112"/>
              </a:tblGrid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Annual        Percentage Rate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Grace Period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Minimum    Finance Charges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Balance       Calculation Method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Annual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Transaction Fees for Cash Advances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Late Payment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19.9%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Not less than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25 days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$.50 when a  finance charge at a periodic rate is charged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Average daily balance method (including new purchases)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$20 per year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2% with a   minimum fee of $3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Balance calculation method for purchases- Method used to determine balance for finance charges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Annual fees</a:t>
            </a:r>
          </a:p>
        </p:txBody>
      </p:sp>
      <p:graphicFrame>
        <p:nvGraphicFramePr>
          <p:cNvPr id="140294" name="Group 6"/>
          <p:cNvGraphicFramePr>
            <a:graphicFrameLocks noGrp="1"/>
          </p:cNvGraphicFramePr>
          <p:nvPr>
            <p:ph sz="half" idx="1"/>
          </p:nvPr>
        </p:nvGraphicFramePr>
        <p:xfrm>
          <a:off x="685800" y="1676400"/>
          <a:ext cx="8077200" cy="1981200"/>
        </p:xfrm>
        <a:graphic>
          <a:graphicData uri="http://schemas.openxmlformats.org/drawingml/2006/table">
            <a:tbl>
              <a:tblPr/>
              <a:tblGrid>
                <a:gridCol w="1154113"/>
                <a:gridCol w="1154112"/>
                <a:gridCol w="1154113"/>
                <a:gridCol w="1152525"/>
                <a:gridCol w="1154112"/>
                <a:gridCol w="1154113"/>
                <a:gridCol w="1154112"/>
              </a:tblGrid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Annual        Percentage Rate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Grace Period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Minimum    Finance Charges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Balance       Calculation Method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Annual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Transaction Fees for Cash Advances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Late Payment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19.9%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Not less than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25 days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$.50 when a  finance charge at a periodic rate is charged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Average daily balance method (including new purchases)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$20 per year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2% with a   minimum fee of $3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Annual fees- Yearly charge for credit card ownership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Cash advances</a:t>
            </a:r>
          </a:p>
        </p:txBody>
      </p:sp>
      <p:graphicFrame>
        <p:nvGraphicFramePr>
          <p:cNvPr id="142345" name="Group 9"/>
          <p:cNvGraphicFramePr>
            <a:graphicFrameLocks noGrp="1"/>
          </p:cNvGraphicFramePr>
          <p:nvPr>
            <p:ph sz="half" idx="1"/>
          </p:nvPr>
        </p:nvGraphicFramePr>
        <p:xfrm>
          <a:off x="685800" y="1676400"/>
          <a:ext cx="8077200" cy="1981200"/>
        </p:xfrm>
        <a:graphic>
          <a:graphicData uri="http://schemas.openxmlformats.org/drawingml/2006/table">
            <a:tbl>
              <a:tblPr/>
              <a:tblGrid>
                <a:gridCol w="1149350"/>
                <a:gridCol w="1152525"/>
                <a:gridCol w="1174750"/>
                <a:gridCol w="1106488"/>
                <a:gridCol w="1192212"/>
                <a:gridCol w="1152525"/>
                <a:gridCol w="1149350"/>
              </a:tblGrid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Annual        Percentage Rate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Grace Period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Minimum    Finance Charges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Balance       Calculation Method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Annual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Transaction Fees for Cash Advances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Late Payment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19.9%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Not less than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25 days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$.50 when a  finance charge at a periodic rate is charged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Average daily balance method (including new purchases)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$20 per year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2% with a   minimum fee of $3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9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Transaction fees for cash advances – cash withdrawal fees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 payment fees</a:t>
            </a:r>
          </a:p>
        </p:txBody>
      </p:sp>
      <p:graphicFrame>
        <p:nvGraphicFramePr>
          <p:cNvPr id="145428" name="Group 20"/>
          <p:cNvGraphicFramePr>
            <a:graphicFrameLocks noGrp="1"/>
          </p:cNvGraphicFramePr>
          <p:nvPr>
            <p:ph sz="half" idx="1"/>
          </p:nvPr>
        </p:nvGraphicFramePr>
        <p:xfrm>
          <a:off x="685800" y="1676400"/>
          <a:ext cx="8077200" cy="1981200"/>
        </p:xfrm>
        <a:graphic>
          <a:graphicData uri="http://schemas.openxmlformats.org/drawingml/2006/table">
            <a:tbl>
              <a:tblPr/>
              <a:tblGrid>
                <a:gridCol w="1149350"/>
                <a:gridCol w="1152525"/>
                <a:gridCol w="1174750"/>
                <a:gridCol w="1106488"/>
                <a:gridCol w="1192212"/>
                <a:gridCol w="1152525"/>
                <a:gridCol w="1149350"/>
              </a:tblGrid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Annual        Percentage Rate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Grace Period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Minimum    Finance Charges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Balance       Calculation Method for Purchases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Annual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Transaction Fees for Cash Advances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Late Payment Fees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19.9%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Not less than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25 days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$.50 when a  finance charge at a periodic rate is charged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Average daily balance method (including new purchases)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$20 per year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2% with a   minimum fee of $3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$29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36893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Late payment fees – Penalty fee for payments not made by the due date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Additional benefits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Additional benefits of a credit card may include the following: </a:t>
            </a:r>
          </a:p>
          <a:p>
            <a:pPr lvl="1" eaLnBrk="1" hangingPunct="1"/>
            <a:r>
              <a:rPr lang="en-US" sz="2400" smtClean="0"/>
              <a:t>Rebates (money back)</a:t>
            </a:r>
          </a:p>
          <a:p>
            <a:pPr lvl="1" eaLnBrk="1" hangingPunct="1"/>
            <a:r>
              <a:rPr lang="en-US" sz="2400" smtClean="0"/>
              <a:t>Products or services given to the consumer </a:t>
            </a:r>
          </a:p>
          <a:p>
            <a:pPr lvl="2" eaLnBrk="1" hangingPunct="1"/>
            <a:r>
              <a:rPr lang="en-US" sz="2000" smtClean="0"/>
              <a:t>Frequent flyer miles</a:t>
            </a:r>
          </a:p>
          <a:p>
            <a:pPr lvl="1" eaLnBrk="1" hangingPunct="1"/>
            <a:r>
              <a:rPr lang="en-US" sz="2400" smtClean="0"/>
              <a:t>Additional warranties </a:t>
            </a:r>
          </a:p>
          <a:p>
            <a:pPr lvl="1" eaLnBrk="1" hangingPunct="1"/>
            <a:r>
              <a:rPr lang="en-US" sz="2400" smtClean="0"/>
              <a:t>Travel accident insurance </a:t>
            </a:r>
          </a:p>
          <a:p>
            <a:pPr lvl="1" eaLnBrk="1" hangingPunct="1"/>
            <a:r>
              <a:rPr lang="en-US" sz="2400" smtClean="0"/>
              <a:t>Credit card registration</a:t>
            </a:r>
          </a:p>
          <a:p>
            <a:pPr lvl="1" eaLnBrk="1" hangingPunct="1"/>
            <a:r>
              <a:rPr lang="en-US" sz="2400" smtClean="0"/>
              <a:t>A low introductory APR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Credit</a:t>
            </a:r>
          </a:p>
        </p:txBody>
      </p:sp>
      <p:graphicFrame>
        <p:nvGraphicFramePr>
          <p:cNvPr id="21538" name="Group 34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8077200" cy="4572000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</a:rPr>
                        <a:t>Characteristics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</a:rPr>
                        <a:t>Close-end Credit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</a:rPr>
                        <a:t>Open-end credit (revolving credit)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Definition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 one-time loan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Credit is extended in advance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Purpose of the loan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Specified in 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May be used for a variety of purposes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Payments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Specified number of equal payments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Vary depending upon amount charged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Loan 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Agreed upon during the application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May be increased for responsible consumers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Mortgage, Automobile Loan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Credit Card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Credit Card Chaos directions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60400" indent="-660400" eaLnBrk="1" hangingPunct="1">
              <a:lnSpc>
                <a:spcPct val="80000"/>
              </a:lnSpc>
            </a:pPr>
            <a:r>
              <a:rPr lang="en-US" smtClean="0"/>
              <a:t>The educator will identify a term associated with a credit card offer</a:t>
            </a:r>
          </a:p>
          <a:p>
            <a:pPr marL="660400" indent="-660400" eaLnBrk="1" hangingPunct="1">
              <a:lnSpc>
                <a:spcPct val="80000"/>
              </a:lnSpc>
            </a:pPr>
            <a:r>
              <a:rPr lang="en-US" smtClean="0"/>
              <a:t>Participants will identify which term is true in their application and move to that poster</a:t>
            </a:r>
          </a:p>
          <a:p>
            <a:pPr marL="660400" indent="-660400" eaLnBrk="1" hangingPunct="1">
              <a:lnSpc>
                <a:spcPct val="80000"/>
              </a:lnSpc>
            </a:pPr>
            <a:r>
              <a:rPr lang="en-US" smtClean="0"/>
              <a:t>In a small group, define the term on the poster</a:t>
            </a:r>
          </a:p>
          <a:p>
            <a:pPr marL="660400" indent="-660400" eaLnBrk="1" hangingPunct="1">
              <a:lnSpc>
                <a:spcPct val="80000"/>
              </a:lnSpc>
            </a:pPr>
            <a:r>
              <a:rPr lang="en-US" smtClean="0"/>
              <a:t>As a class, discuss which credit card characteristic is better for a consumer and why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Credit Card Chaos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smtClean="0"/>
              <a:t>Fixed Interest Rate vs. Variable Interest Rate</a:t>
            </a:r>
          </a:p>
          <a:p>
            <a:r>
              <a:rPr lang="en-US" sz="2200" smtClean="0"/>
              <a:t>Introductory Interest Rate vs. No Introductory Interest Rate</a:t>
            </a:r>
          </a:p>
          <a:p>
            <a:r>
              <a:rPr lang="en-US" sz="2200" smtClean="0"/>
              <a:t>Regular Interest Rate Greater than or Equal to 15% vs. Regular Interest Rate Less than 15%</a:t>
            </a:r>
          </a:p>
          <a:p>
            <a:r>
              <a:rPr lang="en-US" sz="2200" smtClean="0"/>
              <a:t>Annual Fee vs. No Annual Fee</a:t>
            </a:r>
          </a:p>
          <a:p>
            <a:r>
              <a:rPr lang="en-US" sz="2200" smtClean="0"/>
              <a:t>Grace Period of 20 Days or Longer vs. Grace Period of Less than 20 Days</a:t>
            </a:r>
          </a:p>
          <a:p>
            <a:r>
              <a:rPr lang="en-US" sz="2200" smtClean="0"/>
              <a:t>Balance Transfer Offer vs. No Balance Transfer Offer</a:t>
            </a:r>
          </a:p>
          <a:p>
            <a:r>
              <a:rPr lang="en-US" sz="2200" smtClean="0"/>
              <a:t>Balance Transfer Fee vs. No Balance Transfer Fee</a:t>
            </a:r>
          </a:p>
          <a:p>
            <a:r>
              <a:rPr lang="en-US" sz="2200" smtClean="0"/>
              <a:t>Late Fees vs. No Late Fees</a:t>
            </a:r>
          </a:p>
          <a:p>
            <a:r>
              <a:rPr lang="en-US" sz="2200" smtClean="0"/>
              <a:t>Accept Card for Optional Benefits vs. Decline Card for Optional Benefits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Receiving a credit card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533400" y="1524000"/>
          <a:ext cx="8382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1066800" y="6019800"/>
            <a:ext cx="411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00000"/>
                </a:solidFill>
                <a:latin typeface="Garamond" pitchFamily="18" charset="0"/>
              </a:rPr>
              <a:t>Charges, payments, and credits</a:t>
            </a:r>
          </a:p>
        </p:txBody>
      </p:sp>
      <p:pic>
        <p:nvPicPr>
          <p:cNvPr id="41987" name="Picture 12" descr="Credit Card Stat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34321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the bill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3775" y="1676400"/>
            <a:ext cx="3959225" cy="4114800"/>
          </a:xfrm>
        </p:spPr>
        <p:txBody>
          <a:bodyPr/>
          <a:lstStyle/>
          <a:p>
            <a:pPr eaLnBrk="1" hangingPunct="1"/>
            <a:r>
              <a:rPr lang="en-US" sz="2400" b="1" smtClean="0"/>
              <a:t>Charges, payments, and credits</a:t>
            </a:r>
            <a:r>
              <a:rPr lang="en-US" sz="2400" smtClean="0"/>
              <a:t> – The transactions which occur with the use of a credit card </a:t>
            </a:r>
          </a:p>
          <a:p>
            <a:pPr lvl="1" eaLnBrk="1" hangingPunct="1"/>
            <a:r>
              <a:rPr lang="en-US" sz="2000" smtClean="0"/>
              <a:t>Important to keep receipts to compare them to the bill for accuracy</a:t>
            </a:r>
          </a:p>
          <a:p>
            <a:pPr eaLnBrk="1" hangingPunct="1"/>
            <a:r>
              <a:rPr lang="en-US" sz="2400" b="1" smtClean="0"/>
              <a:t>Closing date</a:t>
            </a:r>
            <a:r>
              <a:rPr lang="en-US" sz="2400" smtClean="0"/>
              <a:t> – Last day for transactions to be reported on the statement </a:t>
            </a:r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 flipV="1">
            <a:off x="2209800" y="3505200"/>
            <a:ext cx="12954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Line 9"/>
          <p:cNvSpPr>
            <a:spLocks noChangeShapeType="1"/>
          </p:cNvSpPr>
          <p:nvPr/>
        </p:nvSpPr>
        <p:spPr bwMode="auto">
          <a:xfrm flipH="1">
            <a:off x="3200400" y="14478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Text Box 10"/>
          <p:cNvSpPr txBox="1">
            <a:spLocks noChangeArrowheads="1"/>
          </p:cNvSpPr>
          <p:nvPr/>
        </p:nvSpPr>
        <p:spPr bwMode="auto">
          <a:xfrm>
            <a:off x="4724400" y="1295400"/>
            <a:ext cx="1477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Garamond" pitchFamily="18" charset="0"/>
              </a:rPr>
              <a:t>Closing date</a:t>
            </a:r>
            <a:r>
              <a:rPr lang="en-US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3" grpId="0" animBg="1"/>
      <p:bldP spid="27654" grpId="0" animBg="1"/>
      <p:bldP spid="276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2" descr="Credit Card Stat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34321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2514600" y="60198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00000"/>
                </a:solidFill>
                <a:latin typeface="Garamond" pitchFamily="18" charset="0"/>
              </a:rPr>
              <a:t>Finance charges</a:t>
            </a:r>
            <a:r>
              <a:rPr lang="en-US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the bill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3775" y="1676400"/>
            <a:ext cx="3959225" cy="4114800"/>
          </a:xfrm>
        </p:spPr>
        <p:txBody>
          <a:bodyPr/>
          <a:lstStyle/>
          <a:p>
            <a:pPr eaLnBrk="1" hangingPunct="1"/>
            <a:r>
              <a:rPr lang="en-US" sz="2400" b="1" smtClean="0"/>
              <a:t>Finance charge</a:t>
            </a:r>
            <a:r>
              <a:rPr lang="en-US" sz="2400" smtClean="0"/>
              <a:t> – Charges assessed for credit card use </a:t>
            </a:r>
          </a:p>
          <a:p>
            <a:pPr eaLnBrk="1" hangingPunct="1"/>
            <a:r>
              <a:rPr lang="en-US" sz="2400" b="1" smtClean="0"/>
              <a:t>Minimum payment due</a:t>
            </a:r>
            <a:r>
              <a:rPr lang="en-US" sz="2400" smtClean="0"/>
              <a:t> – The minimum amount to be paid </a:t>
            </a:r>
          </a:p>
          <a:p>
            <a:pPr lvl="1" eaLnBrk="1" hangingPunct="1"/>
            <a:r>
              <a:rPr lang="en-US" sz="2000" smtClean="0"/>
              <a:t>If this amount is paid and a balance is left on the account, additional finance charges will be included in the following month’s balance</a:t>
            </a:r>
          </a:p>
          <a:p>
            <a:pPr eaLnBrk="1" hangingPunct="1"/>
            <a:endParaRPr lang="en-US" sz="2400" smtClean="0"/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 flipH="1" flipV="1">
            <a:off x="3352800" y="4572000"/>
            <a:ext cx="152400" cy="159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Line 10"/>
          <p:cNvSpPr>
            <a:spLocks noChangeShapeType="1"/>
          </p:cNvSpPr>
          <p:nvPr/>
        </p:nvSpPr>
        <p:spPr bwMode="auto">
          <a:xfrm flipH="1" flipV="1">
            <a:off x="4114800" y="50292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Text Box 11"/>
          <p:cNvSpPr txBox="1">
            <a:spLocks noChangeArrowheads="1"/>
          </p:cNvSpPr>
          <p:nvPr/>
        </p:nvSpPr>
        <p:spPr bwMode="auto">
          <a:xfrm>
            <a:off x="5334000" y="56388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00000"/>
                </a:solidFill>
                <a:latin typeface="Garamond" pitchFamily="18" charset="0"/>
              </a:rPr>
              <a:t>Minimum payment due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8" grpId="0" animBg="1"/>
      <p:bldP spid="28679" grpId="0" animBg="1"/>
      <p:bldP spid="2868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the bill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03775" y="1676400"/>
            <a:ext cx="3959225" cy="4114800"/>
          </a:xfrm>
        </p:spPr>
        <p:txBody>
          <a:bodyPr/>
          <a:lstStyle/>
          <a:p>
            <a:pPr eaLnBrk="1" hangingPunct="1"/>
            <a:r>
              <a:rPr lang="en-US" sz="2800" b="1" smtClean="0"/>
              <a:t>Due date</a:t>
            </a:r>
            <a:r>
              <a:rPr lang="en-US" sz="2800" smtClean="0"/>
              <a:t> – The day by which the company requires a payment to be made </a:t>
            </a:r>
          </a:p>
          <a:p>
            <a:pPr eaLnBrk="1" hangingPunct="1"/>
            <a:r>
              <a:rPr lang="en-US" sz="2800" b="1" smtClean="0"/>
              <a:t>Past due amount</a:t>
            </a:r>
            <a:r>
              <a:rPr lang="en-US" sz="2800" smtClean="0"/>
              <a:t> – The required amount not paid before the due date </a:t>
            </a:r>
          </a:p>
          <a:p>
            <a:pPr eaLnBrk="1" hangingPunct="1"/>
            <a:endParaRPr lang="en-US" sz="2800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 flipH="1">
            <a:off x="4267200" y="1524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5105400" y="1295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00000"/>
                </a:solidFill>
                <a:latin typeface="Garamond" pitchFamily="18" charset="0"/>
              </a:rPr>
              <a:t>Due date</a:t>
            </a:r>
            <a:r>
              <a:rPr lang="en-US">
                <a:solidFill>
                  <a:srgbClr val="C00000"/>
                </a:solidFill>
                <a:latin typeface="Garamond" pitchFamily="18" charset="0"/>
              </a:rPr>
              <a:t> </a:t>
            </a:r>
          </a:p>
        </p:txBody>
      </p:sp>
      <p:pic>
        <p:nvPicPr>
          <p:cNvPr id="44038" name="Picture 12" descr="Credit Card Stat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34321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the bill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03775" y="1676400"/>
            <a:ext cx="3959225" cy="4114800"/>
          </a:xfrm>
        </p:spPr>
        <p:txBody>
          <a:bodyPr/>
          <a:lstStyle/>
          <a:p>
            <a:pPr eaLnBrk="1" hangingPunct="1"/>
            <a:r>
              <a:rPr lang="en-US" sz="2800" b="1" smtClean="0"/>
              <a:t>New balance</a:t>
            </a:r>
            <a:r>
              <a:rPr lang="en-US" sz="2800" smtClean="0"/>
              <a:t> – The total amount owed on a credit card </a:t>
            </a:r>
          </a:p>
          <a:p>
            <a:pPr eaLnBrk="1" hangingPunct="1"/>
            <a:r>
              <a:rPr lang="en-US" sz="2800" b="1" smtClean="0"/>
              <a:t>Credit Line</a:t>
            </a:r>
            <a:r>
              <a:rPr lang="en-US" sz="2800" smtClean="0"/>
              <a:t> – The maximum amount of charges allowed to an account </a:t>
            </a:r>
          </a:p>
          <a:p>
            <a:pPr eaLnBrk="1" hangingPunct="1"/>
            <a:endParaRPr lang="en-US" sz="2800" smtClean="0"/>
          </a:p>
        </p:txBody>
      </p:sp>
      <p:sp>
        <p:nvSpPr>
          <p:cNvPr id="30724" name="Line 8"/>
          <p:cNvSpPr>
            <a:spLocks noChangeShapeType="1"/>
          </p:cNvSpPr>
          <p:nvPr/>
        </p:nvSpPr>
        <p:spPr bwMode="auto">
          <a:xfrm flipH="1">
            <a:off x="3124200" y="16002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Text Box 9"/>
          <p:cNvSpPr txBox="1">
            <a:spLocks noChangeArrowheads="1"/>
          </p:cNvSpPr>
          <p:nvPr/>
        </p:nvSpPr>
        <p:spPr bwMode="auto">
          <a:xfrm>
            <a:off x="5029200" y="13716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00000"/>
                </a:solidFill>
                <a:latin typeface="Garamond" pitchFamily="18" charset="0"/>
              </a:rPr>
              <a:t>New balance</a:t>
            </a:r>
            <a:r>
              <a:rPr lang="en-US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0726" name="Line 10"/>
          <p:cNvSpPr>
            <a:spLocks noChangeShapeType="1"/>
          </p:cNvSpPr>
          <p:nvPr/>
        </p:nvSpPr>
        <p:spPr bwMode="auto">
          <a:xfrm flipH="1" flipV="1">
            <a:off x="1600200" y="2819400"/>
            <a:ext cx="37338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Text Box 11"/>
          <p:cNvSpPr txBox="1">
            <a:spLocks noChangeArrowheads="1"/>
          </p:cNvSpPr>
          <p:nvPr/>
        </p:nvSpPr>
        <p:spPr bwMode="auto">
          <a:xfrm>
            <a:off x="5334000" y="5334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00000"/>
                </a:solidFill>
                <a:latin typeface="Garamond" pitchFamily="18" charset="0"/>
              </a:rPr>
              <a:t>Credit line</a:t>
            </a:r>
          </a:p>
        </p:txBody>
      </p:sp>
      <p:pic>
        <p:nvPicPr>
          <p:cNvPr id="45064" name="Picture 12" descr="Credit Card Stat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34321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/>
      <p:bldP spid="30726" grpId="0" animBg="1"/>
      <p:bldP spid="307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the bill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03775" y="1676400"/>
            <a:ext cx="3959225" cy="4114800"/>
          </a:xfrm>
        </p:spPr>
        <p:txBody>
          <a:bodyPr/>
          <a:lstStyle/>
          <a:p>
            <a:pPr eaLnBrk="1" hangingPunct="1"/>
            <a:r>
              <a:rPr lang="en-US" sz="2800" b="1" smtClean="0"/>
              <a:t>Over the limit fee</a:t>
            </a:r>
            <a:r>
              <a:rPr lang="en-US" sz="2800" smtClean="0"/>
              <a:t> – credit card companies will charge consumers a fee if they charge over their limit within one month </a:t>
            </a:r>
          </a:p>
          <a:p>
            <a:pPr eaLnBrk="1" hangingPunct="1"/>
            <a:endParaRPr lang="en-US" sz="2800" smtClean="0"/>
          </a:p>
        </p:txBody>
      </p:sp>
      <p:sp>
        <p:nvSpPr>
          <p:cNvPr id="31748" name="Line 8"/>
          <p:cNvSpPr>
            <a:spLocks noChangeShapeType="1"/>
          </p:cNvSpPr>
          <p:nvPr/>
        </p:nvSpPr>
        <p:spPr bwMode="auto">
          <a:xfrm flipH="1">
            <a:off x="3581400" y="4953000"/>
            <a:ext cx="2133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Text Box 9"/>
          <p:cNvSpPr txBox="1">
            <a:spLocks noChangeArrowheads="1"/>
          </p:cNvSpPr>
          <p:nvPr/>
        </p:nvSpPr>
        <p:spPr bwMode="auto">
          <a:xfrm>
            <a:off x="5715000" y="4724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00000"/>
                </a:solidFill>
                <a:latin typeface="Garamond" pitchFamily="18" charset="0"/>
              </a:rPr>
              <a:t>Over the limit fee</a:t>
            </a:r>
          </a:p>
        </p:txBody>
      </p:sp>
      <p:pic>
        <p:nvPicPr>
          <p:cNvPr id="46086" name="Picture 10" descr="Credit Card Stat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3733800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8" grpId="0" animBg="1"/>
      <p:bldP spid="317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the bill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Balance transfer </a:t>
            </a:r>
            <a:r>
              <a:rPr lang="en-US" smtClean="0"/>
              <a:t>– Transfer the balance from one card to another</a:t>
            </a:r>
          </a:p>
          <a:p>
            <a:pPr lvl="1" eaLnBrk="1" hangingPunct="1"/>
            <a:r>
              <a:rPr lang="en-US" smtClean="0"/>
              <a:t>Companies will advertise a lower interest rate for balance transfers</a:t>
            </a:r>
          </a:p>
          <a:p>
            <a:pPr lvl="1" eaLnBrk="1" hangingPunct="1"/>
            <a:r>
              <a:rPr lang="en-US" smtClean="0"/>
              <a:t>These are often introductory rates and will only last for a short time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Safety tips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Sign card with a signature and “Please See ID”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Do not leave cards lying around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Close unused accounts in writing and by phone, then cut up the card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Do not give out account numbers unless making purchases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Keep a list of all cards, account numbers, and phone lists separate from cards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Report lost or stolen cards promptly </a:t>
            </a:r>
          </a:p>
        </p:txBody>
      </p:sp>
      <p:pic>
        <p:nvPicPr>
          <p:cNvPr id="48132" name="Picture 4" descr="j007874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762000"/>
            <a:ext cx="669925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 vs. Debit cards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8229600" cy="4547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352800"/>
                <a:gridCol w="2743200"/>
              </a:tblGrid>
              <a:tr h="37465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Characteristics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Credit Card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Debit Card</a:t>
                      </a:r>
                      <a:endParaRPr lang="en-US" sz="2200" dirty="0"/>
                    </a:p>
                  </a:txBody>
                  <a:tcPr/>
                </a:tc>
              </a:tr>
              <a:tr h="157353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What</a:t>
                      </a:r>
                      <a:r>
                        <a:rPr lang="en-US" sz="2200" baseline="0" dirty="0" smtClean="0"/>
                        <a:t> is it?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Pre-approved</a:t>
                      </a:r>
                      <a:r>
                        <a:rPr lang="en-US" sz="2200" baseline="0" dirty="0" smtClean="0"/>
                        <a:t> credit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 card (looks</a:t>
                      </a:r>
                      <a:r>
                        <a:rPr lang="en-US" sz="2200" baseline="0" dirty="0" smtClean="0"/>
                        <a:t> similar to a credit card) that is linked to </a:t>
                      </a:r>
                      <a:r>
                        <a:rPr lang="en-US" sz="2200" baseline="0" smtClean="0"/>
                        <a:t>an individual’s </a:t>
                      </a:r>
                      <a:r>
                        <a:rPr lang="en-US" sz="2200" baseline="0" dirty="0" smtClean="0"/>
                        <a:t>bank account</a:t>
                      </a:r>
                      <a:endParaRPr lang="en-US" sz="2200" dirty="0"/>
                    </a:p>
                  </a:txBody>
                  <a:tcPr/>
                </a:tc>
              </a:tr>
              <a:tr h="127381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Payment process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Charged</a:t>
                      </a:r>
                      <a:r>
                        <a:rPr lang="en-US" sz="2200" baseline="0" dirty="0" smtClean="0"/>
                        <a:t> to an individual’s account and they may pay later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Money</a:t>
                      </a:r>
                      <a:r>
                        <a:rPr lang="en-US" sz="2200" baseline="0" dirty="0" smtClean="0"/>
                        <a:t> is immediately deducted from the bank</a:t>
                      </a:r>
                      <a:endParaRPr lang="en-US" sz="2200" dirty="0"/>
                    </a:p>
                  </a:txBody>
                  <a:tcPr/>
                </a:tc>
              </a:tr>
              <a:tr h="127381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Is</a:t>
                      </a:r>
                      <a:r>
                        <a:rPr lang="en-US" sz="2200" baseline="0" dirty="0" smtClean="0"/>
                        <a:t> i</a:t>
                      </a:r>
                      <a:r>
                        <a:rPr lang="en-US" sz="2200" dirty="0" smtClean="0"/>
                        <a:t>nterest charged?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Yes – because</a:t>
                      </a:r>
                      <a:r>
                        <a:rPr lang="en-US" sz="2200" baseline="0" dirty="0" smtClean="0"/>
                        <a:t> money is being borrowed from the credit card company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Fair Credit Billing Act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Helps to protect consumers while using a credit card to make purchases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It allows the consumer to not pay for a product or service for which the consumer has a complaint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Billing disputes are covered within the Fair Credit Billing Act for credit cards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products are not delivered or if it is not what they consumer requested, any amount of money that was credited to the card above the $50.00 fee that consumers are responsible for will be issued back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Debit cards do not have the same protection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Making credit cards a safer form of payment for online purchases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Questions?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use a credit card?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Convenient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Useful for emergencies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Often required to hold a reservation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Purchase ‘big ticket’ items earlier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Easy form of debt consolidation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Protection against rip-offs and fraud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Establish a good credit rating </a:t>
            </a:r>
          </a:p>
        </p:txBody>
      </p:sp>
      <p:pic>
        <p:nvPicPr>
          <p:cNvPr id="23556" name="Picture 4" descr="MCPE01448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62000"/>
            <a:ext cx="1019175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use a credit card?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Disadvantages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Interest is costly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Additional fees are common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Tempting to overspend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Privacy is an increasing concern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Personally responsible for lost/stolen cards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Identity theft easier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 lose financial freedom from overspending </a:t>
            </a:r>
          </a:p>
        </p:txBody>
      </p:sp>
      <p:pic>
        <p:nvPicPr>
          <p:cNvPr id="24580" name="Picture 4" descr="MCj009789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62000"/>
            <a:ext cx="114935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Interest is referred to as the annual percentage rate (APR)</a:t>
            </a:r>
            <a:endParaRPr lang="en-US" sz="2400" smtClean="0"/>
          </a:p>
          <a:p>
            <a:pPr eaLnBrk="1" hangingPunct="1"/>
            <a:r>
              <a:rPr lang="en-US" sz="2800" smtClean="0"/>
              <a:t>The price of borrowing money to make a purchase and paying it later is interest </a:t>
            </a:r>
          </a:p>
          <a:p>
            <a:pPr eaLnBrk="1" hangingPunct="1"/>
            <a:r>
              <a:rPr lang="en-US" sz="2800" smtClean="0"/>
              <a:t>Credit is often compounding interest which is interest added upon interest each month based upon the amount charged</a:t>
            </a:r>
          </a:p>
          <a:p>
            <a:pPr eaLnBrk="1" hangingPunct="1"/>
            <a:r>
              <a:rPr lang="en-US" sz="2800" smtClean="0"/>
              <a:t>The interest rate varies greatly between credit cards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</a:t>
            </a:r>
          </a:p>
        </p:txBody>
      </p:sp>
      <p:graphicFrame>
        <p:nvGraphicFramePr>
          <p:cNvPr id="119812" name="Group 4"/>
          <p:cNvGraphicFramePr>
            <a:graphicFrameLocks noGrp="1"/>
          </p:cNvGraphicFramePr>
          <p:nvPr>
            <p:ph type="tbl" idx="1"/>
          </p:nvPr>
        </p:nvGraphicFramePr>
        <p:xfrm>
          <a:off x="685800" y="1676400"/>
          <a:ext cx="8077200" cy="4495800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1329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Amount charged to credit card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Minimum Payment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Time to pay off the credit card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Total amount of interest paid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Total paid for credit card 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55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$2,000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$50.00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62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$1,077.25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$3,077.25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5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$2,000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$50.00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49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$443.00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$2,443.00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5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$2,000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$75.00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35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$573.00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$2,573.00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Credit scores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FICO (Fair Isaac Company) score is an evaluation of a person’s ability to repay debt</a:t>
            </a:r>
          </a:p>
          <a:p>
            <a:pPr lvl="1" eaLnBrk="1" hangingPunct="1"/>
            <a:r>
              <a:rPr lang="en-US" smtClean="0"/>
              <a:t>It is a number between 300 and 850 </a:t>
            </a:r>
          </a:p>
          <a:p>
            <a:pPr lvl="2" eaLnBrk="1" hangingPunct="1"/>
            <a:r>
              <a:rPr lang="en-US" smtClean="0"/>
              <a:t>A higher number is a better credit score</a:t>
            </a:r>
          </a:p>
          <a:p>
            <a:pPr lvl="1" eaLnBrk="1" hangingPunct="1"/>
            <a:r>
              <a:rPr lang="en-US" smtClean="0"/>
              <a:t>Indicator of a person’s ability to pay back a loan</a:t>
            </a:r>
          </a:p>
          <a:p>
            <a:pPr eaLnBrk="1" hangingPunct="1"/>
            <a:r>
              <a:rPr lang="en-US" smtClean="0"/>
              <a:t>A lower score may increase the interest rates a consumer pays or they may not receive credit</a:t>
            </a:r>
          </a:p>
          <a:p>
            <a:pPr lvl="1" eaLnBrk="1" hangingPunct="1"/>
            <a:r>
              <a:rPr lang="en-US" smtClean="0"/>
              <a:t>The creditor has a greater risk that the individual may not pay back the money they loaned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Credit Scores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077200" cy="1981200"/>
          </a:xfrm>
        </p:spPr>
        <p:txBody>
          <a:bodyPr/>
          <a:lstStyle/>
          <a:p>
            <a:pPr eaLnBrk="1" hangingPunct="1"/>
            <a:r>
              <a:rPr lang="en-US" sz="2800" smtClean="0"/>
              <a:t>Credit cards may influence each component of how an individual’s credit score is calculated</a:t>
            </a:r>
          </a:p>
        </p:txBody>
      </p:sp>
      <p:graphicFrame>
        <p:nvGraphicFramePr>
          <p:cNvPr id="3074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0" y="2371725"/>
          <a:ext cx="7848600" cy="3943350"/>
        </p:xfrm>
        <a:graphic>
          <a:graphicData uri="http://schemas.openxmlformats.org/presentationml/2006/ole">
            <p:oleObj spid="_x0000_s1026" name="Chart" r:id="rId3" imgW="7810500" imgH="39243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074" grpId="0"/>
    </p:bldLst>
  </p:timing>
</p:sld>
</file>

<file path=ppt/theme/theme1.xml><?xml version="1.0" encoding="utf-8"?>
<a:theme xmlns:a="http://schemas.openxmlformats.org/drawingml/2006/main" name="Plaid design templat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laid design template">
      <a:majorFont>
        <a:latin typeface="Copperplate Gothic Light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4">
        <a:dk1>
          <a:srgbClr val="003300"/>
        </a:dk1>
        <a:lt1>
          <a:srgbClr val="FFFFFF"/>
        </a:lt1>
        <a:dk2>
          <a:srgbClr val="50005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002A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laid design template">
  <a:themeElements>
    <a:clrScheme name="1_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1_Plaid design template">
      <a:majorFont>
        <a:latin typeface="Copperplate Gothic Light"/>
        <a:ea typeface=""/>
        <a:cs typeface=""/>
      </a:majorFont>
      <a:minorFont>
        <a:latin typeface="Centau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id design template 14">
        <a:dk1>
          <a:srgbClr val="003300"/>
        </a:dk1>
        <a:lt1>
          <a:srgbClr val="FFFFFF"/>
        </a:lt1>
        <a:dk2>
          <a:srgbClr val="50005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002A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4383</TotalTime>
  <Words>1654</Words>
  <Application>Microsoft Office PowerPoint</Application>
  <PresentationFormat>On-screen Show (4:3)</PresentationFormat>
  <Paragraphs>446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Copperplate Gothic Light</vt:lpstr>
      <vt:lpstr>Garamond</vt:lpstr>
      <vt:lpstr>Rockwell Condensed</vt:lpstr>
      <vt:lpstr>Centaur</vt:lpstr>
      <vt:lpstr>Plaid design template</vt:lpstr>
      <vt:lpstr>1_Plaid design template</vt:lpstr>
      <vt:lpstr>Chart</vt:lpstr>
      <vt:lpstr>Understanding a Credit Card</vt:lpstr>
      <vt:lpstr>Types of Credit</vt:lpstr>
      <vt:lpstr>Credit vs. Debit cards</vt:lpstr>
      <vt:lpstr>Why use a credit card?</vt:lpstr>
      <vt:lpstr>Why use a credit card?</vt:lpstr>
      <vt:lpstr>Interest</vt:lpstr>
      <vt:lpstr>Interest</vt:lpstr>
      <vt:lpstr>Credit scores</vt:lpstr>
      <vt:lpstr>Credit Scores</vt:lpstr>
      <vt:lpstr>Credit scores</vt:lpstr>
      <vt:lpstr>Schumer box</vt:lpstr>
      <vt:lpstr>Annual percentage rate</vt:lpstr>
      <vt:lpstr>Grace period</vt:lpstr>
      <vt:lpstr>Minimum finance charge</vt:lpstr>
      <vt:lpstr>Balance calculation method</vt:lpstr>
      <vt:lpstr>Annual fees</vt:lpstr>
      <vt:lpstr>Cash advances</vt:lpstr>
      <vt:lpstr>Late payment fees</vt:lpstr>
      <vt:lpstr>Additional benefits </vt:lpstr>
      <vt:lpstr>Credit Card Chaos directions</vt:lpstr>
      <vt:lpstr>Credit Card Chaos</vt:lpstr>
      <vt:lpstr>Receiving a credit card</vt:lpstr>
      <vt:lpstr>Understanding the bill</vt:lpstr>
      <vt:lpstr>Understanding the bill</vt:lpstr>
      <vt:lpstr>Understanding the bill</vt:lpstr>
      <vt:lpstr>Understanding the bill</vt:lpstr>
      <vt:lpstr>Understanding the bill</vt:lpstr>
      <vt:lpstr>Understanding the bill</vt:lpstr>
      <vt:lpstr>Safety tips</vt:lpstr>
      <vt:lpstr>Fair Credit Billing Act </vt:lpstr>
      <vt:lpstr>Any Questions?</vt:lpstr>
    </vt:vector>
  </TitlesOfParts>
  <Company>Montana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jldonnes</dc:creator>
  <cp:lastModifiedBy>rob.willardson</cp:lastModifiedBy>
  <cp:revision>135</cp:revision>
  <dcterms:created xsi:type="dcterms:W3CDTF">2003-03-26T15:58:08Z</dcterms:created>
  <dcterms:modified xsi:type="dcterms:W3CDTF">2011-12-12T16:24:36Z</dcterms:modified>
</cp:coreProperties>
</file>