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7" r:id="rId5"/>
    <p:sldId id="263" r:id="rId6"/>
    <p:sldId id="278" r:id="rId7"/>
    <p:sldId id="264" r:id="rId8"/>
    <p:sldId id="312" r:id="rId9"/>
    <p:sldId id="314" r:id="rId10"/>
    <p:sldId id="313" r:id="rId11"/>
    <p:sldId id="265" r:id="rId12"/>
    <p:sldId id="280" r:id="rId13"/>
    <p:sldId id="259" r:id="rId14"/>
    <p:sldId id="281" r:id="rId15"/>
    <p:sldId id="267" r:id="rId16"/>
    <p:sldId id="282" r:id="rId17"/>
    <p:sldId id="316" r:id="rId18"/>
    <p:sldId id="317" r:id="rId19"/>
    <p:sldId id="315" r:id="rId20"/>
    <p:sldId id="266" r:id="rId21"/>
    <p:sldId id="283" r:id="rId22"/>
    <p:sldId id="260" r:id="rId23"/>
    <p:sldId id="284" r:id="rId24"/>
    <p:sldId id="276" r:id="rId25"/>
    <p:sldId id="326" r:id="rId26"/>
    <p:sldId id="327" r:id="rId27"/>
    <p:sldId id="328" r:id="rId28"/>
    <p:sldId id="329" r:id="rId29"/>
    <p:sldId id="285" r:id="rId30"/>
    <p:sldId id="318" r:id="rId31"/>
    <p:sldId id="319" r:id="rId32"/>
    <p:sldId id="275" r:id="rId33"/>
    <p:sldId id="286" r:id="rId34"/>
    <p:sldId id="270" r:id="rId35"/>
    <p:sldId id="287" r:id="rId36"/>
    <p:sldId id="274" r:id="rId37"/>
    <p:sldId id="288" r:id="rId38"/>
    <p:sldId id="269" r:id="rId39"/>
    <p:sldId id="330" r:id="rId40"/>
    <p:sldId id="331" r:id="rId41"/>
    <p:sldId id="325" r:id="rId42"/>
    <p:sldId id="273" r:id="rId43"/>
    <p:sldId id="296" r:id="rId44"/>
    <p:sldId id="308" r:id="rId45"/>
    <p:sldId id="309" r:id="rId46"/>
    <p:sldId id="310" r:id="rId47"/>
    <p:sldId id="311" r:id="rId48"/>
    <p:sldId id="261" r:id="rId49"/>
    <p:sldId id="324" r:id="rId50"/>
    <p:sldId id="268" r:id="rId51"/>
    <p:sldId id="323" r:id="rId52"/>
    <p:sldId id="262" r:id="rId53"/>
    <p:sldId id="322" r:id="rId54"/>
    <p:sldId id="271" r:id="rId55"/>
    <p:sldId id="321" r:id="rId56"/>
    <p:sldId id="272" r:id="rId57"/>
    <p:sldId id="32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23" y="-82"/>
      </p:cViewPr>
      <p:guideLst>
        <p:guide orient="horz" pos="2160"/>
        <p:guide pos="2880"/>
      </p:guideLst>
    </p:cSldViewPr>
  </p:slideViewPr>
  <p:notesTextViewPr>
    <p:cViewPr>
      <p:scale>
        <a:sx n="1" d="1"/>
        <a:sy n="1" d="1"/>
      </p:scale>
      <p:origin x="0" y="0"/>
    </p:cViewPr>
  </p:notesTextViewPr>
  <p:sorterViewPr>
    <p:cViewPr>
      <p:scale>
        <a:sx n="100" d="100"/>
        <a:sy n="100" d="100"/>
      </p:scale>
      <p:origin x="0" y="8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1F3F71F-0C78-4743-AF3A-3F4B19A4B33B}" type="datetimeFigureOut">
              <a:rPr lang="en-US" smtClean="0"/>
              <a:t>5/21/2016</a:t>
            </a:fld>
            <a:endParaRPr lang="en-US"/>
          </a:p>
        </p:txBody>
      </p:sp>
      <p:sp>
        <p:nvSpPr>
          <p:cNvPr id="8" name="Slide Number Placeholder 7"/>
          <p:cNvSpPr>
            <a:spLocks noGrp="1"/>
          </p:cNvSpPr>
          <p:nvPr>
            <p:ph type="sldNum" sz="quarter" idx="11"/>
          </p:nvPr>
        </p:nvSpPr>
        <p:spPr/>
        <p:txBody>
          <a:bodyPr/>
          <a:lstStyle/>
          <a:p>
            <a:fld id="{AD4B123D-6ADB-40F7-99BB-9C9D24C1BC0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3F71F-0C78-4743-AF3A-3F4B19A4B33B}"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B123D-6ADB-40F7-99BB-9C9D24C1BC0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3F71F-0C78-4743-AF3A-3F4B19A4B33B}"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B123D-6ADB-40F7-99BB-9C9D24C1BC0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1F3F71F-0C78-4743-AF3A-3F4B19A4B33B}"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B123D-6ADB-40F7-99BB-9C9D24C1BC0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3F71F-0C78-4743-AF3A-3F4B19A4B33B}"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B123D-6ADB-40F7-99BB-9C9D24C1BC05}"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F3F71F-0C78-4743-AF3A-3F4B19A4B33B}"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B123D-6ADB-40F7-99BB-9C9D24C1BC05}"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1F3F71F-0C78-4743-AF3A-3F4B19A4B33B}" type="datetimeFigureOut">
              <a:rPr lang="en-US" smtClean="0"/>
              <a:t>5/21/2016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B123D-6ADB-40F7-99BB-9C9D24C1BC05}"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F3F71F-0C78-4743-AF3A-3F4B19A4B33B}" type="datetimeFigureOut">
              <a:rPr lang="en-US" smtClean="0"/>
              <a:t>5/21/2016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B123D-6ADB-40F7-99BB-9C9D24C1BC0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3F71F-0C78-4743-AF3A-3F4B19A4B33B}" type="datetimeFigureOut">
              <a:rPr lang="en-US" smtClean="0"/>
              <a:t>5/21/2016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B123D-6ADB-40F7-99BB-9C9D24C1BC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3F71F-0C78-4743-AF3A-3F4B19A4B33B}"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B123D-6ADB-40F7-99BB-9C9D24C1BC0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3F71F-0C78-4743-AF3A-3F4B19A4B33B}"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B123D-6ADB-40F7-99BB-9C9D24C1BC0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1F3F71F-0C78-4743-AF3A-3F4B19A4B33B}" type="datetimeFigureOut">
              <a:rPr lang="en-US" smtClean="0"/>
              <a:t>5/21/2016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D4B123D-6ADB-40F7-99BB-9C9D24C1BC05}"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www.airlines-inform.com/commercial-aircraft/Boeing-737-family.html" TargetMode="External"/><Relationship Id="rId3" Type="http://schemas.openxmlformats.org/officeDocument/2006/relationships/hyperlink" Target="http://www.airlines-inform.com/commercial-aircraft/Airbus-A320-family.html" TargetMode="External"/><Relationship Id="rId7" Type="http://schemas.openxmlformats.org/officeDocument/2006/relationships/hyperlink" Target="http://www.airlines-inform.com/commercial-aircraft/Boeing-717-family.html" TargetMode="External"/><Relationship Id="rId12" Type="http://schemas.openxmlformats.org/officeDocument/2006/relationships/hyperlink" Target="http://www.airlines-inform.com/commercial-aircraft/Boeing-777-family.html" TargetMode="External"/><Relationship Id="rId2" Type="http://schemas.openxmlformats.org/officeDocument/2006/relationships/hyperlink" Target="http://www.airlines-inform.com/commercial-aircraft/Airbus-A310.html" TargetMode="External"/><Relationship Id="rId1" Type="http://schemas.openxmlformats.org/officeDocument/2006/relationships/slideLayout" Target="../slideLayouts/slideLayout6.xml"/><Relationship Id="rId6" Type="http://schemas.openxmlformats.org/officeDocument/2006/relationships/hyperlink" Target="http://www.airlines-inform.com/commercial-aircraft/Airbus-A380.html" TargetMode="External"/><Relationship Id="rId11" Type="http://schemas.openxmlformats.org/officeDocument/2006/relationships/hyperlink" Target="http://www.airlines-inform.com/commercial-aircraft/Boeing-767-family.html" TargetMode="External"/><Relationship Id="rId5" Type="http://schemas.openxmlformats.org/officeDocument/2006/relationships/hyperlink" Target="http://www.airlines-inform.com/commercial-aircraft/Airbus-A340-family.html" TargetMode="External"/><Relationship Id="rId10" Type="http://schemas.openxmlformats.org/officeDocument/2006/relationships/hyperlink" Target="http://www.airlines-inform.com/commercial-aircraft/Boeing-757-family.html" TargetMode="External"/><Relationship Id="rId4" Type="http://schemas.openxmlformats.org/officeDocument/2006/relationships/hyperlink" Target="http://www.airlines-inform.com/commercial-aircraft/Airbus-A330-family.html" TargetMode="External"/><Relationship Id="rId9" Type="http://schemas.openxmlformats.org/officeDocument/2006/relationships/hyperlink" Target="http://www.airlines-inform.com/commercial-aircraft/Boeing-747-family.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s://www.world-airport-codes.com/france/charles-de-gaulle-5672.html" TargetMode="External"/><Relationship Id="rId13" Type="http://schemas.openxmlformats.org/officeDocument/2006/relationships/hyperlink" Target="https://www.world-airport-codes.com/hong-kong/hong-kong-international-2981.html" TargetMode="External"/><Relationship Id="rId18" Type="http://schemas.openxmlformats.org/officeDocument/2006/relationships/hyperlink" Target="https://www.world-airport-codes.com/united-states/john-f-kennedy-international-5202.html" TargetMode="External"/><Relationship Id="rId3" Type="http://schemas.openxmlformats.org/officeDocument/2006/relationships/hyperlink" Target="https://www.world-airport-codes.com/china/beijing-capital-international-717.html" TargetMode="External"/><Relationship Id="rId21" Type="http://schemas.openxmlformats.org/officeDocument/2006/relationships/hyperlink" Target="https://www.world-airport-codes.com/turkey/ataturk-yesilkoy-international-3200.html" TargetMode="External"/><Relationship Id="rId7" Type="http://schemas.openxmlformats.org/officeDocument/2006/relationships/hyperlink" Target="https://www.world-airport-codes.com/united-states/los-angeles-international-4219.html" TargetMode="External"/><Relationship Id="rId12" Type="http://schemas.openxmlformats.org/officeDocument/2006/relationships/hyperlink" Target="https://www.world-airport-codes.com/germany/frankfurt-am-main-international-2392.html" TargetMode="External"/><Relationship Id="rId17" Type="http://schemas.openxmlformats.org/officeDocument/2006/relationships/hyperlink" Target="https://www.world-airport-codes.com/netherlands/schiphol-225.html" TargetMode="External"/><Relationship Id="rId2" Type="http://schemas.openxmlformats.org/officeDocument/2006/relationships/hyperlink" Target="https://www.world-airport-codes.com/united-states/hartsfield-jackson-atlanta-international-428.html" TargetMode="External"/><Relationship Id="rId16" Type="http://schemas.openxmlformats.org/officeDocument/2006/relationships/hyperlink" Target="https://www.world-airport-codes.com/singapore/changi-international-6919.html" TargetMode="External"/><Relationship Id="rId20" Type="http://schemas.openxmlformats.org/officeDocument/2006/relationships/hyperlink" Target="https://www.world-airport-codes.com/spain/barajas-4336.html" TargetMode="External"/><Relationship Id="rId1" Type="http://schemas.openxmlformats.org/officeDocument/2006/relationships/slideLayout" Target="../slideLayouts/slideLayout6.xml"/><Relationship Id="rId6" Type="http://schemas.openxmlformats.org/officeDocument/2006/relationships/hyperlink" Target="https://www.world-airport-codes.com/united-states/chicago-ohare-international-1432.html" TargetMode="External"/><Relationship Id="rId11" Type="http://schemas.openxmlformats.org/officeDocument/2006/relationships/hyperlink" Target="https://www.world-airport-codes.com/united-arab-emirates/dubai-international-2003.html" TargetMode="External"/><Relationship Id="rId5" Type="http://schemas.openxmlformats.org/officeDocument/2006/relationships/hyperlink" Target="https://www.world-airport-codes.com/japan/tokyo-haneda-international-9348.html" TargetMode="External"/><Relationship Id="rId15" Type="http://schemas.openxmlformats.org/officeDocument/2006/relationships/hyperlink" Target="https://www.world-airport-codes.com/thailand/suvarnabhumi-bangkok-international-586.html" TargetMode="External"/><Relationship Id="rId10" Type="http://schemas.openxmlformats.org/officeDocument/2006/relationships/hyperlink" Target="https://www.world-airport-codes.com/indonesia/soekarno-hatta-international-11402.html" TargetMode="External"/><Relationship Id="rId19" Type="http://schemas.openxmlformats.org/officeDocument/2006/relationships/hyperlink" Target="https://www.world-airport-codes.com/china/guangzhou-baiyun-international-2750.html" TargetMode="External"/><Relationship Id="rId4" Type="http://schemas.openxmlformats.org/officeDocument/2006/relationships/hyperlink" Target="https://www.world-airport-codes.com/united-kingdom/london-heathrow-4171.html" TargetMode="External"/><Relationship Id="rId9" Type="http://schemas.openxmlformats.org/officeDocument/2006/relationships/hyperlink" Target="https://www.world-airport-codes.com/united-states/dallas-fort-worth-international-1794.html" TargetMode="External"/><Relationship Id="rId14" Type="http://schemas.openxmlformats.org/officeDocument/2006/relationships/hyperlink" Target="https://www.world-airport-codes.com/united-states/denver-international-1888.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world-airport-codes.com/united-states/san-francisco-international-6544.html" TargetMode="External"/><Relationship Id="rId13" Type="http://schemas.openxmlformats.org/officeDocument/2006/relationships/hyperlink" Target="https://www.world-airport-codes.com/united-states/miami-international-4698.html" TargetMode="External"/><Relationship Id="rId18" Type="http://schemas.openxmlformats.org/officeDocument/2006/relationships/hyperlink" Target="https://www.world-airport-codes.com/united-states/detroit-metropolitan-wayne-county-1900.html" TargetMode="External"/><Relationship Id="rId3" Type="http://schemas.openxmlformats.org/officeDocument/2006/relationships/hyperlink" Target="https://www.world-airport-codes.com/united-states/chicago-ohare-international-1432.html" TargetMode="External"/><Relationship Id="rId21" Type="http://schemas.openxmlformats.org/officeDocument/2006/relationships/hyperlink" Target="https://www.world-airport-codes.com/united-states/la-guardia-5203.html" TargetMode="External"/><Relationship Id="rId7" Type="http://schemas.openxmlformats.org/officeDocument/2006/relationships/hyperlink" Target="https://www.world-airport-codes.com/united-states/john-f-kennedy-international-5202.html" TargetMode="External"/><Relationship Id="rId12" Type="http://schemas.openxmlformats.org/officeDocument/2006/relationships/hyperlink" Target="https://www.world-airport-codes.com/united-states/george-bush-intercontinental-3015.html" TargetMode="External"/><Relationship Id="rId17" Type="http://schemas.openxmlformats.org/officeDocument/2006/relationships/hyperlink" Target="https://www.world-airport-codes.com/united-states/minneapolis-st-paul-international-4751.html" TargetMode="External"/><Relationship Id="rId2" Type="http://schemas.openxmlformats.org/officeDocument/2006/relationships/hyperlink" Target="https://www.world-airport-codes.com/united-states/hartsfield-jackson-atlanta-international-428.html" TargetMode="External"/><Relationship Id="rId16" Type="http://schemas.openxmlformats.org/officeDocument/2006/relationships/hyperlink" Target="https://www.world-airport-codes.com/united-states/seattle-tacoma-international-6754.html" TargetMode="External"/><Relationship Id="rId20" Type="http://schemas.openxmlformats.org/officeDocument/2006/relationships/hyperlink" Target="https://www.world-airport-codes.com/united-states/general-edward-lawrence-logan-international-978.html" TargetMode="External"/><Relationship Id="rId1" Type="http://schemas.openxmlformats.org/officeDocument/2006/relationships/slideLayout" Target="../slideLayouts/slideLayout6.xml"/><Relationship Id="rId6" Type="http://schemas.openxmlformats.org/officeDocument/2006/relationships/hyperlink" Target="https://www.world-airport-codes.com/united-states/denver-international-1888.html" TargetMode="External"/><Relationship Id="rId11" Type="http://schemas.openxmlformats.org/officeDocument/2006/relationships/hyperlink" Target="https://www.world-airport-codes.com/united-states/phoenix-sky-harbor-international-5808.html" TargetMode="External"/><Relationship Id="rId5" Type="http://schemas.openxmlformats.org/officeDocument/2006/relationships/hyperlink" Target="https://www.world-airport-codes.com/united-states/dallas-fort-worth-international-1794.html" TargetMode="External"/><Relationship Id="rId15" Type="http://schemas.openxmlformats.org/officeDocument/2006/relationships/hyperlink" Target="https://www.world-airport-codes.com/united-states/newark-liberty-international-5205.html" TargetMode="External"/><Relationship Id="rId10" Type="http://schemas.openxmlformats.org/officeDocument/2006/relationships/hyperlink" Target="https://www.world-airport-codes.com/united-states/mccarran-international-4000.html" TargetMode="External"/><Relationship Id="rId19" Type="http://schemas.openxmlformats.org/officeDocument/2006/relationships/hyperlink" Target="https://www.world-airport-codes.com/united-states/philadelphia-international-5798.html" TargetMode="External"/><Relationship Id="rId4" Type="http://schemas.openxmlformats.org/officeDocument/2006/relationships/hyperlink" Target="https://www.world-airport-codes.com/united-states/los-angeles-international-4219.html" TargetMode="External"/><Relationship Id="rId9" Type="http://schemas.openxmlformats.org/officeDocument/2006/relationships/hyperlink" Target="https://www.world-airport-codes.com/united-states/charlotte-douglas-international-1382.html" TargetMode="External"/><Relationship Id="rId14" Type="http://schemas.openxmlformats.org/officeDocument/2006/relationships/hyperlink" Target="https://www.world-airport-codes.com/united-states/orlando-international-5509.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s-media-cache-ak0.pinimg.com/236x/02/9c/a7/029ca738dec00ae07c22d0891c1a3d95.jpg" TargetMode="External"/><Relationship Id="rId7" Type="http://schemas.openxmlformats.org/officeDocument/2006/relationships/image" Target="../media/image15.jpeg"/><Relationship Id="rId2" Type="http://schemas.openxmlformats.org/officeDocument/2006/relationships/hyperlink" Target="https://www.pinterest.com/pin/524528687824167451/" TargetMode="External"/><Relationship Id="rId1" Type="http://schemas.openxmlformats.org/officeDocument/2006/relationships/slideLayout" Target="../slideLayouts/slideLayout7.xml"/><Relationship Id="rId6" Type="http://schemas.openxmlformats.org/officeDocument/2006/relationships/hyperlink" Target="https://www.google.com/url?sa=i&amp;rct=j&amp;q=&amp;esrc=s&amp;source=images&amp;cd=&amp;cad=rja&amp;uact=8&amp;ved=0ahUKEwiNpqr-5P_LAhVIKGMKHU_ADcIQjRwIBw&amp;url=http%3A%2F%2Fdaldy.com%2Fw-c-daldy-plans%2F&amp;bvm=bv.119028448,d.cGc&amp;psig=AFQjCNHsoAR0x6BF9g_VxUSdzVnnV01BKQ&amp;ust=1460230579324306" TargetMode="External"/><Relationship Id="rId5" Type="http://schemas.openxmlformats.org/officeDocument/2006/relationships/hyperlink" Target="https://www.google.com/search?tbs=sbi%3Acs&amp;tbnid=EZqMNUjthYtRyM%3A&amp;docid=04fhMa1BYp78aM&amp;safe=active" TargetMode="External"/><Relationship Id="rId4" Type="http://schemas.openxmlformats.org/officeDocument/2006/relationships/hyperlink" Target="https://www.google.com/search?tbs=simg%3Am00&amp;tbnid=EZqMNUjthYtRyM%3A&amp;docid=04fhMa1BYp78aM&amp;safe=active&amp;tbm=isch"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hyperlink" Target="https://en.wikipedia.org/wiki/Elizabeth_I" TargetMode="External"/><Relationship Id="rId3" Type="http://schemas.openxmlformats.org/officeDocument/2006/relationships/hyperlink" Target="https://en.wikipedia.org/wiki/Greenwich_Meridian" TargetMode="External"/><Relationship Id="rId7" Type="http://schemas.openxmlformats.org/officeDocument/2006/relationships/hyperlink" Target="https://en.wikipedia.org/wiki/Henry_VIII_of_England" TargetMode="External"/><Relationship Id="rId2" Type="http://schemas.openxmlformats.org/officeDocument/2006/relationships/hyperlink" Target="https://en.wikipedia.org/wiki/Maritime_history" TargetMode="External"/><Relationship Id="rId1" Type="http://schemas.openxmlformats.org/officeDocument/2006/relationships/slideLayout" Target="../slideLayouts/slideLayout6.xml"/><Relationship Id="rId6" Type="http://schemas.openxmlformats.org/officeDocument/2006/relationships/hyperlink" Target="https://en.wikipedia.org/wiki/House_of_Tudor" TargetMode="External"/><Relationship Id="rId5" Type="http://schemas.openxmlformats.org/officeDocument/2006/relationships/hyperlink" Target="https://en.wikipedia.org/wiki/Palace_of_Placentia" TargetMode="External"/><Relationship Id="rId4" Type="http://schemas.openxmlformats.org/officeDocument/2006/relationships/hyperlink" Target="https://en.wikipedia.org/wiki/Greenwich_Mean_Time" TargetMode="External"/><Relationship Id="rId9" Type="http://schemas.openxmlformats.org/officeDocument/2006/relationships/image" Target="../media/image1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url?sa=i&amp;rct=j&amp;q=&amp;esrc=s&amp;source=images&amp;cd=&amp;cad=rja&amp;uact=8&amp;ved=0ahUKEwjSvajKjNDMAhUP4WMKHfI7AB8QjRwIBw&amp;url=http://www.travel.com.hk/region/timezone.htm&amp;psig=AFQjCNGgZKlrJQzuVvjgLSYf3oKGAhl-6Q&amp;ust=1462989967056336"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hyperlink" Target="http://www.restaurant.org/Restaurant-Careers/Career-Development/Career-Options/Job-Titles#catering" TargetMode="External"/><Relationship Id="rId13" Type="http://schemas.openxmlformats.org/officeDocument/2006/relationships/hyperlink" Target="http://www.restaurant.org/Restaurant-Careers/Career-Development/Career-Options/Job-Titles#foodbevmgr" TargetMode="External"/><Relationship Id="rId18" Type="http://schemas.openxmlformats.org/officeDocument/2006/relationships/hyperlink" Target="http://www.restaurant.org/Restaurant-Careers/Career-Development/Career-Options/Job-Titles#hrmgr" TargetMode="External"/><Relationship Id="rId26" Type="http://schemas.openxmlformats.org/officeDocument/2006/relationships/hyperlink" Target="http://www.restaurant.org/Restaurant-Careers/Career-Development/Career-Options/Job-Titles#soupsauce" TargetMode="External"/><Relationship Id="rId3" Type="http://schemas.openxmlformats.org/officeDocument/2006/relationships/hyperlink" Target="http://www.restaurant.org/Restaurant-Careers/Career-Development/Career-Options/Job-Titles#banqmgr" TargetMode="External"/><Relationship Id="rId21" Type="http://schemas.openxmlformats.org/officeDocument/2006/relationships/hyperlink" Target="http://www.restaurant.org/Restaurant-Careers/Career-Development/Career-Options/Job-Titles#pantry" TargetMode="External"/><Relationship Id="rId7" Type="http://schemas.openxmlformats.org/officeDocument/2006/relationships/hyperlink" Target="http://www.restaurant.org/Restaurant-Careers/Career-Development/Career-Options/Job-Titles#bus" TargetMode="External"/><Relationship Id="rId12" Type="http://schemas.openxmlformats.org/officeDocument/2006/relationships/hyperlink" Target="http://www.restaurant.org/Restaurant-Careers/Career-Development/Career-Options/Job-Titles#expediter" TargetMode="External"/><Relationship Id="rId17" Type="http://schemas.openxmlformats.org/officeDocument/2006/relationships/hyperlink" Target="http://www.restaurant.org/Restaurant-Careers/Career-Development/Career-Options/Job-Titles#gmquick" TargetMode="External"/><Relationship Id="rId25" Type="http://schemas.openxmlformats.org/officeDocument/2006/relationships/hyperlink" Target="http://www.restaurant.org/Restaurant-Careers/Career-Development/Career-Options/Job-Titles#server" TargetMode="External"/><Relationship Id="rId2" Type="http://schemas.openxmlformats.org/officeDocument/2006/relationships/hyperlink" Target="http://www.restaurant.org/Restaurant-Careers/Career-Development/Career-Options/Job-Titles#baker" TargetMode="External"/><Relationship Id="rId16" Type="http://schemas.openxmlformats.org/officeDocument/2006/relationships/hyperlink" Target="http://www.restaurant.org/Restaurant-Careers/Career-Development/Career-Options/Job-Titles#gmfull" TargetMode="External"/><Relationship Id="rId20" Type="http://schemas.openxmlformats.org/officeDocument/2006/relationships/hyperlink" Target="http://www.restaurant.org/Restaurant-Careers/Career-Development/Career-Options/Job-Titles#maitred" TargetMode="External"/><Relationship Id="rId1" Type="http://schemas.openxmlformats.org/officeDocument/2006/relationships/slideLayout" Target="../slideLayouts/slideLayout6.xml"/><Relationship Id="rId6" Type="http://schemas.openxmlformats.org/officeDocument/2006/relationships/hyperlink" Target="http://www.restaurant.org/Restaurant-Careers/Career-Development/Career-Options/Job-Titles#broiler" TargetMode="External"/><Relationship Id="rId11" Type="http://schemas.openxmlformats.org/officeDocument/2006/relationships/hyperlink" Target="http://www.restaurant.org/Restaurant-Careers/Career-Development/Career-Options/Job-Titles#exec" TargetMode="External"/><Relationship Id="rId24" Type="http://schemas.openxmlformats.org/officeDocument/2006/relationships/hyperlink" Target="http://www.restaurant.org/Restaurant-Careers/Career-Development/Career-Options/Job-Titles#prmgr" TargetMode="External"/><Relationship Id="rId5" Type="http://schemas.openxmlformats.org/officeDocument/2006/relationships/hyperlink" Target="http://www.restaurant.org/Restaurant-Careers/Career-Development/Career-Options/Job-Titles#bevmgr" TargetMode="External"/><Relationship Id="rId15" Type="http://schemas.openxmlformats.org/officeDocument/2006/relationships/hyperlink" Target="http://www.restaurant.org/Restaurant-Careers/Career-Development/Career-Options/Job-Titles#fry" TargetMode="External"/><Relationship Id="rId23" Type="http://schemas.openxmlformats.org/officeDocument/2006/relationships/hyperlink" Target="http://www.restaurant.org/Restaurant-Careers/Career-Development/Career-Options/Job-Titles#ceo" TargetMode="External"/><Relationship Id="rId28" Type="http://schemas.openxmlformats.org/officeDocument/2006/relationships/hyperlink" Target="http://www.restaurant.org/Restaurant-Careers/Career-Development/Career-Options/Job-Titles#winesteward" TargetMode="External"/><Relationship Id="rId10" Type="http://schemas.openxmlformats.org/officeDocument/2006/relationships/hyperlink" Target="http://www.restaurant.org/Restaurant-Careers/Career-Development/Career-Options/Job-Titles#diningroommgr" TargetMode="External"/><Relationship Id="rId19" Type="http://schemas.openxmlformats.org/officeDocument/2006/relationships/hyperlink" Target="http://www.restaurant.org/Restaurant-Careers/Career-Development/Career-Options/Job-Titles#kitchenmgr" TargetMode="External"/><Relationship Id="rId4" Type="http://schemas.openxmlformats.org/officeDocument/2006/relationships/hyperlink" Target="http://www.restaurant.org/Restaurant-Careers/Career-Development/Career-Options/Job-Titles#bartender" TargetMode="External"/><Relationship Id="rId9" Type="http://schemas.openxmlformats.org/officeDocument/2006/relationships/hyperlink" Target="http://www.restaurant.org/Restaurant-Careers/Career-Development/Career-Options/Job-Titles#counter" TargetMode="External"/><Relationship Id="rId14" Type="http://schemas.openxmlformats.org/officeDocument/2006/relationships/hyperlink" Target="http://www.restaurant.org/Restaurant-Careers/Career-Development/Career-Options/Job-Titles#foodservicehc" TargetMode="External"/><Relationship Id="rId22" Type="http://schemas.openxmlformats.org/officeDocument/2006/relationships/hyperlink" Target="http://www.restaurant.org/Restaurant-Careers/Career-Development/Career-Options/Job-Titles#pastry" TargetMode="External"/><Relationship Id="rId27" Type="http://schemas.openxmlformats.org/officeDocument/2006/relationships/hyperlink" Target="http://www.restaurant.org/Restaurant-Careers/Career-Development/Career-Options/Job-Titles#sousche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0ahUKEwjsjZSL597MAhVL22MKHR8xDigQjRwIBw&amp;url=https://atitus707.wordpress.com/product-life-cycle-stages-and-strategies/&amp;psig=AFQjCNHWD_KBshjb1HCcau0JCYwd3AU5Cw&amp;ust=1463495294190203"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p>
            <a:r>
              <a:rPr lang="en-US" sz="5400" b="1" dirty="0" smtClean="0"/>
              <a:t>Hospitality &amp; Tourism Review</a:t>
            </a:r>
            <a:endParaRPr lang="en-US" sz="5400" b="1" dirty="0"/>
          </a:p>
        </p:txBody>
      </p:sp>
      <p:pic>
        <p:nvPicPr>
          <p:cNvPr id="1026" name="Picture 2" descr="http://image.shutterstock.com/z/stock-photo-tourism-1628451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97" b="6659"/>
          <a:stretch/>
        </p:blipFill>
        <p:spPr bwMode="auto">
          <a:xfrm>
            <a:off x="1545311" y="1605274"/>
            <a:ext cx="5922289" cy="51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678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pPr algn="ctr"/>
            <a:r>
              <a:rPr lang="en-US" sz="4400" b="1" dirty="0" smtClean="0"/>
              <a:t>Marketing Mix</a:t>
            </a:r>
            <a:br>
              <a:rPr lang="en-US" sz="4400" b="1" dirty="0" smtClean="0"/>
            </a:br>
            <a:r>
              <a:rPr lang="en-US" sz="4400" b="1" dirty="0" smtClean="0"/>
              <a:t>(The 4 P’s of Marketing)</a:t>
            </a:r>
            <a:endParaRPr lang="en-US" sz="4400" b="1" dirty="0"/>
          </a:p>
        </p:txBody>
      </p:sp>
      <p:sp>
        <p:nvSpPr>
          <p:cNvPr id="3" name="Content Placeholder 2"/>
          <p:cNvSpPr>
            <a:spLocks noGrp="1"/>
          </p:cNvSpPr>
          <p:nvPr>
            <p:ph idx="1"/>
          </p:nvPr>
        </p:nvSpPr>
        <p:spPr>
          <a:xfrm>
            <a:off x="533400" y="2666999"/>
            <a:ext cx="8153400" cy="3382964"/>
          </a:xfrm>
        </p:spPr>
        <p:txBody>
          <a:bodyPr>
            <a:normAutofit/>
          </a:bodyPr>
          <a:lstStyle/>
          <a:p>
            <a:r>
              <a:rPr lang="en-US" sz="3600" b="1" dirty="0" smtClean="0">
                <a:solidFill>
                  <a:schemeClr val="tx1"/>
                </a:solidFill>
              </a:rPr>
              <a:t>Product</a:t>
            </a:r>
          </a:p>
          <a:p>
            <a:r>
              <a:rPr lang="en-US" sz="3600" b="1" dirty="0" smtClean="0">
                <a:solidFill>
                  <a:schemeClr val="tx1"/>
                </a:solidFill>
              </a:rPr>
              <a:t>Price</a:t>
            </a:r>
          </a:p>
          <a:p>
            <a:r>
              <a:rPr lang="en-US" sz="3600" b="1" dirty="0" smtClean="0">
                <a:solidFill>
                  <a:schemeClr val="tx1"/>
                </a:solidFill>
              </a:rPr>
              <a:t>Place</a:t>
            </a:r>
          </a:p>
          <a:p>
            <a:r>
              <a:rPr lang="en-US" sz="3600" b="1" dirty="0" smtClean="0">
                <a:solidFill>
                  <a:schemeClr val="tx1"/>
                </a:solidFill>
              </a:rPr>
              <a:t>Promotion</a:t>
            </a:r>
            <a:endParaRPr lang="en-US" sz="3600" b="1" dirty="0">
              <a:solidFill>
                <a:schemeClr val="tx1"/>
              </a:solidFill>
            </a:endParaRPr>
          </a:p>
        </p:txBody>
      </p:sp>
      <p:pic>
        <p:nvPicPr>
          <p:cNvPr id="1026" name="Picture 2" descr="http://2.bp.blogspot.com/-mN6JLCfTYKs/UOXgmE6Fy0I/AAAAAAAAAZ8/_e6I_UfQuFQ/s1600/11966552-rendered-marketing-mix-conce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362200"/>
            <a:ext cx="5243945" cy="393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4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724400"/>
          </a:xfrm>
        </p:spPr>
        <p:txBody>
          <a:bodyPr/>
          <a:lstStyle/>
          <a:p>
            <a:pPr algn="l">
              <a:lnSpc>
                <a:spcPct val="150000"/>
              </a:lnSpc>
            </a:pPr>
            <a:r>
              <a:rPr lang="en-US" sz="2000" b="1" dirty="0"/>
              <a:t>Objective 4: Understand the importance of customer service in hospitality and tourism. </a:t>
            </a:r>
            <a:r>
              <a:rPr lang="en-US" sz="2000" b="1" dirty="0" smtClean="0"/>
              <a:t/>
            </a:r>
            <a:br>
              <a:rPr lang="en-US" sz="2000" b="1" dirty="0" smtClean="0"/>
            </a:br>
            <a:r>
              <a:rPr lang="en-US" sz="2000" b="1" dirty="0" smtClean="0"/>
              <a:t>a</a:t>
            </a:r>
            <a:r>
              <a:rPr lang="en-US" sz="2000" b="1" dirty="0"/>
              <a:t>. Define customer service and its vital role in the industry. </a:t>
            </a:r>
            <a:r>
              <a:rPr lang="en-US" sz="2000" b="1" dirty="0" smtClean="0"/>
              <a:t/>
            </a:r>
            <a:br>
              <a:rPr lang="en-US" sz="2000" b="1" dirty="0" smtClean="0"/>
            </a:br>
            <a:r>
              <a:rPr lang="en-US" sz="2000" b="1" dirty="0" smtClean="0"/>
              <a:t>b</a:t>
            </a:r>
            <a:r>
              <a:rPr lang="en-US" sz="2000" b="1" dirty="0"/>
              <a:t>. Know and Implement the 3 main objectives of the hospitality and tourism into practical applications (implementation can occur through DECA role plays). </a:t>
            </a:r>
            <a:r>
              <a:rPr lang="en-US" sz="2000" b="1" dirty="0" smtClean="0"/>
              <a:t/>
            </a:r>
            <a:br>
              <a:rPr lang="en-US" sz="2000" b="1" dirty="0" smtClean="0"/>
            </a:br>
            <a:r>
              <a:rPr lang="en-US" sz="2000" b="1" dirty="0"/>
              <a:t>	</a:t>
            </a:r>
            <a:r>
              <a:rPr lang="en-US" sz="2000" b="1" dirty="0" err="1" smtClean="0"/>
              <a:t>i</a:t>
            </a:r>
            <a:r>
              <a:rPr lang="en-US" sz="2000" b="1" dirty="0"/>
              <a:t>. Make the </a:t>
            </a:r>
            <a:r>
              <a:rPr lang="en-US" sz="2000" b="1" dirty="0" smtClean="0"/>
              <a:t>guests </a:t>
            </a:r>
            <a:r>
              <a:rPr lang="en-US" sz="2000" b="1" dirty="0"/>
              <a:t>feel welcomed </a:t>
            </a:r>
            <a:r>
              <a:rPr lang="en-US" sz="2000" b="1" dirty="0" smtClean="0"/>
              <a:t/>
            </a:r>
            <a:br>
              <a:rPr lang="en-US" sz="2000" b="1" dirty="0" smtClean="0"/>
            </a:br>
            <a:r>
              <a:rPr lang="en-US" sz="2000" b="1" dirty="0"/>
              <a:t>	</a:t>
            </a:r>
            <a:r>
              <a:rPr lang="en-US" sz="2000" b="1" dirty="0" smtClean="0"/>
              <a:t>ii</a:t>
            </a:r>
            <a:r>
              <a:rPr lang="en-US" sz="2000" b="1" dirty="0"/>
              <a:t>. Make sure the </a:t>
            </a:r>
            <a:r>
              <a:rPr lang="en-US" sz="2000" b="1" dirty="0" smtClean="0"/>
              <a:t>products </a:t>
            </a:r>
            <a:r>
              <a:rPr lang="en-US" sz="2000" b="1" dirty="0"/>
              <a:t>and services work for the guest. </a:t>
            </a:r>
            <a:r>
              <a:rPr lang="en-US" sz="2000" b="1" dirty="0" smtClean="0"/>
              <a:t/>
            </a:r>
            <a:br>
              <a:rPr lang="en-US" sz="2000" b="1" dirty="0" smtClean="0"/>
            </a:br>
            <a:r>
              <a:rPr lang="en-US" sz="2000" b="1" dirty="0"/>
              <a:t>	</a:t>
            </a:r>
            <a:r>
              <a:rPr lang="en-US" sz="2000" b="1" dirty="0" smtClean="0"/>
              <a:t>iii</a:t>
            </a:r>
            <a:r>
              <a:rPr lang="en-US" sz="2000" b="1" dirty="0"/>
              <a:t>. Make sure the operation continues to provide </a:t>
            </a:r>
            <a:r>
              <a:rPr lang="en-US" sz="2000" b="1" dirty="0" smtClean="0"/>
              <a:t>quality services </a:t>
            </a:r>
            <a:r>
              <a:rPr lang="en-US" sz="2000" b="1" dirty="0"/>
              <a:t>and </a:t>
            </a:r>
            <a:r>
              <a:rPr lang="en-US" sz="2000" b="1" dirty="0" smtClean="0"/>
              <a:t>makes </a:t>
            </a:r>
            <a:r>
              <a:rPr lang="en-US" sz="2000" b="1" dirty="0"/>
              <a:t>a profit.</a:t>
            </a:r>
          </a:p>
        </p:txBody>
      </p:sp>
    </p:spTree>
    <p:extLst>
      <p:ext uri="{BB962C8B-B14F-4D97-AF65-F5344CB8AC3E}">
        <p14:creationId xmlns:p14="http://schemas.microsoft.com/office/powerpoint/2010/main" val="807160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371600"/>
          </a:xfrm>
        </p:spPr>
        <p:txBody>
          <a:bodyPr/>
          <a:lstStyle/>
          <a:p>
            <a:r>
              <a:rPr lang="en-US" sz="4800" dirty="0" smtClean="0"/>
              <a:t>Customer Service &amp; Hospitality</a:t>
            </a:r>
            <a:endParaRPr lang="en-US" sz="4800" dirty="0"/>
          </a:p>
        </p:txBody>
      </p:sp>
      <p:sp>
        <p:nvSpPr>
          <p:cNvPr id="3" name="TextBox 2"/>
          <p:cNvSpPr txBox="1"/>
          <p:nvPr/>
        </p:nvSpPr>
        <p:spPr>
          <a:xfrm>
            <a:off x="609600" y="1981200"/>
            <a:ext cx="7772400" cy="3785652"/>
          </a:xfrm>
          <a:prstGeom prst="rect">
            <a:avLst/>
          </a:prstGeom>
          <a:noFill/>
        </p:spPr>
        <p:txBody>
          <a:bodyPr wrap="square" rtlCol="0">
            <a:spAutoFit/>
          </a:bodyPr>
          <a:lstStyle/>
          <a:p>
            <a:r>
              <a:rPr lang="en-US" sz="2400" b="1" u="sng" dirty="0" smtClean="0"/>
              <a:t>Customer Service</a:t>
            </a:r>
            <a:r>
              <a:rPr lang="en-US" sz="2400" b="1" dirty="0" smtClean="0"/>
              <a:t> -  </a:t>
            </a:r>
            <a:r>
              <a:rPr lang="en-US" sz="2400" b="1" dirty="0"/>
              <a:t>T</a:t>
            </a:r>
            <a:r>
              <a:rPr lang="en-US" sz="2400" b="1" dirty="0" smtClean="0"/>
              <a:t>he </a:t>
            </a:r>
            <a:r>
              <a:rPr lang="en-US" sz="2400" b="1" dirty="0"/>
              <a:t>provision </a:t>
            </a:r>
            <a:r>
              <a:rPr lang="en-US" sz="2400" b="1" dirty="0" smtClean="0"/>
              <a:t>of service to </a:t>
            </a:r>
            <a:r>
              <a:rPr lang="en-US" sz="2400" b="1" dirty="0"/>
              <a:t>c</a:t>
            </a:r>
            <a:r>
              <a:rPr lang="en-US" sz="2400" b="1" dirty="0" smtClean="0"/>
              <a:t>ustomers before, during and after the purchase, or meeting and exceeding all customer requirements. </a:t>
            </a:r>
          </a:p>
          <a:p>
            <a:endParaRPr lang="en-US" sz="2400" b="1" dirty="0"/>
          </a:p>
          <a:p>
            <a:r>
              <a:rPr lang="en-US" sz="2400" b="1" u="sng" dirty="0" smtClean="0"/>
              <a:t>3 Roles of Hospitality</a:t>
            </a:r>
            <a:r>
              <a:rPr lang="en-US" sz="2400" b="1" dirty="0" smtClean="0"/>
              <a:t> – </a:t>
            </a:r>
          </a:p>
          <a:p>
            <a:pPr marL="514350" indent="-514350">
              <a:buFont typeface="+mj-lt"/>
              <a:buAutoNum type="arabicPeriod"/>
            </a:pPr>
            <a:r>
              <a:rPr lang="en-US" sz="2400" b="1" dirty="0" smtClean="0"/>
              <a:t>Make sure the guests feel welcomed.</a:t>
            </a:r>
          </a:p>
          <a:p>
            <a:pPr marL="514350" indent="-514350">
              <a:buFont typeface="+mj-lt"/>
              <a:buAutoNum type="arabicPeriod"/>
            </a:pPr>
            <a:r>
              <a:rPr lang="en-US" sz="2400" b="1" dirty="0" smtClean="0"/>
              <a:t>Make sure the products and services work for the guests</a:t>
            </a:r>
          </a:p>
          <a:p>
            <a:pPr marL="514350" indent="-514350">
              <a:buFont typeface="+mj-lt"/>
              <a:buAutoNum type="arabicPeriod"/>
            </a:pPr>
            <a:r>
              <a:rPr lang="en-US" sz="2400" b="1" dirty="0" smtClean="0"/>
              <a:t>Make sure the operation continues to provide quality services, and makes a profit</a:t>
            </a:r>
            <a:endParaRPr lang="en-US" sz="2400" b="1" dirty="0"/>
          </a:p>
        </p:txBody>
      </p:sp>
    </p:spTree>
    <p:extLst>
      <p:ext uri="{BB962C8B-B14F-4D97-AF65-F5344CB8AC3E}">
        <p14:creationId xmlns:p14="http://schemas.microsoft.com/office/powerpoint/2010/main" val="271192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24200"/>
            <a:ext cx="8229600" cy="1600200"/>
          </a:xfrm>
        </p:spPr>
        <p:txBody>
          <a:bodyPr/>
          <a:lstStyle/>
          <a:p>
            <a:pPr algn="l">
              <a:lnSpc>
                <a:spcPct val="150000"/>
              </a:lnSpc>
            </a:pPr>
            <a:r>
              <a:rPr lang="en-US" sz="2000" b="1" dirty="0"/>
              <a:t>Standard 2: The students will develop an understanding of the lodging industry and destination marketing. </a:t>
            </a:r>
            <a:r>
              <a:rPr lang="en-US" sz="2000" b="1" dirty="0" smtClean="0"/>
              <a:t/>
            </a:r>
            <a:br>
              <a:rPr lang="en-US" sz="2000" b="1" dirty="0" smtClean="0"/>
            </a:br>
            <a:r>
              <a:rPr lang="en-US" sz="2000" b="1" dirty="0" smtClean="0"/>
              <a:t/>
            </a:r>
            <a:br>
              <a:rPr lang="en-US" sz="2000" b="1" dirty="0" smtClean="0"/>
            </a:br>
            <a:r>
              <a:rPr lang="en-US" sz="2000" b="1" dirty="0" smtClean="0"/>
              <a:t>Objective </a:t>
            </a:r>
            <a:r>
              <a:rPr lang="en-US" sz="2000" b="1" dirty="0"/>
              <a:t>1: The students will understand market segmentation for the lodging industry. </a:t>
            </a:r>
            <a:r>
              <a:rPr lang="en-US" sz="2000" b="1" dirty="0" smtClean="0"/>
              <a:t/>
            </a:r>
            <a:br>
              <a:rPr lang="en-US" sz="2000" b="1" dirty="0" smtClean="0"/>
            </a:br>
            <a:r>
              <a:rPr lang="en-US" sz="2000" b="1" dirty="0" smtClean="0"/>
              <a:t>a</a:t>
            </a:r>
            <a:r>
              <a:rPr lang="en-US" sz="2000" b="1" dirty="0"/>
              <a:t>. Classify hotels according to their types. </a:t>
            </a:r>
            <a:r>
              <a:rPr lang="en-US" sz="2000" b="1" dirty="0" smtClean="0"/>
              <a:t/>
            </a:r>
            <a:br>
              <a:rPr lang="en-US" sz="2000" b="1" dirty="0" smtClean="0"/>
            </a:br>
            <a:r>
              <a:rPr lang="en-US" sz="2000" b="1" dirty="0" smtClean="0"/>
              <a:t>b. </a:t>
            </a:r>
            <a:r>
              <a:rPr lang="en-US" sz="2000" b="1" dirty="0"/>
              <a:t>Discuss yield management. </a:t>
            </a:r>
            <a:r>
              <a:rPr lang="en-US" sz="2000" b="1" dirty="0" smtClean="0"/>
              <a:t/>
            </a:r>
            <a:br>
              <a:rPr lang="en-US" sz="2000" b="1" dirty="0" smtClean="0"/>
            </a:br>
            <a:r>
              <a:rPr lang="en-US" sz="2000" b="1" dirty="0" smtClean="0"/>
              <a:t>c. </a:t>
            </a:r>
            <a:r>
              <a:rPr lang="en-US" sz="2000" b="1" dirty="0"/>
              <a:t>Identify variables that affect room rates. </a:t>
            </a:r>
            <a:r>
              <a:rPr lang="en-US" sz="2000" b="1" dirty="0" smtClean="0"/>
              <a:t/>
            </a:r>
            <a:br>
              <a:rPr lang="en-US" sz="2000" b="1" dirty="0" smtClean="0"/>
            </a:br>
            <a:endParaRPr lang="en-US" sz="2000" b="1" dirty="0"/>
          </a:p>
        </p:txBody>
      </p:sp>
    </p:spTree>
    <p:extLst>
      <p:ext uri="{BB962C8B-B14F-4D97-AF65-F5344CB8AC3E}">
        <p14:creationId xmlns:p14="http://schemas.microsoft.com/office/powerpoint/2010/main" val="2668812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sz="4800" dirty="0" smtClean="0"/>
              <a:t>The Lodging Industry</a:t>
            </a:r>
            <a:endParaRPr lang="en-US" sz="4800" dirty="0"/>
          </a:p>
        </p:txBody>
      </p:sp>
      <p:sp>
        <p:nvSpPr>
          <p:cNvPr id="3" name="TextBox 2"/>
          <p:cNvSpPr txBox="1"/>
          <p:nvPr/>
        </p:nvSpPr>
        <p:spPr>
          <a:xfrm>
            <a:off x="762000" y="1828800"/>
            <a:ext cx="7696200" cy="4524315"/>
          </a:xfrm>
          <a:prstGeom prst="rect">
            <a:avLst/>
          </a:prstGeom>
          <a:noFill/>
        </p:spPr>
        <p:txBody>
          <a:bodyPr wrap="square" rtlCol="0">
            <a:spAutoFit/>
          </a:bodyPr>
          <a:lstStyle/>
          <a:p>
            <a:r>
              <a:rPr lang="en-US" b="1" u="sng" dirty="0" smtClean="0"/>
              <a:t>Hotel Classifications:</a:t>
            </a:r>
          </a:p>
          <a:p>
            <a:r>
              <a:rPr lang="en-US" b="1" dirty="0" smtClean="0"/>
              <a:t>1. Size (Number of Rooms)</a:t>
            </a:r>
          </a:p>
          <a:p>
            <a:r>
              <a:rPr lang="en-US" b="1" dirty="0" smtClean="0"/>
              <a:t>2.  Target Markets: Business, Airport,  Suite, Extended Stay, Serviced Apartments,  Resorts,  Bed &amp; Breakfast,  Time Share, Casinos, Conventions &amp; Conferences.</a:t>
            </a:r>
          </a:p>
          <a:p>
            <a:endParaRPr lang="en-US" b="1" dirty="0"/>
          </a:p>
          <a:p>
            <a:r>
              <a:rPr lang="en-US" b="1" u="sng" dirty="0" smtClean="0"/>
              <a:t>Yield Management:</a:t>
            </a:r>
            <a:r>
              <a:rPr lang="en-US" b="1" dirty="0" smtClean="0"/>
              <a:t>  </a:t>
            </a:r>
            <a:r>
              <a:rPr lang="en-US" b="1" dirty="0"/>
              <a:t>a variable pricing strategy, based on understanding, anticipating and influencing consumer behavior in order to maximize revenue or profits from a fixed, perishable </a:t>
            </a:r>
            <a:r>
              <a:rPr lang="en-US" b="1" dirty="0" smtClean="0"/>
              <a:t>resource.</a:t>
            </a:r>
            <a:endParaRPr lang="en-US" b="1" u="sng" dirty="0" smtClean="0"/>
          </a:p>
          <a:p>
            <a:endParaRPr lang="en-US" b="1" dirty="0"/>
          </a:p>
          <a:p>
            <a:r>
              <a:rPr lang="en-US" b="1" u="sng" dirty="0" smtClean="0"/>
              <a:t>Room Rate Variables</a:t>
            </a:r>
            <a:r>
              <a:rPr lang="en-US" b="1" dirty="0" smtClean="0"/>
              <a:t>:  </a:t>
            </a:r>
          </a:p>
          <a:p>
            <a:pPr marL="342900" indent="-342900">
              <a:buAutoNum type="arabicPeriod"/>
            </a:pPr>
            <a:r>
              <a:rPr lang="en-US" b="1" dirty="0" smtClean="0"/>
              <a:t>Size of Room / Number of Beds</a:t>
            </a:r>
          </a:p>
          <a:p>
            <a:pPr marL="342900" indent="-342900">
              <a:buAutoNum type="arabicPeriod"/>
            </a:pPr>
            <a:r>
              <a:rPr lang="en-US" b="1" dirty="0" smtClean="0"/>
              <a:t>Season of the Year</a:t>
            </a:r>
          </a:p>
          <a:p>
            <a:pPr marL="342900" indent="-342900">
              <a:buAutoNum type="arabicPeriod"/>
            </a:pPr>
            <a:r>
              <a:rPr lang="en-US" b="1" dirty="0" smtClean="0"/>
              <a:t>Type of Hotel (Business, Convention, Resort, Extended Stay, etc.)</a:t>
            </a:r>
          </a:p>
          <a:p>
            <a:endParaRPr lang="en-US" b="1" dirty="0"/>
          </a:p>
          <a:p>
            <a:endParaRPr lang="en-US" b="1" dirty="0"/>
          </a:p>
        </p:txBody>
      </p:sp>
    </p:spTree>
    <p:extLst>
      <p:ext uri="{BB962C8B-B14F-4D97-AF65-F5344CB8AC3E}">
        <p14:creationId xmlns:p14="http://schemas.microsoft.com/office/powerpoint/2010/main" val="3016435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0"/>
            <a:ext cx="8229600" cy="1600200"/>
          </a:xfrm>
        </p:spPr>
        <p:txBody>
          <a:bodyPr/>
          <a:lstStyle/>
          <a:p>
            <a:pPr algn="l">
              <a:lnSpc>
                <a:spcPct val="150000"/>
              </a:lnSpc>
            </a:pPr>
            <a:r>
              <a:rPr lang="en-US" sz="2000" b="1" dirty="0"/>
              <a:t>Objective 2: The students will understand the concept of destination marketing. </a:t>
            </a:r>
            <a:r>
              <a:rPr lang="en-US" sz="2000" b="1" dirty="0" smtClean="0"/>
              <a:t/>
            </a:r>
            <a:br>
              <a:rPr lang="en-US" sz="2000" b="1" dirty="0" smtClean="0"/>
            </a:br>
            <a:r>
              <a:rPr lang="en-US" sz="2000" b="1" dirty="0" smtClean="0"/>
              <a:t>a</a:t>
            </a:r>
            <a:r>
              <a:rPr lang="en-US" sz="2000" b="1" dirty="0"/>
              <a:t>. Define: destination, destination marketing, resort, time shares, and commission. </a:t>
            </a:r>
            <a:r>
              <a:rPr lang="en-US" sz="2000" b="1" dirty="0" smtClean="0"/>
              <a:t/>
            </a:r>
            <a:br>
              <a:rPr lang="en-US" sz="2000" b="1" dirty="0" smtClean="0"/>
            </a:br>
            <a:r>
              <a:rPr lang="en-US" sz="2000" b="1" dirty="0" smtClean="0"/>
              <a:t>b</a:t>
            </a:r>
            <a:r>
              <a:rPr lang="en-US" sz="2000" b="1" dirty="0"/>
              <a:t>. Discuss the concept of seasonality. </a:t>
            </a:r>
            <a:r>
              <a:rPr lang="en-US" sz="2000" b="1" dirty="0" smtClean="0"/>
              <a:t/>
            </a:r>
            <a:br>
              <a:rPr lang="en-US" sz="2000" b="1" dirty="0" smtClean="0"/>
            </a:br>
            <a:r>
              <a:rPr lang="en-US" sz="2000" b="1" dirty="0" smtClean="0"/>
              <a:t>c</a:t>
            </a:r>
            <a:r>
              <a:rPr lang="en-US" sz="2000" b="1" dirty="0"/>
              <a:t>. Discuss the concept of supply and demand. </a:t>
            </a:r>
            <a:r>
              <a:rPr lang="en-US" sz="2000" b="1" dirty="0" smtClean="0"/>
              <a:t/>
            </a:r>
            <a:br>
              <a:rPr lang="en-US" sz="2000" b="1" dirty="0" smtClean="0"/>
            </a:br>
            <a:r>
              <a:rPr lang="en-US" sz="2000" b="1" dirty="0" smtClean="0"/>
              <a:t>d</a:t>
            </a:r>
            <a:r>
              <a:rPr lang="en-US" sz="2000" b="1" dirty="0"/>
              <a:t>. Explain elasticity of demand and its effect on the economy and tourism. </a:t>
            </a:r>
            <a:r>
              <a:rPr lang="en-US" sz="2000" b="1" dirty="0" smtClean="0"/>
              <a:t/>
            </a:r>
            <a:br>
              <a:rPr lang="en-US" sz="2000" b="1" dirty="0" smtClean="0"/>
            </a:br>
            <a:r>
              <a:rPr lang="en-US" sz="2000" b="1" dirty="0" smtClean="0"/>
              <a:t>e</a:t>
            </a:r>
            <a:r>
              <a:rPr lang="en-US" sz="2000" b="1" dirty="0"/>
              <a:t>. Explain loyalty programs in relation to the 4 P’s. </a:t>
            </a:r>
            <a:r>
              <a:rPr lang="en-US" sz="2000" b="1" dirty="0" smtClean="0"/>
              <a:t/>
            </a:r>
            <a:br>
              <a:rPr lang="en-US" sz="2000" b="1" dirty="0" smtClean="0"/>
            </a:br>
            <a:r>
              <a:rPr lang="en-US" sz="2000" b="1" dirty="0" smtClean="0"/>
              <a:t>f</a:t>
            </a:r>
            <a:r>
              <a:rPr lang="en-US" sz="2000" b="1" dirty="0"/>
              <a:t>. Explain how the 4 p’s effect lodging.</a:t>
            </a:r>
          </a:p>
        </p:txBody>
      </p:sp>
    </p:spTree>
    <p:extLst>
      <p:ext uri="{BB962C8B-B14F-4D97-AF65-F5344CB8AC3E}">
        <p14:creationId xmlns:p14="http://schemas.microsoft.com/office/powerpoint/2010/main" val="2239832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800" dirty="0" smtClean="0"/>
              <a:t>Lodging (Cont.)</a:t>
            </a:r>
            <a:endParaRPr lang="en-US" sz="4800" dirty="0"/>
          </a:p>
        </p:txBody>
      </p:sp>
      <p:sp>
        <p:nvSpPr>
          <p:cNvPr id="3" name="TextBox 2"/>
          <p:cNvSpPr txBox="1"/>
          <p:nvPr/>
        </p:nvSpPr>
        <p:spPr>
          <a:xfrm>
            <a:off x="665018" y="1828800"/>
            <a:ext cx="7772400" cy="3785652"/>
          </a:xfrm>
          <a:prstGeom prst="rect">
            <a:avLst/>
          </a:prstGeom>
          <a:noFill/>
        </p:spPr>
        <p:txBody>
          <a:bodyPr wrap="square" rtlCol="0">
            <a:spAutoFit/>
          </a:bodyPr>
          <a:lstStyle/>
          <a:p>
            <a:r>
              <a:rPr lang="en-US" sz="2400" b="1" u="sng" dirty="0" smtClean="0"/>
              <a:t>Destination Marketing</a:t>
            </a:r>
            <a:r>
              <a:rPr lang="en-US" sz="2400" b="1" dirty="0" smtClean="0"/>
              <a:t>:  Promoting the features and benefits of a  specific</a:t>
            </a:r>
            <a:r>
              <a:rPr lang="en-US" sz="2400" b="1" dirty="0"/>
              <a:t> destination and helping the long-term development of communities through a travel and tourism strategy.</a:t>
            </a:r>
            <a:endParaRPr lang="en-US" sz="2400" b="1" dirty="0" smtClean="0"/>
          </a:p>
          <a:p>
            <a:endParaRPr lang="en-US" sz="2400" b="1" dirty="0"/>
          </a:p>
          <a:p>
            <a:r>
              <a:rPr lang="en-US" sz="2400" b="1" u="sng" dirty="0" smtClean="0"/>
              <a:t>Seasonality</a:t>
            </a:r>
            <a:r>
              <a:rPr lang="en-US" sz="2400" b="1" dirty="0" smtClean="0"/>
              <a:t>:  </a:t>
            </a:r>
            <a:r>
              <a:rPr lang="en-US" sz="2400" b="1" dirty="0"/>
              <a:t>a characteristic of a time series in which the data experiences regular and predictable changes which recur every calendar year. Any predictable change or pattern in a time series that recurs or repeats over a one-year period can be said to be seasonal</a:t>
            </a:r>
            <a:r>
              <a:rPr lang="en-US" sz="2400" b="1" dirty="0" smtClean="0"/>
              <a:t>.</a:t>
            </a:r>
          </a:p>
        </p:txBody>
      </p:sp>
    </p:spTree>
    <p:extLst>
      <p:ext uri="{BB962C8B-B14F-4D97-AF65-F5344CB8AC3E}">
        <p14:creationId xmlns:p14="http://schemas.microsoft.com/office/powerpoint/2010/main" val="1163166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Equilibrium or Market Clearing Price</a:t>
            </a:r>
            <a:endParaRPr lang="en-US" sz="3600" b="1" dirty="0"/>
          </a:p>
        </p:txBody>
      </p:sp>
      <p:pic>
        <p:nvPicPr>
          <p:cNvPr id="1026" name="Picture 2" descr="https://paperchaseblog.files.wordpress.com/2010/09/cur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782" y="1451237"/>
            <a:ext cx="5257800" cy="523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741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Price Elasticity</a:t>
            </a:r>
            <a:endParaRPr lang="en-US" b="1" dirty="0"/>
          </a:p>
        </p:txBody>
      </p:sp>
      <p:pic>
        <p:nvPicPr>
          <p:cNvPr id="3074" name="Picture 2" descr="http://www.economicsonline.co.uk/How%20markets%20work%20graphs/PED-graph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976" y="1066801"/>
            <a:ext cx="6114824"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256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pPr algn="ctr"/>
            <a:r>
              <a:rPr lang="en-US" sz="4400" b="1" dirty="0" smtClean="0"/>
              <a:t>Marketing Mix</a:t>
            </a:r>
            <a:br>
              <a:rPr lang="en-US" sz="4400" b="1" dirty="0" smtClean="0"/>
            </a:br>
            <a:r>
              <a:rPr lang="en-US" sz="4400" b="1" dirty="0" smtClean="0"/>
              <a:t>(The 4 P’s of Marketing)</a:t>
            </a:r>
            <a:endParaRPr lang="en-US" sz="4400" b="1" dirty="0"/>
          </a:p>
        </p:txBody>
      </p:sp>
      <p:sp>
        <p:nvSpPr>
          <p:cNvPr id="3" name="Content Placeholder 2"/>
          <p:cNvSpPr>
            <a:spLocks noGrp="1"/>
          </p:cNvSpPr>
          <p:nvPr>
            <p:ph idx="1"/>
          </p:nvPr>
        </p:nvSpPr>
        <p:spPr>
          <a:xfrm>
            <a:off x="533400" y="2666999"/>
            <a:ext cx="8153400" cy="3382964"/>
          </a:xfrm>
        </p:spPr>
        <p:txBody>
          <a:bodyPr>
            <a:normAutofit/>
          </a:bodyPr>
          <a:lstStyle/>
          <a:p>
            <a:r>
              <a:rPr lang="en-US" sz="3600" b="1" dirty="0" smtClean="0">
                <a:solidFill>
                  <a:schemeClr val="tx1"/>
                </a:solidFill>
              </a:rPr>
              <a:t>Product</a:t>
            </a:r>
          </a:p>
          <a:p>
            <a:r>
              <a:rPr lang="en-US" sz="3600" b="1" dirty="0" smtClean="0">
                <a:solidFill>
                  <a:schemeClr val="tx1"/>
                </a:solidFill>
              </a:rPr>
              <a:t>Price</a:t>
            </a:r>
          </a:p>
          <a:p>
            <a:r>
              <a:rPr lang="en-US" sz="3600" b="1" dirty="0" smtClean="0">
                <a:solidFill>
                  <a:schemeClr val="tx1"/>
                </a:solidFill>
              </a:rPr>
              <a:t>Place</a:t>
            </a:r>
          </a:p>
          <a:p>
            <a:r>
              <a:rPr lang="en-US" sz="3600" b="1" dirty="0" smtClean="0">
                <a:solidFill>
                  <a:schemeClr val="tx1"/>
                </a:solidFill>
              </a:rPr>
              <a:t>Promotion</a:t>
            </a:r>
            <a:endParaRPr lang="en-US" sz="3600" b="1" dirty="0">
              <a:solidFill>
                <a:schemeClr val="tx1"/>
              </a:solidFill>
            </a:endParaRPr>
          </a:p>
        </p:txBody>
      </p:sp>
      <p:pic>
        <p:nvPicPr>
          <p:cNvPr id="1026" name="Picture 2" descr="http://2.bp.blogspot.com/-mN6JLCfTYKs/UOXgmE6Fy0I/AAAAAAAAAZ8/_e6I_UfQuFQ/s1600/11966552-rendered-marketing-mix-conce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362200"/>
            <a:ext cx="5243945" cy="393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4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600200"/>
          </a:xfrm>
        </p:spPr>
        <p:txBody>
          <a:bodyPr/>
          <a:lstStyle/>
          <a:p>
            <a:pPr algn="l">
              <a:lnSpc>
                <a:spcPct val="150000"/>
              </a:lnSpc>
            </a:pPr>
            <a:r>
              <a:rPr lang="en-US" sz="2000" b="1" dirty="0"/>
              <a:t>COURSE </a:t>
            </a:r>
            <a:r>
              <a:rPr lang="en-US" sz="2000" b="1" dirty="0" smtClean="0"/>
              <a:t>DESCRIPTION: </a:t>
            </a:r>
            <a:br>
              <a:rPr lang="en-US" sz="2000" b="1" dirty="0" smtClean="0"/>
            </a:br>
            <a:r>
              <a:rPr lang="en-US" sz="2000" b="1" dirty="0" smtClean="0"/>
              <a:t>The </a:t>
            </a:r>
            <a:r>
              <a:rPr lang="en-US" sz="2000" b="1" dirty="0"/>
              <a:t>Hospitality and Tourism course provides the student with an understanding of one of the largest industries in Utah and the world. Specific applications include marketing, promoting, and selling the product of airlines, international travel, ground transportation, cruising, hotel and lodging, restaurants, and tours. Students will learn the importance of hospitality and tourisms impact on the economy.</a:t>
            </a:r>
          </a:p>
        </p:txBody>
      </p:sp>
    </p:spTree>
    <p:extLst>
      <p:ext uri="{BB962C8B-B14F-4D97-AF65-F5344CB8AC3E}">
        <p14:creationId xmlns:p14="http://schemas.microsoft.com/office/powerpoint/2010/main" val="4056011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229600" cy="1600200"/>
          </a:xfrm>
        </p:spPr>
        <p:txBody>
          <a:bodyPr/>
          <a:lstStyle/>
          <a:p>
            <a:pPr algn="l">
              <a:lnSpc>
                <a:spcPct val="150000"/>
              </a:lnSpc>
            </a:pPr>
            <a:r>
              <a:rPr lang="en-US" sz="2000" b="1" dirty="0"/>
              <a:t>Objective 3: The students will be able to identify basic hotel operations. </a:t>
            </a:r>
            <a:r>
              <a:rPr lang="en-US" sz="2000" b="1" dirty="0" smtClean="0"/>
              <a:t/>
            </a:r>
            <a:br>
              <a:rPr lang="en-US" sz="2000" b="1" dirty="0" smtClean="0"/>
            </a:br>
            <a:r>
              <a:rPr lang="en-US" sz="2000" b="1" dirty="0" smtClean="0"/>
              <a:t>a</a:t>
            </a:r>
            <a:r>
              <a:rPr lang="en-US" sz="2000" b="1" dirty="0"/>
              <a:t>. Explain front-of-the-house, back-of-the-house, concierge, </a:t>
            </a:r>
            <a:r>
              <a:rPr lang="en-US" sz="2000" b="1" dirty="0" smtClean="0"/>
              <a:t>rooms, </a:t>
            </a:r>
            <a:r>
              <a:rPr lang="en-US" sz="2000" b="1" dirty="0"/>
              <a:t>and Food &amp;</a:t>
            </a:r>
            <a:r>
              <a:rPr lang="en-US" sz="2000" b="1" dirty="0" smtClean="0"/>
              <a:t> </a:t>
            </a:r>
            <a:r>
              <a:rPr lang="en-US" sz="2000" b="1" dirty="0"/>
              <a:t>Beverage (F&amp;B) divisions.</a:t>
            </a:r>
          </a:p>
        </p:txBody>
      </p:sp>
    </p:spTree>
    <p:extLst>
      <p:ext uri="{BB962C8B-B14F-4D97-AF65-F5344CB8AC3E}">
        <p14:creationId xmlns:p14="http://schemas.microsoft.com/office/powerpoint/2010/main" val="279251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82" y="0"/>
            <a:ext cx="8229600" cy="1066800"/>
          </a:xfrm>
        </p:spPr>
        <p:txBody>
          <a:bodyPr/>
          <a:lstStyle/>
          <a:p>
            <a:r>
              <a:rPr lang="en-US" sz="4800" dirty="0" smtClean="0"/>
              <a:t>More Hospitality Terms</a:t>
            </a:r>
            <a:endParaRPr lang="en-US" sz="4800" dirty="0"/>
          </a:p>
        </p:txBody>
      </p:sp>
      <p:sp>
        <p:nvSpPr>
          <p:cNvPr id="3" name="TextBox 2"/>
          <p:cNvSpPr txBox="1"/>
          <p:nvPr/>
        </p:nvSpPr>
        <p:spPr>
          <a:xfrm>
            <a:off x="325582" y="1260325"/>
            <a:ext cx="8534400" cy="5632311"/>
          </a:xfrm>
          <a:prstGeom prst="rect">
            <a:avLst/>
          </a:prstGeom>
          <a:noFill/>
        </p:spPr>
        <p:txBody>
          <a:bodyPr wrap="square" rtlCol="0">
            <a:spAutoFit/>
          </a:bodyPr>
          <a:lstStyle/>
          <a:p>
            <a:pPr marL="342900" indent="-342900">
              <a:buAutoNum type="arabicPeriod"/>
            </a:pPr>
            <a:r>
              <a:rPr lang="en-US" sz="2400" b="1" dirty="0" smtClean="0"/>
              <a:t>Front-of-house:   the</a:t>
            </a:r>
            <a:r>
              <a:rPr lang="en-US" sz="2400" b="1" dirty="0"/>
              <a:t> areas of a </a:t>
            </a:r>
            <a:r>
              <a:rPr lang="en-US" sz="2400" b="1" dirty="0" smtClean="0"/>
              <a:t>hotel or restaurant open</a:t>
            </a:r>
            <a:r>
              <a:rPr lang="en-US" sz="2400" b="1" dirty="0"/>
              <a:t> to the public or public view, such as </a:t>
            </a:r>
            <a:r>
              <a:rPr lang="en-US" sz="2400" b="1" dirty="0" smtClean="0"/>
              <a:t>the lobby</a:t>
            </a:r>
            <a:r>
              <a:rPr lang="en-US" sz="2400" b="1" dirty="0"/>
              <a:t>, bar, and dining </a:t>
            </a:r>
            <a:r>
              <a:rPr lang="en-US" sz="2400" b="1" dirty="0" smtClean="0"/>
              <a:t>room.</a:t>
            </a:r>
          </a:p>
          <a:p>
            <a:pPr marL="342900" indent="-342900">
              <a:buAutoNum type="arabicPeriod"/>
            </a:pPr>
            <a:endParaRPr lang="en-US" sz="2400" b="1" dirty="0" smtClean="0"/>
          </a:p>
          <a:p>
            <a:pPr marL="342900" indent="-342900">
              <a:buAutoNum type="arabicPeriod"/>
            </a:pPr>
            <a:r>
              <a:rPr lang="en-US" sz="2400" b="1" dirty="0" smtClean="0"/>
              <a:t>Back-of-house:  </a:t>
            </a:r>
            <a:r>
              <a:rPr lang="en-US" sz="2400" b="1" dirty="0"/>
              <a:t>referring to the kitchen area of a restaurant </a:t>
            </a:r>
            <a:r>
              <a:rPr lang="en-US" sz="2400" b="1" dirty="0" smtClean="0"/>
              <a:t>or hotel, and </a:t>
            </a:r>
            <a:r>
              <a:rPr lang="en-US" sz="2400" b="1" dirty="0"/>
              <a:t>staff who work in the </a:t>
            </a:r>
            <a:r>
              <a:rPr lang="en-US" sz="2400" b="1" dirty="0" smtClean="0"/>
              <a:t>kitchen and hotel.</a:t>
            </a:r>
            <a:r>
              <a:rPr lang="en-US" sz="2400" b="1" dirty="0"/>
              <a:t> </a:t>
            </a:r>
            <a:endParaRPr lang="en-US" sz="2400" b="1" dirty="0" smtClean="0"/>
          </a:p>
          <a:p>
            <a:pPr marL="342900" indent="-342900">
              <a:buAutoNum type="arabicPeriod"/>
            </a:pPr>
            <a:endParaRPr lang="en-US" sz="2400" b="1" dirty="0" smtClean="0"/>
          </a:p>
          <a:p>
            <a:pPr marL="342900" indent="-342900">
              <a:buAutoNum type="arabicPeriod"/>
            </a:pPr>
            <a:r>
              <a:rPr lang="en-US" sz="2400" b="1" dirty="0" smtClean="0"/>
              <a:t>Concierge -  </a:t>
            </a:r>
            <a:r>
              <a:rPr lang="en-US" sz="2400" b="1" dirty="0"/>
              <a:t>a hotel employee whose job is to assist guests by arranging tours, making theater and restaurant reservations, etc.</a:t>
            </a:r>
            <a:endParaRPr lang="en-US" sz="2400" b="1" dirty="0" smtClean="0"/>
          </a:p>
          <a:p>
            <a:pPr marL="342900" indent="-342900">
              <a:buAutoNum type="arabicPeriod"/>
            </a:pPr>
            <a:endParaRPr lang="en-US" sz="2400" b="1" dirty="0" smtClean="0"/>
          </a:p>
          <a:p>
            <a:pPr marL="342900" indent="-342900">
              <a:buAutoNum type="arabicPeriod"/>
            </a:pPr>
            <a:r>
              <a:rPr lang="en-US" sz="2400" b="1" dirty="0" smtClean="0"/>
              <a:t>Food &amp; Beverage -  Any product intended for human consumption and sold for a profit in the Hospitality industry.</a:t>
            </a:r>
            <a:endParaRPr lang="en-US" sz="2400" b="1" dirty="0"/>
          </a:p>
        </p:txBody>
      </p:sp>
    </p:spTree>
    <p:extLst>
      <p:ext uri="{BB962C8B-B14F-4D97-AF65-F5344CB8AC3E}">
        <p14:creationId xmlns:p14="http://schemas.microsoft.com/office/powerpoint/2010/main" val="4256373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600200"/>
          </a:xfrm>
        </p:spPr>
        <p:txBody>
          <a:bodyPr/>
          <a:lstStyle/>
          <a:p>
            <a:pPr algn="l">
              <a:lnSpc>
                <a:spcPct val="150000"/>
              </a:lnSpc>
            </a:pPr>
            <a:r>
              <a:rPr lang="en-US" sz="2000" b="1" dirty="0"/>
              <a:t>Standard 3: The student will develop an understanding of the different types of transportation used in international and domestic tourism. </a:t>
            </a:r>
            <a:r>
              <a:rPr lang="en-US" sz="2000" b="1" dirty="0" smtClean="0"/>
              <a:t/>
            </a:r>
            <a:br>
              <a:rPr lang="en-US" sz="2000" b="1" dirty="0" smtClean="0"/>
            </a:br>
            <a:endParaRPr lang="en-US" sz="2000" b="1" dirty="0"/>
          </a:p>
        </p:txBody>
      </p:sp>
    </p:spTree>
    <p:extLst>
      <p:ext uri="{BB962C8B-B14F-4D97-AF65-F5344CB8AC3E}">
        <p14:creationId xmlns:p14="http://schemas.microsoft.com/office/powerpoint/2010/main" val="2965346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600200"/>
          </a:xfrm>
        </p:spPr>
        <p:txBody>
          <a:bodyPr/>
          <a:lstStyle/>
          <a:p>
            <a:r>
              <a:rPr lang="en-US" dirty="0" smtClean="0"/>
              <a:t>International and Domestic Transportation</a:t>
            </a:r>
            <a:endParaRPr lang="en-US" dirty="0"/>
          </a:p>
        </p:txBody>
      </p:sp>
      <p:sp>
        <p:nvSpPr>
          <p:cNvPr id="3" name="TextBox 2"/>
          <p:cNvSpPr txBox="1"/>
          <p:nvPr/>
        </p:nvSpPr>
        <p:spPr>
          <a:xfrm>
            <a:off x="2590800" y="2590800"/>
            <a:ext cx="5943600" cy="2862322"/>
          </a:xfrm>
          <a:prstGeom prst="rect">
            <a:avLst/>
          </a:prstGeom>
          <a:noFill/>
        </p:spPr>
        <p:txBody>
          <a:bodyPr wrap="square" rtlCol="0">
            <a:spAutoFit/>
          </a:bodyPr>
          <a:lstStyle/>
          <a:p>
            <a:pPr marL="342900" indent="-342900">
              <a:buAutoNum type="arabicPeriod"/>
            </a:pPr>
            <a:r>
              <a:rPr lang="en-US" sz="3600" b="1" dirty="0" smtClean="0"/>
              <a:t>Airline Industry</a:t>
            </a:r>
          </a:p>
          <a:p>
            <a:pPr marL="342900" indent="-342900">
              <a:buAutoNum type="arabicPeriod"/>
            </a:pPr>
            <a:r>
              <a:rPr lang="en-US" sz="3600" b="1" dirty="0" smtClean="0"/>
              <a:t>Cruise Industry</a:t>
            </a:r>
          </a:p>
          <a:p>
            <a:pPr marL="342900" indent="-342900">
              <a:buAutoNum type="arabicPeriod"/>
            </a:pPr>
            <a:r>
              <a:rPr lang="en-US" sz="3600" b="1" dirty="0" smtClean="0"/>
              <a:t>Train / Rail Industry</a:t>
            </a:r>
          </a:p>
          <a:p>
            <a:pPr marL="342900" indent="-342900">
              <a:buAutoNum type="arabicPeriod"/>
            </a:pPr>
            <a:r>
              <a:rPr lang="en-US" sz="3600" b="1" dirty="0" smtClean="0"/>
              <a:t>Rent-a-car </a:t>
            </a:r>
          </a:p>
          <a:p>
            <a:pPr marL="342900" indent="-342900">
              <a:buAutoNum type="arabicPeriod"/>
            </a:pPr>
            <a:r>
              <a:rPr lang="en-US" sz="3600" b="1" dirty="0" smtClean="0"/>
              <a:t>Bus Industry</a:t>
            </a:r>
          </a:p>
        </p:txBody>
      </p:sp>
    </p:spTree>
    <p:extLst>
      <p:ext uri="{BB962C8B-B14F-4D97-AF65-F5344CB8AC3E}">
        <p14:creationId xmlns:p14="http://schemas.microsoft.com/office/powerpoint/2010/main" val="3274145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00"/>
            <a:ext cx="8686800" cy="1600200"/>
          </a:xfrm>
        </p:spPr>
        <p:txBody>
          <a:bodyPr/>
          <a:lstStyle/>
          <a:p>
            <a:pPr algn="l">
              <a:lnSpc>
                <a:spcPct val="150000"/>
              </a:lnSpc>
            </a:pPr>
            <a:r>
              <a:rPr lang="en-US" sz="1800" b="1" dirty="0"/>
              <a:t>Objective 1a: The students will understand the importance of aviation to the hospitality/tourism industry. </a:t>
            </a:r>
            <a:r>
              <a:rPr lang="en-US" sz="1800" b="1" dirty="0" smtClean="0"/>
              <a:t/>
            </a:r>
            <a:br>
              <a:rPr lang="en-US" sz="1800" b="1" dirty="0" smtClean="0"/>
            </a:br>
            <a:r>
              <a:rPr lang="en-US" sz="1800" b="1" dirty="0" smtClean="0"/>
              <a:t>a</a:t>
            </a:r>
            <a:r>
              <a:rPr lang="en-US" sz="1800" b="1" dirty="0"/>
              <a:t>. Discuss the aviation industry. </a:t>
            </a:r>
            <a:r>
              <a:rPr lang="en-US" sz="1800" b="1" dirty="0" smtClean="0"/>
              <a:t/>
            </a:r>
            <a:br>
              <a:rPr lang="en-US" sz="1800" b="1" dirty="0" smtClean="0"/>
            </a:br>
            <a:r>
              <a:rPr lang="en-US" sz="1800" b="1" dirty="0" smtClean="0"/>
              <a:t>b</a:t>
            </a:r>
            <a:r>
              <a:rPr lang="en-US" sz="1800" b="1" dirty="0"/>
              <a:t>. Discuss how the hub and spoke system works. </a:t>
            </a:r>
            <a:r>
              <a:rPr lang="en-US" sz="1800" b="1" dirty="0" smtClean="0"/>
              <a:t/>
            </a:r>
            <a:br>
              <a:rPr lang="en-US" sz="1800" b="1" dirty="0" smtClean="0"/>
            </a:br>
            <a:r>
              <a:rPr lang="en-US" sz="1800" b="1" dirty="0" smtClean="0"/>
              <a:t>c</a:t>
            </a:r>
            <a:r>
              <a:rPr lang="en-US" sz="1800" b="1" dirty="0"/>
              <a:t>. Describe airline boarding procedures and security methods. </a:t>
            </a:r>
            <a:r>
              <a:rPr lang="en-US" sz="1800" b="1" dirty="0" smtClean="0"/>
              <a:t/>
            </a:r>
            <a:br>
              <a:rPr lang="en-US" sz="1800" b="1" dirty="0" smtClean="0"/>
            </a:br>
            <a:r>
              <a:rPr lang="en-US" sz="1800" b="1" dirty="0" smtClean="0"/>
              <a:t>d</a:t>
            </a:r>
            <a:r>
              <a:rPr lang="en-US" sz="1800" b="1" dirty="0"/>
              <a:t>. Identify the career opportunities and necessary training required to work in the airline industry. </a:t>
            </a:r>
            <a:br>
              <a:rPr lang="en-US" sz="1800" b="1" dirty="0"/>
            </a:br>
            <a:r>
              <a:rPr lang="en-US" sz="1800" b="1" dirty="0"/>
              <a:t>Objective 1b: The students will understand how the 4 P’s affect the airline industry. </a:t>
            </a:r>
            <a:br>
              <a:rPr lang="en-US" sz="1800" b="1" dirty="0"/>
            </a:br>
            <a:r>
              <a:rPr lang="en-US" sz="1800" b="1" dirty="0"/>
              <a:t>a. Identify major aircraft in use. </a:t>
            </a:r>
            <a:br>
              <a:rPr lang="en-US" sz="1800" b="1" dirty="0"/>
            </a:br>
            <a:r>
              <a:rPr lang="en-US" sz="1800" b="1" dirty="0"/>
              <a:t>b. Discuss Frequent Flyer Programs. </a:t>
            </a:r>
            <a:br>
              <a:rPr lang="en-US" sz="1800" b="1" dirty="0"/>
            </a:br>
            <a:r>
              <a:rPr lang="en-US" sz="1800" b="1" dirty="0"/>
              <a:t>c. Understand the difference between airline fare classifications. </a:t>
            </a:r>
            <a:br>
              <a:rPr lang="en-US" sz="1800" b="1" dirty="0"/>
            </a:br>
            <a:r>
              <a:rPr lang="en-US" sz="1800" b="1" dirty="0"/>
              <a:t>d. Know major airport city codes. </a:t>
            </a:r>
            <a:r>
              <a:rPr lang="en-US" sz="1800" b="1" dirty="0" smtClean="0"/>
              <a:t/>
            </a:r>
            <a:br>
              <a:rPr lang="en-US" sz="1800" b="1" dirty="0" smtClean="0"/>
            </a:br>
            <a:r>
              <a:rPr lang="en-US" sz="1800" b="1" dirty="0" smtClean="0"/>
              <a:t>e</a:t>
            </a:r>
            <a:r>
              <a:rPr lang="en-US" sz="1800" b="1" dirty="0"/>
              <a:t>. Understand how airline fees and in-flight services affect customer’s purchase behaviors.</a:t>
            </a:r>
          </a:p>
        </p:txBody>
      </p:sp>
    </p:spTree>
    <p:extLst>
      <p:ext uri="{BB962C8B-B14F-4D97-AF65-F5344CB8AC3E}">
        <p14:creationId xmlns:p14="http://schemas.microsoft.com/office/powerpoint/2010/main" val="3914098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636"/>
            <a:ext cx="8229600" cy="914400"/>
          </a:xfrm>
        </p:spPr>
        <p:txBody>
          <a:bodyPr/>
          <a:lstStyle/>
          <a:p>
            <a:r>
              <a:rPr lang="en-US" sz="4400" dirty="0" smtClean="0"/>
              <a:t>Types of Aircraft</a:t>
            </a:r>
            <a:endParaRPr lang="en-US" sz="4400" dirty="0"/>
          </a:p>
        </p:txBody>
      </p:sp>
      <p:sp>
        <p:nvSpPr>
          <p:cNvPr id="3" name="Rectangle 2"/>
          <p:cNvSpPr/>
          <p:nvPr/>
        </p:nvSpPr>
        <p:spPr>
          <a:xfrm>
            <a:off x="0" y="1041023"/>
            <a:ext cx="9144000" cy="5816977"/>
          </a:xfrm>
          <a:prstGeom prst="rect">
            <a:avLst/>
          </a:prstGeom>
        </p:spPr>
        <p:txBody>
          <a:bodyPr wrap="square">
            <a:spAutoFit/>
          </a:bodyPr>
          <a:lstStyle/>
          <a:p>
            <a:r>
              <a:rPr lang="en-US" sz="1200" b="1" dirty="0"/>
              <a:t>Airbus Aircraft</a:t>
            </a:r>
          </a:p>
          <a:p>
            <a:r>
              <a:rPr lang="en-US" sz="1200" b="1" dirty="0">
                <a:hlinkClick r:id="rId2"/>
              </a:rPr>
              <a:t>Airbus A310</a:t>
            </a:r>
            <a:r>
              <a:rPr lang="en-US" sz="1200" dirty="0"/>
              <a:t> </a:t>
            </a:r>
            <a:br>
              <a:rPr lang="en-US" sz="1200" dirty="0"/>
            </a:br>
            <a:r>
              <a:rPr lang="en-US" sz="1200" dirty="0"/>
              <a:t>It is the development of the first Airbus aircraft A300. Airbus A310 has been in use for medium and long range routes since 1983.</a:t>
            </a:r>
          </a:p>
          <a:p>
            <a:r>
              <a:rPr lang="en-US" sz="1200" b="1" dirty="0">
                <a:hlinkClick r:id="rId3"/>
              </a:rPr>
              <a:t>Airbus A320 Family</a:t>
            </a:r>
            <a:r>
              <a:rPr lang="en-US" sz="1200" dirty="0"/>
              <a:t> </a:t>
            </a:r>
            <a:br>
              <a:rPr lang="en-US" sz="1200" dirty="0"/>
            </a:br>
            <a:r>
              <a:rPr lang="en-US" sz="1200" dirty="0"/>
              <a:t>The most successful program of Airbus includes a number of middle range airplanes A318, A319, A320 and A321. Since 1988 more than 3 000 aircraft of this family have been delivered to airlines all over the world.</a:t>
            </a:r>
          </a:p>
          <a:p>
            <a:r>
              <a:rPr lang="en-US" sz="1200" b="1" dirty="0">
                <a:hlinkClick r:id="rId4"/>
              </a:rPr>
              <a:t>Airbus A330</a:t>
            </a:r>
            <a:r>
              <a:rPr lang="en-US" sz="1200" dirty="0"/>
              <a:t> </a:t>
            </a:r>
            <a:br>
              <a:rPr lang="en-US" sz="1200" dirty="0"/>
            </a:br>
            <a:r>
              <a:rPr lang="en-US" sz="1200" dirty="0"/>
              <a:t>A two engine variant of a long range A340 designed for 12 000 km flights. It has been produced in some modifications since 1994.</a:t>
            </a:r>
          </a:p>
          <a:p>
            <a:r>
              <a:rPr lang="en-US" sz="1200" b="1" dirty="0">
                <a:hlinkClick r:id="rId5"/>
              </a:rPr>
              <a:t>Airbus A340</a:t>
            </a:r>
            <a:r>
              <a:rPr lang="en-US" sz="1200" dirty="0"/>
              <a:t> </a:t>
            </a:r>
            <a:br>
              <a:rPr lang="en-US" sz="1200" dirty="0"/>
            </a:br>
            <a:r>
              <a:rPr lang="en-US" sz="1200" dirty="0"/>
              <a:t>A number of modifications of a long range aircraft which are able to carry passengers for 16 000 km.</a:t>
            </a:r>
          </a:p>
          <a:p>
            <a:r>
              <a:rPr lang="en-US" sz="1200" b="1" dirty="0">
                <a:hlinkClick r:id="rId6"/>
              </a:rPr>
              <a:t>Airbus A380</a:t>
            </a:r>
            <a:r>
              <a:rPr lang="en-US" sz="1200" dirty="0"/>
              <a:t> </a:t>
            </a:r>
            <a:br>
              <a:rPr lang="en-US" sz="1200" dirty="0"/>
            </a:br>
            <a:r>
              <a:rPr lang="en-US" sz="1200" dirty="0"/>
              <a:t>The newest commercial aircraft of Airbus – a giant A380 is made for transcontinental routes between the largest airports of the world.</a:t>
            </a:r>
          </a:p>
          <a:p>
            <a:r>
              <a:rPr lang="en-US" sz="1200" b="1" dirty="0"/>
              <a:t>Boeing Aircraft</a:t>
            </a:r>
          </a:p>
          <a:p>
            <a:r>
              <a:rPr lang="en-US" sz="1200" b="1" dirty="0">
                <a:hlinkClick r:id="rId7"/>
              </a:rPr>
              <a:t>Boeing-717</a:t>
            </a:r>
            <a:r>
              <a:rPr lang="en-US" sz="1200" dirty="0"/>
              <a:t> </a:t>
            </a:r>
            <a:br>
              <a:rPr lang="en-US" sz="1200" dirty="0"/>
            </a:br>
            <a:r>
              <a:rPr lang="en-US" sz="1200" dirty="0"/>
              <a:t>The aircraft was renamed into Boeing 717 when McDonnell Douglas were purchased by Boeing in 1997. It became the last model of short and middle range airplanes DC-9 and MD-80/90 produced since 1960s.</a:t>
            </a:r>
          </a:p>
          <a:p>
            <a:r>
              <a:rPr lang="en-US" sz="1200" b="1" dirty="0">
                <a:hlinkClick r:id="rId8"/>
              </a:rPr>
              <a:t>Boeing-737</a:t>
            </a:r>
            <a:r>
              <a:rPr lang="en-US" sz="1200" dirty="0"/>
              <a:t> </a:t>
            </a:r>
            <a:br>
              <a:rPr lang="en-US" sz="1200" dirty="0"/>
            </a:br>
            <a:r>
              <a:rPr lang="en-US" sz="1200" dirty="0"/>
              <a:t>The most numerous passenger aircraft in the world. The first airplanes went into sky in 1967. The aircraft has passed through some serious modifications and is still the most popular and modern.</a:t>
            </a:r>
          </a:p>
          <a:p>
            <a:r>
              <a:rPr lang="en-US" sz="1200" b="1" dirty="0">
                <a:hlinkClick r:id="rId9"/>
              </a:rPr>
              <a:t>Boeing 747</a:t>
            </a:r>
            <a:r>
              <a:rPr lang="en-US" sz="1200" dirty="0"/>
              <a:t> </a:t>
            </a:r>
            <a:br>
              <a:rPr lang="en-US" sz="1200" dirty="0"/>
            </a:br>
            <a:r>
              <a:rPr lang="en-US" sz="1200" dirty="0"/>
              <a:t>It performed the first flight in 1969. It is the main airplane for transcontinental routes. Boeing Corporation continues to improve it and launches modern models.</a:t>
            </a:r>
          </a:p>
          <a:p>
            <a:r>
              <a:rPr lang="en-US" sz="1200" b="1" dirty="0">
                <a:hlinkClick r:id="rId10"/>
              </a:rPr>
              <a:t>Boeing 757</a:t>
            </a:r>
            <a:r>
              <a:rPr lang="en-US" sz="1200" dirty="0"/>
              <a:t> </a:t>
            </a:r>
            <a:br>
              <a:rPr lang="en-US" sz="1200" dirty="0"/>
            </a:br>
            <a:r>
              <a:rPr lang="en-US" sz="1200" dirty="0"/>
              <a:t>It is made for distances of 4 000 – 6 000 km. It has been produced since 1983 and is successfully operated in the USA, Europe and Asia.</a:t>
            </a:r>
          </a:p>
          <a:p>
            <a:r>
              <a:rPr lang="en-US" sz="1200" b="1" dirty="0">
                <a:hlinkClick r:id="rId11"/>
              </a:rPr>
              <a:t>Boeing 767</a:t>
            </a:r>
            <a:r>
              <a:rPr lang="en-US" sz="1200" dirty="0"/>
              <a:t> </a:t>
            </a:r>
            <a:br>
              <a:rPr lang="en-US" sz="1200" dirty="0"/>
            </a:br>
            <a:r>
              <a:rPr lang="en-US" sz="1200" dirty="0"/>
              <a:t>It is a long range aircraft for thin passenger traffic routes. The most of 767 aircraft operate services between Europe and America.</a:t>
            </a:r>
          </a:p>
          <a:p>
            <a:r>
              <a:rPr lang="en-US" sz="1200" b="1" dirty="0">
                <a:hlinkClick r:id="rId12"/>
              </a:rPr>
              <a:t>Boeing 777</a:t>
            </a:r>
            <a:r>
              <a:rPr lang="en-US" sz="1200" dirty="0"/>
              <a:t> </a:t>
            </a:r>
            <a:br>
              <a:rPr lang="en-US" sz="1200" dirty="0"/>
            </a:br>
            <a:r>
              <a:rPr lang="en-US" sz="1200" dirty="0"/>
              <a:t>It is a long range aircraft entering production in 1995. It is made for high density routes and flies to the largest international airports.</a:t>
            </a:r>
          </a:p>
        </p:txBody>
      </p:sp>
    </p:spTree>
    <p:extLst>
      <p:ext uri="{BB962C8B-B14F-4D97-AF65-F5344CB8AC3E}">
        <p14:creationId xmlns:p14="http://schemas.microsoft.com/office/powerpoint/2010/main" val="2723036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191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44.tinypic.com/10r7sj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1955800"/>
            <a:ext cx="6035675"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http://www.nearshoreamericas.com/wp-content/uploads/2013/07/delta-air-lines-logo-480x320.jpg"/>
          <p:cNvPicPr>
            <a:picLocks noChangeAspect="1" noChangeArrowheads="1"/>
          </p:cNvPicPr>
          <p:nvPr/>
        </p:nvPicPr>
        <p:blipFill>
          <a:blip r:embed="rId3">
            <a:extLst>
              <a:ext uri="{28A0092B-C50C-407E-A947-70E740481C1C}">
                <a14:useLocalDpi xmlns:a14="http://schemas.microsoft.com/office/drawing/2010/main" val="0"/>
              </a:ext>
            </a:extLst>
          </a:blip>
          <a:srcRect t="46249" b="20416"/>
          <a:stretch>
            <a:fillRect/>
          </a:stretch>
        </p:blipFill>
        <p:spPr bwMode="auto">
          <a:xfrm>
            <a:off x="2270125" y="939800"/>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milevalue.com/wp-content/uploads/2012/08/United_Airlines_Boeing_787-8001-e1346237231342-1024x19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7724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https://www.united.com/web/format/img/travel/aircraft/737/737-900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76600"/>
            <a:ext cx="7734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4800" dirty="0" smtClean="0"/>
              <a:t>Aviation Terms</a:t>
            </a:r>
            <a:endParaRPr lang="en-US" sz="4800" dirty="0"/>
          </a:p>
        </p:txBody>
      </p:sp>
      <p:sp>
        <p:nvSpPr>
          <p:cNvPr id="4" name="TextBox 3"/>
          <p:cNvSpPr txBox="1"/>
          <p:nvPr/>
        </p:nvSpPr>
        <p:spPr>
          <a:xfrm>
            <a:off x="1676400" y="2057400"/>
            <a:ext cx="6705600" cy="3416320"/>
          </a:xfrm>
          <a:prstGeom prst="rect">
            <a:avLst/>
          </a:prstGeom>
          <a:noFill/>
        </p:spPr>
        <p:txBody>
          <a:bodyPr wrap="square" rtlCol="0">
            <a:spAutoFit/>
          </a:bodyPr>
          <a:lstStyle/>
          <a:p>
            <a:pPr marL="342900" indent="-342900">
              <a:buAutoNum type="arabicPeriod"/>
            </a:pPr>
            <a:r>
              <a:rPr lang="en-US" sz="2400" b="1" dirty="0" smtClean="0"/>
              <a:t>Aviation -  </a:t>
            </a:r>
          </a:p>
          <a:p>
            <a:pPr marL="342900" indent="-342900">
              <a:buAutoNum type="arabicPeriod"/>
            </a:pPr>
            <a:r>
              <a:rPr lang="en-US" sz="2400" b="1" dirty="0" smtClean="0"/>
              <a:t>Hub &amp; Spoke System -</a:t>
            </a:r>
          </a:p>
          <a:p>
            <a:pPr marL="342900" indent="-342900">
              <a:buAutoNum type="arabicPeriod"/>
            </a:pPr>
            <a:r>
              <a:rPr lang="en-US" sz="2400" b="1" dirty="0" smtClean="0"/>
              <a:t>Boarding &amp; Security -  </a:t>
            </a:r>
          </a:p>
          <a:p>
            <a:pPr marL="342900" indent="-342900">
              <a:buAutoNum type="arabicPeriod"/>
            </a:pPr>
            <a:r>
              <a:rPr lang="en-US" sz="2400" b="1" dirty="0" smtClean="0"/>
              <a:t>Career Opportunities - </a:t>
            </a:r>
          </a:p>
          <a:p>
            <a:pPr marL="342900" indent="-342900">
              <a:buAutoNum type="arabicPeriod"/>
            </a:pPr>
            <a:r>
              <a:rPr lang="en-US" sz="2400" b="1" dirty="0" smtClean="0"/>
              <a:t>Types of Aircraft – </a:t>
            </a:r>
          </a:p>
          <a:p>
            <a:pPr marL="342900" indent="-342900">
              <a:buAutoNum type="arabicPeriod"/>
            </a:pPr>
            <a:r>
              <a:rPr lang="en-US" sz="2400" b="1" dirty="0" smtClean="0"/>
              <a:t>Frequent Flyer Programs -  </a:t>
            </a:r>
          </a:p>
          <a:p>
            <a:pPr marL="342900" indent="-342900">
              <a:buAutoNum type="arabicPeriod"/>
            </a:pPr>
            <a:r>
              <a:rPr lang="en-US" sz="2400" b="1" dirty="0" smtClean="0"/>
              <a:t>Airline Fare Classification</a:t>
            </a:r>
          </a:p>
          <a:p>
            <a:pPr marL="342900" indent="-342900">
              <a:buAutoNum type="arabicPeriod"/>
            </a:pPr>
            <a:r>
              <a:rPr lang="en-US" sz="2400" b="1" dirty="0" smtClean="0"/>
              <a:t> Airport City Codes – </a:t>
            </a:r>
          </a:p>
          <a:p>
            <a:pPr marL="342900" indent="-342900">
              <a:buAutoNum type="arabicPeriod"/>
            </a:pPr>
            <a:r>
              <a:rPr lang="en-US" sz="2400" b="1" dirty="0" smtClean="0"/>
              <a:t> Fees &amp; In-flight Services -  </a:t>
            </a:r>
            <a:endParaRPr lang="en-US" sz="2400" b="1" dirty="0"/>
          </a:p>
        </p:txBody>
      </p:sp>
    </p:spTree>
    <p:extLst>
      <p:ext uri="{BB962C8B-B14F-4D97-AF65-F5344CB8AC3E}">
        <p14:creationId xmlns:p14="http://schemas.microsoft.com/office/powerpoint/2010/main" val="2614170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9200"/>
            <a:ext cx="8229600" cy="1600200"/>
          </a:xfrm>
        </p:spPr>
        <p:txBody>
          <a:bodyPr/>
          <a:lstStyle/>
          <a:p>
            <a:pPr algn="l">
              <a:lnSpc>
                <a:spcPct val="150000"/>
              </a:lnSpc>
            </a:pPr>
            <a:r>
              <a:rPr lang="en-US" sz="2000" b="1" dirty="0" smtClean="0"/>
              <a:t>Standard 1: Students will develop an understanding of the importance of hospitality and tourism marketing. </a:t>
            </a:r>
            <a:br>
              <a:rPr lang="en-US" sz="2000" b="1" dirty="0" smtClean="0"/>
            </a:br>
            <a:r>
              <a:rPr lang="en-US" sz="2000" b="1" dirty="0" smtClean="0"/>
              <a:t>Objective 1: Students will understand key terms within the hospitality and tourism industry. </a:t>
            </a:r>
            <a:br>
              <a:rPr lang="en-US" sz="2000" b="1" dirty="0" smtClean="0"/>
            </a:br>
            <a:r>
              <a:rPr lang="en-US" sz="2000" b="1" dirty="0" smtClean="0"/>
              <a:t>a. Define: hospitality industry, tourism industry, service, sustainability, perishability, intangibility and changeability. </a:t>
            </a:r>
            <a:br>
              <a:rPr lang="en-US" sz="2000" b="1" dirty="0" smtClean="0"/>
            </a:br>
            <a:r>
              <a:rPr lang="en-US" sz="2000" b="1" dirty="0" smtClean="0"/>
              <a:t>b. Define service as a product. </a:t>
            </a:r>
            <a:br>
              <a:rPr lang="en-US" sz="2000" b="1" dirty="0" smtClean="0"/>
            </a:br>
            <a:r>
              <a:rPr lang="en-US" sz="2000" b="1" dirty="0" smtClean="0"/>
              <a:t>c. Define: Egocentrism, Ethnocentrism, Ecotourism, and </a:t>
            </a:r>
            <a:r>
              <a:rPr lang="en-US" sz="2000" b="1" dirty="0" err="1" smtClean="0"/>
              <a:t>Multiculturism</a:t>
            </a:r>
            <a:r>
              <a:rPr lang="en-US" sz="2000" b="1" dirty="0" smtClean="0"/>
              <a:t>. </a:t>
            </a:r>
            <a:br>
              <a:rPr lang="en-US" sz="2000" b="1" dirty="0" smtClean="0"/>
            </a:br>
            <a:r>
              <a:rPr lang="en-US" sz="2000" b="1" dirty="0" smtClean="0"/>
              <a:t>d. Discuss the importance of a strong infrastructure. </a:t>
            </a:r>
            <a:br>
              <a:rPr lang="en-US" sz="2000" b="1" dirty="0" smtClean="0"/>
            </a:br>
            <a:r>
              <a:rPr lang="en-US" sz="2000" b="1" dirty="0" smtClean="0"/>
              <a:t>e. Identify the 4 segments of the Hospitality and Tourism Industry: Lodging, Food Service, Transportation, and Entertainment. </a:t>
            </a:r>
            <a:br>
              <a:rPr lang="en-US" sz="2000" b="1" dirty="0" smtClean="0"/>
            </a:br>
            <a:r>
              <a:rPr lang="en-US" sz="2000" b="1" dirty="0" smtClean="0"/>
              <a:t>f. Understand the concept of the 24-hour clock, time zones, and the International Date Line. </a:t>
            </a:r>
            <a:endParaRPr lang="en-US" sz="2000" b="1" dirty="0"/>
          </a:p>
        </p:txBody>
      </p:sp>
    </p:spTree>
    <p:extLst>
      <p:ext uri="{BB962C8B-B14F-4D97-AF65-F5344CB8AC3E}">
        <p14:creationId xmlns:p14="http://schemas.microsoft.com/office/powerpoint/2010/main" val="2918887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52055"/>
          </a:xfrm>
        </p:spPr>
        <p:txBody>
          <a:bodyPr/>
          <a:lstStyle/>
          <a:p>
            <a:r>
              <a:rPr lang="en-US" sz="4000" dirty="0" smtClean="0"/>
              <a:t>International Airport City Codes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720236447"/>
              </p:ext>
            </p:extLst>
          </p:nvPr>
        </p:nvGraphicFramePr>
        <p:xfrm>
          <a:off x="228600" y="1219200"/>
          <a:ext cx="4419600" cy="5180259"/>
        </p:xfrm>
        <a:graphic>
          <a:graphicData uri="http://schemas.openxmlformats.org/drawingml/2006/table">
            <a:tbl>
              <a:tblPr/>
              <a:tblGrid>
                <a:gridCol w="1258631"/>
                <a:gridCol w="877631"/>
                <a:gridCol w="877631"/>
                <a:gridCol w="1405707"/>
              </a:tblGrid>
              <a:tr h="646566">
                <a:tc>
                  <a:txBody>
                    <a:bodyPr/>
                    <a:lstStyle/>
                    <a:p>
                      <a:r>
                        <a:rPr lang="en-US" sz="1200" u="none" strike="noStrike" dirty="0">
                          <a:solidFill>
                            <a:srgbClr val="2199E8"/>
                          </a:solidFill>
                          <a:effectLst/>
                          <a:hlinkClick r:id="rId2"/>
                        </a:rPr>
                        <a:t>Hartsfield Jackson Atlanta International</a:t>
                      </a:r>
                      <a:endParaRPr lang="en-US" sz="1200" dirty="0">
                        <a:effectLst/>
                      </a:endParaRPr>
                    </a:p>
                  </a:txBody>
                  <a:tcPr marL="49736" marR="49736" marT="24868" marB="24868" anchor="ctr">
                    <a:lnL>
                      <a:noFill/>
                    </a:lnL>
                    <a:lnR>
                      <a:noFill/>
                    </a:lnR>
                    <a:lnT>
                      <a:noFill/>
                    </a:lnT>
                    <a:lnB>
                      <a:noFill/>
                    </a:lnB>
                    <a:solidFill>
                      <a:srgbClr val="FFFFFF"/>
                    </a:solidFill>
                  </a:tcPr>
                </a:tc>
                <a:tc>
                  <a:txBody>
                    <a:bodyPr/>
                    <a:lstStyle/>
                    <a:p>
                      <a:r>
                        <a:rPr lang="en-US" sz="1200">
                          <a:effectLst/>
                        </a:rPr>
                        <a:t>United States</a:t>
                      </a:r>
                    </a:p>
                  </a:txBody>
                  <a:tcPr marL="49736" marR="49736" marT="24868" marB="24868" anchor="ctr">
                    <a:lnL>
                      <a:noFill/>
                    </a:lnL>
                    <a:lnR>
                      <a:noFill/>
                    </a:lnR>
                    <a:lnT>
                      <a:noFill/>
                    </a:lnT>
                    <a:lnB>
                      <a:noFill/>
                    </a:lnB>
                    <a:solidFill>
                      <a:srgbClr val="FFFFFF"/>
                    </a:solidFill>
                  </a:tcPr>
                </a:tc>
                <a:tc>
                  <a:txBody>
                    <a:bodyPr/>
                    <a:lstStyle/>
                    <a:p>
                      <a:r>
                        <a:rPr lang="en-US" sz="1200">
                          <a:effectLst/>
                        </a:rPr>
                        <a:t>ATL</a:t>
                      </a:r>
                    </a:p>
                  </a:txBody>
                  <a:tcPr marL="49736" marR="49736" marT="24868" marB="24868" anchor="ctr">
                    <a:lnL>
                      <a:noFill/>
                    </a:lnL>
                    <a:lnR>
                      <a:noFill/>
                    </a:lnR>
                    <a:lnT>
                      <a:noFill/>
                    </a:lnT>
                    <a:lnB>
                      <a:noFill/>
                    </a:lnB>
                    <a:solidFill>
                      <a:srgbClr val="FFFFFF"/>
                    </a:solidFill>
                  </a:tcPr>
                </a:tc>
                <a:tc>
                  <a:txBody>
                    <a:bodyPr/>
                    <a:lstStyle/>
                    <a:p>
                      <a:r>
                        <a:rPr lang="en-US" sz="1200" dirty="0">
                          <a:effectLst/>
                        </a:rPr>
                        <a:t>95,462,867</a:t>
                      </a:r>
                    </a:p>
                  </a:txBody>
                  <a:tcPr marL="49736" marR="49736" marT="24868" marB="24868" anchor="ctr">
                    <a:lnL>
                      <a:noFill/>
                    </a:lnL>
                    <a:lnR>
                      <a:noFill/>
                    </a:lnR>
                    <a:lnT>
                      <a:noFill/>
                    </a:lnT>
                    <a:lnB>
                      <a:noFill/>
                    </a:lnB>
                    <a:solidFill>
                      <a:srgbClr val="FFFFFF"/>
                    </a:solidFill>
                  </a:tcPr>
                </a:tc>
              </a:tr>
              <a:tr h="497359">
                <a:tc>
                  <a:txBody>
                    <a:bodyPr/>
                    <a:lstStyle/>
                    <a:p>
                      <a:r>
                        <a:rPr lang="en-US" sz="1200" u="none" strike="noStrike">
                          <a:solidFill>
                            <a:srgbClr val="1585CF"/>
                          </a:solidFill>
                          <a:effectLst/>
                          <a:hlinkClick r:id="rId3"/>
                        </a:rPr>
                        <a:t>Beijing Capital International</a:t>
                      </a:r>
                      <a:endParaRPr lang="en-US" sz="1200">
                        <a:effectLst/>
                      </a:endParaRPr>
                    </a:p>
                  </a:txBody>
                  <a:tcPr marL="49736" marR="49736" marT="24868" marB="24868" anchor="ctr">
                    <a:lnL>
                      <a:noFill/>
                    </a:lnL>
                    <a:lnR>
                      <a:noFill/>
                    </a:lnR>
                    <a:lnT>
                      <a:noFill/>
                    </a:lnT>
                    <a:lnB>
                      <a:noFill/>
                    </a:lnB>
                    <a:solidFill>
                      <a:srgbClr val="F1F1F1"/>
                    </a:solidFill>
                  </a:tcPr>
                </a:tc>
                <a:tc>
                  <a:txBody>
                    <a:bodyPr/>
                    <a:lstStyle/>
                    <a:p>
                      <a:r>
                        <a:rPr lang="en-US" sz="1200">
                          <a:effectLst/>
                        </a:rPr>
                        <a:t>China</a:t>
                      </a:r>
                    </a:p>
                  </a:txBody>
                  <a:tcPr marL="49736" marR="49736" marT="24868" marB="24868" anchor="ctr">
                    <a:lnL>
                      <a:noFill/>
                    </a:lnL>
                    <a:lnR>
                      <a:noFill/>
                    </a:lnR>
                    <a:lnT>
                      <a:noFill/>
                    </a:lnT>
                    <a:lnB>
                      <a:noFill/>
                    </a:lnB>
                    <a:solidFill>
                      <a:srgbClr val="F1F1F1"/>
                    </a:solidFill>
                  </a:tcPr>
                </a:tc>
                <a:tc>
                  <a:txBody>
                    <a:bodyPr/>
                    <a:lstStyle/>
                    <a:p>
                      <a:r>
                        <a:rPr lang="en-US" sz="1200">
                          <a:effectLst/>
                        </a:rPr>
                        <a:t>PEK</a:t>
                      </a:r>
                    </a:p>
                  </a:txBody>
                  <a:tcPr marL="49736" marR="49736" marT="24868" marB="24868" anchor="ctr">
                    <a:lnL>
                      <a:noFill/>
                    </a:lnL>
                    <a:lnR>
                      <a:noFill/>
                    </a:lnR>
                    <a:lnT>
                      <a:noFill/>
                    </a:lnT>
                    <a:lnB>
                      <a:noFill/>
                    </a:lnB>
                    <a:solidFill>
                      <a:srgbClr val="F1F1F1"/>
                    </a:solidFill>
                  </a:tcPr>
                </a:tc>
                <a:tc>
                  <a:txBody>
                    <a:bodyPr/>
                    <a:lstStyle/>
                    <a:p>
                      <a:r>
                        <a:rPr lang="en-US" sz="1200" dirty="0">
                          <a:effectLst/>
                        </a:rPr>
                        <a:t>81,929,359</a:t>
                      </a:r>
                    </a:p>
                  </a:txBody>
                  <a:tcPr marL="49736" marR="49736" marT="24868" marB="24868" anchor="ctr">
                    <a:lnL>
                      <a:noFill/>
                    </a:lnL>
                    <a:lnR>
                      <a:noFill/>
                    </a:lnR>
                    <a:lnT>
                      <a:noFill/>
                    </a:lnT>
                    <a:lnB>
                      <a:noFill/>
                    </a:lnB>
                    <a:solidFill>
                      <a:srgbClr val="F1F1F1"/>
                    </a:solidFill>
                  </a:tcPr>
                </a:tc>
              </a:tr>
              <a:tr h="348151">
                <a:tc>
                  <a:txBody>
                    <a:bodyPr/>
                    <a:lstStyle/>
                    <a:p>
                      <a:r>
                        <a:rPr lang="en-US" sz="1200" u="none" strike="noStrike" dirty="0">
                          <a:solidFill>
                            <a:srgbClr val="2199E8"/>
                          </a:solidFill>
                          <a:effectLst/>
                          <a:hlinkClick r:id="rId4"/>
                        </a:rPr>
                        <a:t>London Heathrow</a:t>
                      </a:r>
                      <a:endParaRPr lang="en-US" sz="1200" dirty="0">
                        <a:effectLst/>
                      </a:endParaRPr>
                    </a:p>
                  </a:txBody>
                  <a:tcPr marL="49736" marR="49736" marT="24868" marB="24868" anchor="ctr">
                    <a:lnL>
                      <a:noFill/>
                    </a:lnL>
                    <a:lnR>
                      <a:noFill/>
                    </a:lnR>
                    <a:lnT>
                      <a:noFill/>
                    </a:lnT>
                    <a:lnB>
                      <a:noFill/>
                    </a:lnB>
                    <a:solidFill>
                      <a:srgbClr val="FFFFFF"/>
                    </a:solidFill>
                  </a:tcPr>
                </a:tc>
                <a:tc>
                  <a:txBody>
                    <a:bodyPr/>
                    <a:lstStyle/>
                    <a:p>
                      <a:r>
                        <a:rPr lang="en-US" sz="1200">
                          <a:effectLst/>
                        </a:rPr>
                        <a:t>United Kingdom</a:t>
                      </a:r>
                    </a:p>
                  </a:txBody>
                  <a:tcPr marL="49736" marR="49736" marT="24868" marB="24868" anchor="ctr">
                    <a:lnL>
                      <a:noFill/>
                    </a:lnL>
                    <a:lnR>
                      <a:noFill/>
                    </a:lnR>
                    <a:lnT>
                      <a:noFill/>
                    </a:lnT>
                    <a:lnB>
                      <a:noFill/>
                    </a:lnB>
                    <a:solidFill>
                      <a:srgbClr val="FFFFFF"/>
                    </a:solidFill>
                  </a:tcPr>
                </a:tc>
                <a:tc>
                  <a:txBody>
                    <a:bodyPr/>
                    <a:lstStyle/>
                    <a:p>
                      <a:r>
                        <a:rPr lang="en-US" sz="1200">
                          <a:effectLst/>
                        </a:rPr>
                        <a:t>LHR</a:t>
                      </a:r>
                    </a:p>
                  </a:txBody>
                  <a:tcPr marL="49736" marR="49736" marT="24868" marB="24868" anchor="ctr">
                    <a:lnL>
                      <a:noFill/>
                    </a:lnL>
                    <a:lnR>
                      <a:noFill/>
                    </a:lnR>
                    <a:lnT>
                      <a:noFill/>
                    </a:lnT>
                    <a:lnB>
                      <a:noFill/>
                    </a:lnB>
                    <a:solidFill>
                      <a:srgbClr val="FFFFFF"/>
                    </a:solidFill>
                  </a:tcPr>
                </a:tc>
                <a:tc>
                  <a:txBody>
                    <a:bodyPr/>
                    <a:lstStyle/>
                    <a:p>
                      <a:r>
                        <a:rPr lang="en-US" sz="1200">
                          <a:effectLst/>
                        </a:rPr>
                        <a:t>70,037,417</a:t>
                      </a:r>
                    </a:p>
                  </a:txBody>
                  <a:tcPr marL="49736" marR="49736" marT="24868" marB="24868" anchor="ctr">
                    <a:lnL>
                      <a:noFill/>
                    </a:lnL>
                    <a:lnR>
                      <a:noFill/>
                    </a:lnR>
                    <a:lnT>
                      <a:noFill/>
                    </a:lnT>
                    <a:lnB>
                      <a:noFill/>
                    </a:lnB>
                    <a:solidFill>
                      <a:srgbClr val="FFFFFF"/>
                    </a:solidFill>
                  </a:tcPr>
                </a:tc>
              </a:tr>
              <a:tr h="348151">
                <a:tc>
                  <a:txBody>
                    <a:bodyPr/>
                    <a:lstStyle/>
                    <a:p>
                      <a:r>
                        <a:rPr lang="en-US" sz="1200" u="none" strike="noStrike">
                          <a:solidFill>
                            <a:srgbClr val="2199E8"/>
                          </a:solidFill>
                          <a:effectLst/>
                          <a:hlinkClick r:id="rId5"/>
                        </a:rPr>
                        <a:t>Tokyo International</a:t>
                      </a:r>
                      <a:endParaRPr lang="en-US" sz="1200">
                        <a:effectLst/>
                      </a:endParaRPr>
                    </a:p>
                  </a:txBody>
                  <a:tcPr marL="49736" marR="49736" marT="24868" marB="24868" anchor="ctr">
                    <a:lnL>
                      <a:noFill/>
                    </a:lnL>
                    <a:lnR>
                      <a:noFill/>
                    </a:lnR>
                    <a:lnT>
                      <a:noFill/>
                    </a:lnT>
                    <a:lnB>
                      <a:noFill/>
                    </a:lnB>
                    <a:solidFill>
                      <a:srgbClr val="F1F1F1"/>
                    </a:solidFill>
                  </a:tcPr>
                </a:tc>
                <a:tc>
                  <a:txBody>
                    <a:bodyPr/>
                    <a:lstStyle/>
                    <a:p>
                      <a:r>
                        <a:rPr lang="en-US" sz="1200">
                          <a:effectLst/>
                        </a:rPr>
                        <a:t>Japan</a:t>
                      </a:r>
                    </a:p>
                  </a:txBody>
                  <a:tcPr marL="49736" marR="49736" marT="24868" marB="24868" anchor="ctr">
                    <a:lnL>
                      <a:noFill/>
                    </a:lnL>
                    <a:lnR>
                      <a:noFill/>
                    </a:lnR>
                    <a:lnT>
                      <a:noFill/>
                    </a:lnT>
                    <a:lnB>
                      <a:noFill/>
                    </a:lnB>
                    <a:solidFill>
                      <a:srgbClr val="F1F1F1"/>
                    </a:solidFill>
                  </a:tcPr>
                </a:tc>
                <a:tc>
                  <a:txBody>
                    <a:bodyPr/>
                    <a:lstStyle/>
                    <a:p>
                      <a:r>
                        <a:rPr lang="en-US" sz="1200">
                          <a:effectLst/>
                        </a:rPr>
                        <a:t>HND</a:t>
                      </a:r>
                    </a:p>
                  </a:txBody>
                  <a:tcPr marL="49736" marR="49736" marT="24868" marB="24868" anchor="ctr">
                    <a:lnL>
                      <a:noFill/>
                    </a:lnL>
                    <a:lnR>
                      <a:noFill/>
                    </a:lnR>
                    <a:lnT>
                      <a:noFill/>
                    </a:lnT>
                    <a:lnB>
                      <a:noFill/>
                    </a:lnB>
                    <a:solidFill>
                      <a:srgbClr val="F1F1F1"/>
                    </a:solidFill>
                  </a:tcPr>
                </a:tc>
                <a:tc>
                  <a:txBody>
                    <a:bodyPr/>
                    <a:lstStyle/>
                    <a:p>
                      <a:r>
                        <a:rPr lang="en-US" sz="1200">
                          <a:effectLst/>
                        </a:rPr>
                        <a:t>66,795,178</a:t>
                      </a:r>
                    </a:p>
                  </a:txBody>
                  <a:tcPr marL="49736" marR="49736" marT="24868" marB="24868" anchor="ctr">
                    <a:lnL>
                      <a:noFill/>
                    </a:lnL>
                    <a:lnR>
                      <a:noFill/>
                    </a:lnR>
                    <a:lnT>
                      <a:noFill/>
                    </a:lnT>
                    <a:lnB>
                      <a:noFill/>
                    </a:lnB>
                    <a:solidFill>
                      <a:srgbClr val="F1F1F1"/>
                    </a:solidFill>
                  </a:tcPr>
                </a:tc>
              </a:tr>
              <a:tr h="497359">
                <a:tc>
                  <a:txBody>
                    <a:bodyPr/>
                    <a:lstStyle/>
                    <a:p>
                      <a:r>
                        <a:rPr lang="en-US" sz="1200" u="none" strike="noStrike">
                          <a:solidFill>
                            <a:srgbClr val="2199E8"/>
                          </a:solidFill>
                          <a:effectLst/>
                          <a:hlinkClick r:id="rId6"/>
                        </a:rPr>
                        <a:t>Chicago O’Hare International</a:t>
                      </a:r>
                      <a:endParaRPr lang="en-US" sz="1200">
                        <a:effectLst/>
                      </a:endParaRPr>
                    </a:p>
                  </a:txBody>
                  <a:tcPr marL="49736" marR="49736" marT="24868" marB="24868" anchor="ctr">
                    <a:lnL>
                      <a:noFill/>
                    </a:lnL>
                    <a:lnR>
                      <a:noFill/>
                    </a:lnR>
                    <a:lnT>
                      <a:noFill/>
                    </a:lnT>
                    <a:lnB>
                      <a:noFill/>
                    </a:lnB>
                    <a:solidFill>
                      <a:srgbClr val="FFFFFF"/>
                    </a:solidFill>
                  </a:tcPr>
                </a:tc>
                <a:tc>
                  <a:txBody>
                    <a:bodyPr/>
                    <a:lstStyle/>
                    <a:p>
                      <a:r>
                        <a:rPr lang="en-US" sz="1200">
                          <a:effectLst/>
                        </a:rPr>
                        <a:t>United States</a:t>
                      </a:r>
                    </a:p>
                  </a:txBody>
                  <a:tcPr marL="49736" marR="49736" marT="24868" marB="24868" anchor="ctr">
                    <a:lnL>
                      <a:noFill/>
                    </a:lnL>
                    <a:lnR>
                      <a:noFill/>
                    </a:lnR>
                    <a:lnT>
                      <a:noFill/>
                    </a:lnT>
                    <a:lnB>
                      <a:noFill/>
                    </a:lnB>
                    <a:solidFill>
                      <a:srgbClr val="FFFFFF"/>
                    </a:solidFill>
                  </a:tcPr>
                </a:tc>
                <a:tc>
                  <a:txBody>
                    <a:bodyPr/>
                    <a:lstStyle/>
                    <a:p>
                      <a:r>
                        <a:rPr lang="en-US" sz="1200">
                          <a:effectLst/>
                        </a:rPr>
                        <a:t>ORD</a:t>
                      </a:r>
                    </a:p>
                  </a:txBody>
                  <a:tcPr marL="49736" marR="49736" marT="24868" marB="24868" anchor="ctr">
                    <a:lnL>
                      <a:noFill/>
                    </a:lnL>
                    <a:lnR>
                      <a:noFill/>
                    </a:lnR>
                    <a:lnT>
                      <a:noFill/>
                    </a:lnT>
                    <a:lnB>
                      <a:noFill/>
                    </a:lnB>
                    <a:solidFill>
                      <a:srgbClr val="FFFFFF"/>
                    </a:solidFill>
                  </a:tcPr>
                </a:tc>
                <a:tc>
                  <a:txBody>
                    <a:bodyPr/>
                    <a:lstStyle/>
                    <a:p>
                      <a:r>
                        <a:rPr lang="en-US" sz="1200">
                          <a:effectLst/>
                        </a:rPr>
                        <a:t>66,633,503</a:t>
                      </a:r>
                    </a:p>
                  </a:txBody>
                  <a:tcPr marL="49736" marR="49736" marT="24868" marB="24868" anchor="ctr">
                    <a:lnL>
                      <a:noFill/>
                    </a:lnL>
                    <a:lnR>
                      <a:noFill/>
                    </a:lnR>
                    <a:lnT>
                      <a:noFill/>
                    </a:lnT>
                    <a:lnB>
                      <a:noFill/>
                    </a:lnB>
                    <a:solidFill>
                      <a:srgbClr val="FFFFFF"/>
                    </a:solidFill>
                  </a:tcPr>
                </a:tc>
              </a:tr>
              <a:tr h="348151">
                <a:tc>
                  <a:txBody>
                    <a:bodyPr/>
                    <a:lstStyle/>
                    <a:p>
                      <a:r>
                        <a:rPr lang="en-US" sz="1200" u="none" strike="noStrike">
                          <a:solidFill>
                            <a:srgbClr val="2199E8"/>
                          </a:solidFill>
                          <a:effectLst/>
                          <a:hlinkClick r:id="rId7"/>
                        </a:rPr>
                        <a:t>Los Angeles International</a:t>
                      </a:r>
                      <a:endParaRPr lang="en-US" sz="1200">
                        <a:effectLst/>
                      </a:endParaRPr>
                    </a:p>
                  </a:txBody>
                  <a:tcPr marL="49736" marR="49736" marT="24868" marB="24868" anchor="ctr">
                    <a:lnL>
                      <a:noFill/>
                    </a:lnL>
                    <a:lnR>
                      <a:noFill/>
                    </a:lnR>
                    <a:lnT>
                      <a:noFill/>
                    </a:lnT>
                    <a:lnB>
                      <a:noFill/>
                    </a:lnB>
                    <a:solidFill>
                      <a:srgbClr val="F1F1F1"/>
                    </a:solidFill>
                  </a:tcPr>
                </a:tc>
                <a:tc>
                  <a:txBody>
                    <a:bodyPr/>
                    <a:lstStyle/>
                    <a:p>
                      <a:r>
                        <a:rPr lang="en-US" sz="1200">
                          <a:effectLst/>
                        </a:rPr>
                        <a:t>United States</a:t>
                      </a:r>
                    </a:p>
                  </a:txBody>
                  <a:tcPr marL="49736" marR="49736" marT="24868" marB="24868" anchor="ctr">
                    <a:lnL>
                      <a:noFill/>
                    </a:lnL>
                    <a:lnR>
                      <a:noFill/>
                    </a:lnR>
                    <a:lnT>
                      <a:noFill/>
                    </a:lnT>
                    <a:lnB>
                      <a:noFill/>
                    </a:lnB>
                    <a:solidFill>
                      <a:srgbClr val="F1F1F1"/>
                    </a:solidFill>
                  </a:tcPr>
                </a:tc>
                <a:tc>
                  <a:txBody>
                    <a:bodyPr/>
                    <a:lstStyle/>
                    <a:p>
                      <a:r>
                        <a:rPr lang="en-US" sz="1200">
                          <a:effectLst/>
                        </a:rPr>
                        <a:t>LAX</a:t>
                      </a:r>
                    </a:p>
                  </a:txBody>
                  <a:tcPr marL="49736" marR="49736" marT="24868" marB="24868" anchor="ctr">
                    <a:lnL>
                      <a:noFill/>
                    </a:lnL>
                    <a:lnR>
                      <a:noFill/>
                    </a:lnR>
                    <a:lnT>
                      <a:noFill/>
                    </a:lnT>
                    <a:lnB>
                      <a:noFill/>
                    </a:lnB>
                    <a:solidFill>
                      <a:srgbClr val="F1F1F1"/>
                    </a:solidFill>
                  </a:tcPr>
                </a:tc>
                <a:tc>
                  <a:txBody>
                    <a:bodyPr/>
                    <a:lstStyle/>
                    <a:p>
                      <a:r>
                        <a:rPr lang="en-US" sz="1200" dirty="0">
                          <a:effectLst/>
                        </a:rPr>
                        <a:t>63,688,121</a:t>
                      </a:r>
                    </a:p>
                  </a:txBody>
                  <a:tcPr marL="49736" marR="49736" marT="24868" marB="24868" anchor="ctr">
                    <a:lnL>
                      <a:noFill/>
                    </a:lnL>
                    <a:lnR>
                      <a:noFill/>
                    </a:lnR>
                    <a:lnT>
                      <a:noFill/>
                    </a:lnT>
                    <a:lnB>
                      <a:noFill/>
                    </a:lnB>
                    <a:solidFill>
                      <a:srgbClr val="F1F1F1"/>
                    </a:solidFill>
                  </a:tcPr>
                </a:tc>
              </a:tr>
              <a:tr h="497359">
                <a:tc>
                  <a:txBody>
                    <a:bodyPr/>
                    <a:lstStyle/>
                    <a:p>
                      <a:r>
                        <a:rPr lang="en-US" sz="1200" u="none" strike="noStrike">
                          <a:solidFill>
                            <a:srgbClr val="2199E8"/>
                          </a:solidFill>
                          <a:effectLst/>
                          <a:hlinkClick r:id="rId8"/>
                        </a:rPr>
                        <a:t>Charles de Gaulle International</a:t>
                      </a:r>
                      <a:endParaRPr lang="en-US" sz="1200">
                        <a:effectLst/>
                      </a:endParaRPr>
                    </a:p>
                  </a:txBody>
                  <a:tcPr marL="49736" marR="49736" marT="24868" marB="24868" anchor="ctr">
                    <a:lnL>
                      <a:noFill/>
                    </a:lnL>
                    <a:lnR>
                      <a:noFill/>
                    </a:lnR>
                    <a:lnT>
                      <a:noFill/>
                    </a:lnT>
                    <a:lnB>
                      <a:noFill/>
                    </a:lnB>
                    <a:solidFill>
                      <a:srgbClr val="FFFFFF"/>
                    </a:solidFill>
                  </a:tcPr>
                </a:tc>
                <a:tc>
                  <a:txBody>
                    <a:bodyPr/>
                    <a:lstStyle/>
                    <a:p>
                      <a:r>
                        <a:rPr lang="en-US" sz="1200">
                          <a:effectLst/>
                        </a:rPr>
                        <a:t>France</a:t>
                      </a:r>
                    </a:p>
                  </a:txBody>
                  <a:tcPr marL="49736" marR="49736" marT="24868" marB="24868" anchor="ctr">
                    <a:lnL>
                      <a:noFill/>
                    </a:lnL>
                    <a:lnR>
                      <a:noFill/>
                    </a:lnR>
                    <a:lnT>
                      <a:noFill/>
                    </a:lnT>
                    <a:lnB>
                      <a:noFill/>
                    </a:lnB>
                    <a:solidFill>
                      <a:srgbClr val="FFFFFF"/>
                    </a:solidFill>
                  </a:tcPr>
                </a:tc>
                <a:tc>
                  <a:txBody>
                    <a:bodyPr/>
                    <a:lstStyle/>
                    <a:p>
                      <a:r>
                        <a:rPr lang="en-US" sz="1200">
                          <a:effectLst/>
                        </a:rPr>
                        <a:t>CDG</a:t>
                      </a:r>
                    </a:p>
                  </a:txBody>
                  <a:tcPr marL="49736" marR="49736" marT="24868" marB="24868" anchor="ctr">
                    <a:lnL>
                      <a:noFill/>
                    </a:lnL>
                    <a:lnR>
                      <a:noFill/>
                    </a:lnR>
                    <a:lnT>
                      <a:noFill/>
                    </a:lnT>
                    <a:lnB>
                      <a:noFill/>
                    </a:lnB>
                    <a:solidFill>
                      <a:srgbClr val="FFFFFF"/>
                    </a:solidFill>
                  </a:tcPr>
                </a:tc>
                <a:tc>
                  <a:txBody>
                    <a:bodyPr/>
                    <a:lstStyle/>
                    <a:p>
                      <a:r>
                        <a:rPr lang="en-US" sz="1200">
                          <a:effectLst/>
                        </a:rPr>
                        <a:t>61,611,934</a:t>
                      </a:r>
                    </a:p>
                  </a:txBody>
                  <a:tcPr marL="49736" marR="49736" marT="24868" marB="24868" anchor="ctr">
                    <a:lnL>
                      <a:noFill/>
                    </a:lnL>
                    <a:lnR>
                      <a:noFill/>
                    </a:lnR>
                    <a:lnT>
                      <a:noFill/>
                    </a:lnT>
                    <a:lnB>
                      <a:noFill/>
                    </a:lnB>
                    <a:solidFill>
                      <a:srgbClr val="FFFFFF"/>
                    </a:solidFill>
                  </a:tcPr>
                </a:tc>
              </a:tr>
              <a:tr h="497359">
                <a:tc>
                  <a:txBody>
                    <a:bodyPr/>
                    <a:lstStyle/>
                    <a:p>
                      <a:r>
                        <a:rPr lang="en-US" sz="1200" u="none" strike="noStrike">
                          <a:solidFill>
                            <a:srgbClr val="2199E8"/>
                          </a:solidFill>
                          <a:effectLst/>
                          <a:hlinkClick r:id="rId9"/>
                        </a:rPr>
                        <a:t>Dallas Fort Worth International</a:t>
                      </a:r>
                      <a:endParaRPr lang="en-US" sz="1200">
                        <a:effectLst/>
                      </a:endParaRPr>
                    </a:p>
                  </a:txBody>
                  <a:tcPr marL="49736" marR="49736" marT="24868" marB="24868" anchor="ctr">
                    <a:lnL>
                      <a:noFill/>
                    </a:lnL>
                    <a:lnR>
                      <a:noFill/>
                    </a:lnR>
                    <a:lnT>
                      <a:noFill/>
                    </a:lnT>
                    <a:lnB>
                      <a:noFill/>
                    </a:lnB>
                    <a:solidFill>
                      <a:srgbClr val="F1F1F1"/>
                    </a:solidFill>
                  </a:tcPr>
                </a:tc>
                <a:tc>
                  <a:txBody>
                    <a:bodyPr/>
                    <a:lstStyle/>
                    <a:p>
                      <a:r>
                        <a:rPr lang="en-US" sz="1200">
                          <a:effectLst/>
                        </a:rPr>
                        <a:t>United States</a:t>
                      </a:r>
                    </a:p>
                  </a:txBody>
                  <a:tcPr marL="49736" marR="49736" marT="24868" marB="24868" anchor="ctr">
                    <a:lnL>
                      <a:noFill/>
                    </a:lnL>
                    <a:lnR>
                      <a:noFill/>
                    </a:lnR>
                    <a:lnT>
                      <a:noFill/>
                    </a:lnT>
                    <a:lnB>
                      <a:noFill/>
                    </a:lnB>
                    <a:solidFill>
                      <a:srgbClr val="F1F1F1"/>
                    </a:solidFill>
                  </a:tcPr>
                </a:tc>
                <a:tc>
                  <a:txBody>
                    <a:bodyPr/>
                    <a:lstStyle/>
                    <a:p>
                      <a:r>
                        <a:rPr lang="en-US" sz="1200">
                          <a:effectLst/>
                        </a:rPr>
                        <a:t>DFW</a:t>
                      </a:r>
                    </a:p>
                  </a:txBody>
                  <a:tcPr marL="49736" marR="49736" marT="24868" marB="24868" anchor="ctr">
                    <a:lnL>
                      <a:noFill/>
                    </a:lnL>
                    <a:lnR>
                      <a:noFill/>
                    </a:lnR>
                    <a:lnT>
                      <a:noFill/>
                    </a:lnT>
                    <a:lnB>
                      <a:noFill/>
                    </a:lnB>
                    <a:solidFill>
                      <a:srgbClr val="F1F1F1"/>
                    </a:solidFill>
                  </a:tcPr>
                </a:tc>
                <a:tc>
                  <a:txBody>
                    <a:bodyPr/>
                    <a:lstStyle/>
                    <a:p>
                      <a:r>
                        <a:rPr lang="en-US" sz="1200">
                          <a:effectLst/>
                        </a:rPr>
                        <a:t>58,591,842</a:t>
                      </a:r>
                    </a:p>
                  </a:txBody>
                  <a:tcPr marL="49736" marR="49736" marT="24868" marB="24868" anchor="ctr">
                    <a:lnL>
                      <a:noFill/>
                    </a:lnL>
                    <a:lnR>
                      <a:noFill/>
                    </a:lnR>
                    <a:lnT>
                      <a:noFill/>
                    </a:lnT>
                    <a:lnB>
                      <a:noFill/>
                    </a:lnB>
                    <a:solidFill>
                      <a:srgbClr val="F1F1F1"/>
                    </a:solidFill>
                  </a:tcPr>
                </a:tc>
              </a:tr>
              <a:tr h="497359">
                <a:tc>
                  <a:txBody>
                    <a:bodyPr/>
                    <a:lstStyle/>
                    <a:p>
                      <a:r>
                        <a:rPr lang="en-US" sz="1200" u="none" strike="noStrike">
                          <a:solidFill>
                            <a:srgbClr val="2199E8"/>
                          </a:solidFill>
                          <a:effectLst/>
                          <a:hlinkClick r:id="rId10"/>
                        </a:rPr>
                        <a:t>Soekarno-Hatta International</a:t>
                      </a:r>
                      <a:endParaRPr lang="en-US" sz="1200">
                        <a:effectLst/>
                      </a:endParaRPr>
                    </a:p>
                  </a:txBody>
                  <a:tcPr marL="49736" marR="49736" marT="24868" marB="24868" anchor="ctr">
                    <a:lnL>
                      <a:noFill/>
                    </a:lnL>
                    <a:lnR>
                      <a:noFill/>
                    </a:lnR>
                    <a:lnT>
                      <a:noFill/>
                    </a:lnT>
                    <a:lnB>
                      <a:noFill/>
                    </a:lnB>
                    <a:solidFill>
                      <a:srgbClr val="FFFFFF"/>
                    </a:solidFill>
                  </a:tcPr>
                </a:tc>
                <a:tc>
                  <a:txBody>
                    <a:bodyPr/>
                    <a:lstStyle/>
                    <a:p>
                      <a:r>
                        <a:rPr lang="en-US" sz="1200">
                          <a:effectLst/>
                        </a:rPr>
                        <a:t>Indonesia</a:t>
                      </a:r>
                    </a:p>
                  </a:txBody>
                  <a:tcPr marL="49736" marR="49736" marT="24868" marB="24868" anchor="ctr">
                    <a:lnL>
                      <a:noFill/>
                    </a:lnL>
                    <a:lnR>
                      <a:noFill/>
                    </a:lnR>
                    <a:lnT>
                      <a:noFill/>
                    </a:lnT>
                    <a:lnB>
                      <a:noFill/>
                    </a:lnB>
                    <a:solidFill>
                      <a:srgbClr val="FFFFFF"/>
                    </a:solidFill>
                  </a:tcPr>
                </a:tc>
                <a:tc>
                  <a:txBody>
                    <a:bodyPr/>
                    <a:lstStyle/>
                    <a:p>
                      <a:r>
                        <a:rPr lang="en-US" sz="1200">
                          <a:effectLst/>
                        </a:rPr>
                        <a:t>CGK</a:t>
                      </a:r>
                    </a:p>
                  </a:txBody>
                  <a:tcPr marL="49736" marR="49736" marT="24868" marB="24868" anchor="ctr">
                    <a:lnL>
                      <a:noFill/>
                    </a:lnL>
                    <a:lnR>
                      <a:noFill/>
                    </a:lnR>
                    <a:lnT>
                      <a:noFill/>
                    </a:lnT>
                    <a:lnB>
                      <a:noFill/>
                    </a:lnB>
                    <a:solidFill>
                      <a:srgbClr val="FFFFFF"/>
                    </a:solidFill>
                  </a:tcPr>
                </a:tc>
                <a:tc>
                  <a:txBody>
                    <a:bodyPr/>
                    <a:lstStyle/>
                    <a:p>
                      <a:r>
                        <a:rPr lang="en-US" sz="1200">
                          <a:effectLst/>
                        </a:rPr>
                        <a:t>57,772,762</a:t>
                      </a:r>
                    </a:p>
                  </a:txBody>
                  <a:tcPr marL="49736" marR="49736" marT="24868" marB="24868" anchor="ctr">
                    <a:lnL>
                      <a:noFill/>
                    </a:lnL>
                    <a:lnR>
                      <a:noFill/>
                    </a:lnR>
                    <a:lnT>
                      <a:noFill/>
                    </a:lnT>
                    <a:lnB>
                      <a:noFill/>
                    </a:lnB>
                    <a:solidFill>
                      <a:srgbClr val="FFFFFF"/>
                    </a:solidFill>
                  </a:tcPr>
                </a:tc>
              </a:tr>
              <a:tr h="348151">
                <a:tc>
                  <a:txBody>
                    <a:bodyPr/>
                    <a:lstStyle/>
                    <a:p>
                      <a:r>
                        <a:rPr lang="en-US" sz="1200" u="none" strike="noStrike">
                          <a:solidFill>
                            <a:srgbClr val="2199E8"/>
                          </a:solidFill>
                          <a:effectLst/>
                          <a:hlinkClick r:id="rId11"/>
                        </a:rPr>
                        <a:t>Dubai International</a:t>
                      </a:r>
                      <a:endParaRPr lang="en-US" sz="1200">
                        <a:effectLst/>
                      </a:endParaRPr>
                    </a:p>
                  </a:txBody>
                  <a:tcPr marL="49736" marR="49736" marT="24868" marB="24868" anchor="ctr">
                    <a:lnL>
                      <a:noFill/>
                    </a:lnL>
                    <a:lnR>
                      <a:noFill/>
                    </a:lnR>
                    <a:lnT>
                      <a:noFill/>
                    </a:lnT>
                    <a:lnB>
                      <a:noFill/>
                    </a:lnB>
                    <a:solidFill>
                      <a:srgbClr val="F1F1F1"/>
                    </a:solidFill>
                  </a:tcPr>
                </a:tc>
                <a:tc>
                  <a:txBody>
                    <a:bodyPr/>
                    <a:lstStyle/>
                    <a:p>
                      <a:r>
                        <a:rPr lang="en-US" sz="1200">
                          <a:effectLst/>
                        </a:rPr>
                        <a:t>United Arab Emirates</a:t>
                      </a:r>
                    </a:p>
                  </a:txBody>
                  <a:tcPr marL="49736" marR="49736" marT="24868" marB="24868" anchor="ctr">
                    <a:lnL>
                      <a:noFill/>
                    </a:lnL>
                    <a:lnR>
                      <a:noFill/>
                    </a:lnR>
                    <a:lnT>
                      <a:noFill/>
                    </a:lnT>
                    <a:lnB>
                      <a:noFill/>
                    </a:lnB>
                    <a:solidFill>
                      <a:srgbClr val="F1F1F1"/>
                    </a:solidFill>
                  </a:tcPr>
                </a:tc>
                <a:tc>
                  <a:txBody>
                    <a:bodyPr/>
                    <a:lstStyle/>
                    <a:p>
                      <a:r>
                        <a:rPr lang="en-US" sz="1200">
                          <a:effectLst/>
                        </a:rPr>
                        <a:t>DXB</a:t>
                      </a:r>
                    </a:p>
                  </a:txBody>
                  <a:tcPr marL="49736" marR="49736" marT="24868" marB="24868" anchor="ctr">
                    <a:lnL>
                      <a:noFill/>
                    </a:lnL>
                    <a:lnR>
                      <a:noFill/>
                    </a:lnR>
                    <a:lnT>
                      <a:noFill/>
                    </a:lnT>
                    <a:lnB>
                      <a:noFill/>
                    </a:lnB>
                    <a:solidFill>
                      <a:srgbClr val="F1F1F1"/>
                    </a:solidFill>
                  </a:tcPr>
                </a:tc>
                <a:tc>
                  <a:txBody>
                    <a:bodyPr/>
                    <a:lstStyle/>
                    <a:p>
                      <a:r>
                        <a:rPr lang="en-US" sz="1200" dirty="0">
                          <a:effectLst/>
                        </a:rPr>
                        <a:t>57,684,550</a:t>
                      </a:r>
                    </a:p>
                  </a:txBody>
                  <a:tcPr marL="49736" marR="49736" marT="24868" marB="24868" anchor="ctr">
                    <a:lnL>
                      <a:noFill/>
                    </a:lnL>
                    <a:lnR>
                      <a:noFill/>
                    </a:lnR>
                    <a:lnT>
                      <a:noFill/>
                    </a:lnT>
                    <a:lnB>
                      <a:noFill/>
                    </a:lnB>
                    <a:solidFill>
                      <a:srgbClr val="F1F1F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67514138"/>
              </p:ext>
            </p:extLst>
          </p:nvPr>
        </p:nvGraphicFramePr>
        <p:xfrm>
          <a:off x="4419600" y="1219200"/>
          <a:ext cx="4724400" cy="5029198"/>
        </p:xfrm>
        <a:graphic>
          <a:graphicData uri="http://schemas.openxmlformats.org/drawingml/2006/table">
            <a:tbl>
              <a:tblPr/>
              <a:tblGrid>
                <a:gridCol w="1974351"/>
                <a:gridCol w="907550"/>
                <a:gridCol w="907550"/>
                <a:gridCol w="934949"/>
              </a:tblGrid>
              <a:tr h="557417">
                <a:tc>
                  <a:txBody>
                    <a:bodyPr/>
                    <a:lstStyle/>
                    <a:p>
                      <a:r>
                        <a:rPr lang="en-US" sz="1200" u="none" strike="noStrike" dirty="0">
                          <a:solidFill>
                            <a:srgbClr val="1585CF"/>
                          </a:solidFill>
                          <a:effectLst/>
                          <a:hlinkClick r:id="rId12"/>
                        </a:rPr>
                        <a:t>Frankfurt am Main International</a:t>
                      </a:r>
                      <a:endParaRPr lang="en-US" sz="1200" dirty="0">
                        <a:effectLst/>
                      </a:endParaRPr>
                    </a:p>
                  </a:txBody>
                  <a:tcPr marL="51431" marR="51431" marT="25716" marB="25716" anchor="ctr">
                    <a:lnL>
                      <a:noFill/>
                    </a:lnL>
                    <a:lnR>
                      <a:noFill/>
                    </a:lnR>
                    <a:lnT>
                      <a:noFill/>
                    </a:lnT>
                    <a:lnB>
                      <a:noFill/>
                    </a:lnB>
                    <a:solidFill>
                      <a:srgbClr val="F1F1F1"/>
                    </a:solidFill>
                  </a:tcPr>
                </a:tc>
                <a:tc>
                  <a:txBody>
                    <a:bodyPr/>
                    <a:lstStyle/>
                    <a:p>
                      <a:r>
                        <a:rPr lang="en-US" sz="1200">
                          <a:effectLst/>
                        </a:rPr>
                        <a:t>Germany</a:t>
                      </a:r>
                    </a:p>
                  </a:txBody>
                  <a:tcPr marL="51431" marR="51431" marT="25716" marB="25716" anchor="ctr">
                    <a:lnL>
                      <a:noFill/>
                    </a:lnL>
                    <a:lnR>
                      <a:noFill/>
                    </a:lnR>
                    <a:lnT>
                      <a:noFill/>
                    </a:lnT>
                    <a:lnB>
                      <a:noFill/>
                    </a:lnB>
                    <a:solidFill>
                      <a:srgbClr val="F1F1F1"/>
                    </a:solidFill>
                  </a:tcPr>
                </a:tc>
                <a:tc>
                  <a:txBody>
                    <a:bodyPr/>
                    <a:lstStyle/>
                    <a:p>
                      <a:r>
                        <a:rPr lang="en-US" sz="1200">
                          <a:effectLst/>
                        </a:rPr>
                        <a:t>FRA</a:t>
                      </a:r>
                    </a:p>
                  </a:txBody>
                  <a:tcPr marL="51431" marR="51431" marT="25716" marB="25716" anchor="ctr">
                    <a:lnL>
                      <a:noFill/>
                    </a:lnL>
                    <a:lnR>
                      <a:noFill/>
                    </a:lnR>
                    <a:lnT>
                      <a:noFill/>
                    </a:lnT>
                    <a:lnB>
                      <a:noFill/>
                    </a:lnB>
                    <a:solidFill>
                      <a:srgbClr val="F1F1F1"/>
                    </a:solidFill>
                  </a:tcPr>
                </a:tc>
                <a:tc>
                  <a:txBody>
                    <a:bodyPr/>
                    <a:lstStyle/>
                    <a:p>
                      <a:r>
                        <a:rPr lang="en-US" sz="1200">
                          <a:effectLst/>
                        </a:rPr>
                        <a:t>57,520,001</a:t>
                      </a:r>
                    </a:p>
                  </a:txBody>
                  <a:tcPr marL="51431" marR="51431" marT="25716" marB="25716" anchor="ctr">
                    <a:lnL>
                      <a:noFill/>
                    </a:lnL>
                    <a:lnR>
                      <a:noFill/>
                    </a:lnR>
                    <a:lnT>
                      <a:noFill/>
                    </a:lnT>
                    <a:lnB>
                      <a:noFill/>
                    </a:lnB>
                    <a:solidFill>
                      <a:srgbClr val="F1F1F1"/>
                    </a:solidFill>
                  </a:tcPr>
                </a:tc>
              </a:tr>
              <a:tr h="557417">
                <a:tc>
                  <a:txBody>
                    <a:bodyPr/>
                    <a:lstStyle/>
                    <a:p>
                      <a:r>
                        <a:rPr lang="sv-SE" sz="1200" u="none" strike="noStrike">
                          <a:solidFill>
                            <a:srgbClr val="2199E8"/>
                          </a:solidFill>
                          <a:effectLst/>
                          <a:hlinkClick r:id="rId13"/>
                        </a:rPr>
                        <a:t>Hong Kong International Kai Tak</a:t>
                      </a:r>
                      <a:endParaRPr lang="sv-SE" sz="1200">
                        <a:effectLst/>
                      </a:endParaRPr>
                    </a:p>
                  </a:txBody>
                  <a:tcPr marL="51431" marR="51431" marT="25716" marB="25716" anchor="ctr">
                    <a:lnL>
                      <a:noFill/>
                    </a:lnL>
                    <a:lnR>
                      <a:noFill/>
                    </a:lnR>
                    <a:lnT>
                      <a:noFill/>
                    </a:lnT>
                    <a:lnB>
                      <a:noFill/>
                    </a:lnB>
                    <a:solidFill>
                      <a:srgbClr val="FFFFFF"/>
                    </a:solidFill>
                  </a:tcPr>
                </a:tc>
                <a:tc>
                  <a:txBody>
                    <a:bodyPr/>
                    <a:lstStyle/>
                    <a:p>
                      <a:r>
                        <a:rPr lang="en-US" sz="1200">
                          <a:effectLst/>
                        </a:rPr>
                        <a:t>Hong Kong</a:t>
                      </a:r>
                    </a:p>
                  </a:txBody>
                  <a:tcPr marL="51431" marR="51431" marT="25716" marB="25716" anchor="ctr">
                    <a:lnL>
                      <a:noFill/>
                    </a:lnL>
                    <a:lnR>
                      <a:noFill/>
                    </a:lnR>
                    <a:lnT>
                      <a:noFill/>
                    </a:lnT>
                    <a:lnB>
                      <a:noFill/>
                    </a:lnB>
                    <a:solidFill>
                      <a:srgbClr val="FFFFFF"/>
                    </a:solidFill>
                  </a:tcPr>
                </a:tc>
                <a:tc>
                  <a:txBody>
                    <a:bodyPr/>
                    <a:lstStyle/>
                    <a:p>
                      <a:r>
                        <a:rPr lang="en-US" sz="1200">
                          <a:effectLst/>
                        </a:rPr>
                        <a:t>HKG</a:t>
                      </a:r>
                    </a:p>
                  </a:txBody>
                  <a:tcPr marL="51431" marR="51431" marT="25716" marB="25716" anchor="ctr">
                    <a:lnL>
                      <a:noFill/>
                    </a:lnL>
                    <a:lnR>
                      <a:noFill/>
                    </a:lnR>
                    <a:lnT>
                      <a:noFill/>
                    </a:lnT>
                    <a:lnB>
                      <a:noFill/>
                    </a:lnB>
                    <a:solidFill>
                      <a:srgbClr val="FFFFFF"/>
                    </a:solidFill>
                  </a:tcPr>
                </a:tc>
                <a:tc>
                  <a:txBody>
                    <a:bodyPr/>
                    <a:lstStyle/>
                    <a:p>
                      <a:r>
                        <a:rPr lang="en-US" sz="1200">
                          <a:effectLst/>
                        </a:rPr>
                        <a:t>56,057,751</a:t>
                      </a:r>
                    </a:p>
                  </a:txBody>
                  <a:tcPr marL="51431" marR="51431" marT="25716" marB="25716" anchor="ctr">
                    <a:lnL>
                      <a:noFill/>
                    </a:lnL>
                    <a:lnR>
                      <a:noFill/>
                    </a:lnR>
                    <a:lnT>
                      <a:noFill/>
                    </a:lnT>
                    <a:lnB>
                      <a:noFill/>
                    </a:lnB>
                    <a:solidFill>
                      <a:srgbClr val="FFFFFF"/>
                    </a:solidFill>
                  </a:tcPr>
                </a:tc>
              </a:tr>
              <a:tr h="452156">
                <a:tc>
                  <a:txBody>
                    <a:bodyPr/>
                    <a:lstStyle/>
                    <a:p>
                      <a:r>
                        <a:rPr lang="en-US" sz="1200" u="none" strike="noStrike">
                          <a:solidFill>
                            <a:srgbClr val="2199E8"/>
                          </a:solidFill>
                          <a:effectLst/>
                          <a:hlinkClick r:id="rId14"/>
                        </a:rPr>
                        <a:t>Denver International</a:t>
                      </a:r>
                      <a:endParaRPr lang="en-US" sz="1200">
                        <a:effectLst/>
                      </a:endParaRPr>
                    </a:p>
                  </a:txBody>
                  <a:tcPr marL="51431" marR="51431" marT="25716" marB="25716" anchor="ctr">
                    <a:lnL>
                      <a:noFill/>
                    </a:lnL>
                    <a:lnR>
                      <a:noFill/>
                    </a:lnR>
                    <a:lnT>
                      <a:noFill/>
                    </a:lnT>
                    <a:lnB>
                      <a:noFill/>
                    </a:lnB>
                    <a:solidFill>
                      <a:srgbClr val="F1F1F1"/>
                    </a:solidFill>
                  </a:tcPr>
                </a:tc>
                <a:tc>
                  <a:txBody>
                    <a:bodyPr/>
                    <a:lstStyle/>
                    <a:p>
                      <a:r>
                        <a:rPr lang="en-US" sz="1200">
                          <a:effectLst/>
                        </a:rPr>
                        <a:t>United States</a:t>
                      </a:r>
                    </a:p>
                  </a:txBody>
                  <a:tcPr marL="51431" marR="51431" marT="25716" marB="25716" anchor="ctr">
                    <a:lnL>
                      <a:noFill/>
                    </a:lnL>
                    <a:lnR>
                      <a:noFill/>
                    </a:lnR>
                    <a:lnT>
                      <a:noFill/>
                    </a:lnT>
                    <a:lnB>
                      <a:noFill/>
                    </a:lnB>
                    <a:solidFill>
                      <a:srgbClr val="F1F1F1"/>
                    </a:solidFill>
                  </a:tcPr>
                </a:tc>
                <a:tc>
                  <a:txBody>
                    <a:bodyPr/>
                    <a:lstStyle/>
                    <a:p>
                      <a:r>
                        <a:rPr lang="en-US" sz="1200">
                          <a:effectLst/>
                        </a:rPr>
                        <a:t>DEN</a:t>
                      </a:r>
                    </a:p>
                  </a:txBody>
                  <a:tcPr marL="51431" marR="51431" marT="25716" marB="25716" anchor="ctr">
                    <a:lnL>
                      <a:noFill/>
                    </a:lnL>
                    <a:lnR>
                      <a:noFill/>
                    </a:lnR>
                    <a:lnT>
                      <a:noFill/>
                    </a:lnT>
                    <a:lnB>
                      <a:noFill/>
                    </a:lnB>
                    <a:solidFill>
                      <a:srgbClr val="F1F1F1"/>
                    </a:solidFill>
                  </a:tcPr>
                </a:tc>
                <a:tc>
                  <a:txBody>
                    <a:bodyPr/>
                    <a:lstStyle/>
                    <a:p>
                      <a:r>
                        <a:rPr lang="en-US" sz="1200">
                          <a:effectLst/>
                        </a:rPr>
                        <a:t>53,156,278</a:t>
                      </a:r>
                    </a:p>
                  </a:txBody>
                  <a:tcPr marL="51431" marR="51431" marT="25716" marB="25716" anchor="ctr">
                    <a:lnL>
                      <a:noFill/>
                    </a:lnL>
                    <a:lnR>
                      <a:noFill/>
                    </a:lnR>
                    <a:lnT>
                      <a:noFill/>
                    </a:lnT>
                    <a:lnB>
                      <a:noFill/>
                    </a:lnB>
                    <a:solidFill>
                      <a:srgbClr val="F1F1F1"/>
                    </a:solidFill>
                  </a:tcPr>
                </a:tc>
              </a:tr>
              <a:tr h="390192">
                <a:tc>
                  <a:txBody>
                    <a:bodyPr/>
                    <a:lstStyle/>
                    <a:p>
                      <a:r>
                        <a:rPr lang="en-US" sz="1200" u="none" strike="noStrike">
                          <a:solidFill>
                            <a:srgbClr val="2199E8"/>
                          </a:solidFill>
                          <a:effectLst/>
                          <a:hlinkClick r:id="rId15"/>
                        </a:rPr>
                        <a:t>Suvarnabhumi</a:t>
                      </a:r>
                      <a:endParaRPr lang="en-US" sz="1200">
                        <a:effectLst/>
                      </a:endParaRPr>
                    </a:p>
                  </a:txBody>
                  <a:tcPr marL="51431" marR="51431" marT="25716" marB="25716" anchor="ctr">
                    <a:lnL>
                      <a:noFill/>
                    </a:lnL>
                    <a:lnR>
                      <a:noFill/>
                    </a:lnR>
                    <a:lnT>
                      <a:noFill/>
                    </a:lnT>
                    <a:lnB>
                      <a:noFill/>
                    </a:lnB>
                    <a:solidFill>
                      <a:srgbClr val="FFFFFF"/>
                    </a:solidFill>
                  </a:tcPr>
                </a:tc>
                <a:tc>
                  <a:txBody>
                    <a:bodyPr/>
                    <a:lstStyle/>
                    <a:p>
                      <a:r>
                        <a:rPr lang="en-US" sz="1200">
                          <a:effectLst/>
                        </a:rPr>
                        <a:t>Thailand</a:t>
                      </a:r>
                    </a:p>
                  </a:txBody>
                  <a:tcPr marL="51431" marR="51431" marT="25716" marB="25716" anchor="ctr">
                    <a:lnL>
                      <a:noFill/>
                    </a:lnL>
                    <a:lnR>
                      <a:noFill/>
                    </a:lnR>
                    <a:lnT>
                      <a:noFill/>
                    </a:lnT>
                    <a:lnB>
                      <a:noFill/>
                    </a:lnB>
                    <a:solidFill>
                      <a:srgbClr val="FFFFFF"/>
                    </a:solidFill>
                  </a:tcPr>
                </a:tc>
                <a:tc>
                  <a:txBody>
                    <a:bodyPr/>
                    <a:lstStyle/>
                    <a:p>
                      <a:r>
                        <a:rPr lang="en-US" sz="1200">
                          <a:effectLst/>
                        </a:rPr>
                        <a:t>BKK</a:t>
                      </a:r>
                    </a:p>
                  </a:txBody>
                  <a:tcPr marL="51431" marR="51431" marT="25716" marB="25716" anchor="ctr">
                    <a:lnL>
                      <a:noFill/>
                    </a:lnL>
                    <a:lnR>
                      <a:noFill/>
                    </a:lnR>
                    <a:lnT>
                      <a:noFill/>
                    </a:lnT>
                    <a:lnB>
                      <a:noFill/>
                    </a:lnB>
                    <a:solidFill>
                      <a:srgbClr val="FFFFFF"/>
                    </a:solidFill>
                  </a:tcPr>
                </a:tc>
                <a:tc>
                  <a:txBody>
                    <a:bodyPr/>
                    <a:lstStyle/>
                    <a:p>
                      <a:r>
                        <a:rPr lang="en-US" sz="1200">
                          <a:effectLst/>
                        </a:rPr>
                        <a:t>53,002,328</a:t>
                      </a:r>
                    </a:p>
                  </a:txBody>
                  <a:tcPr marL="51431" marR="51431" marT="25716" marB="25716" anchor="ctr">
                    <a:lnL>
                      <a:noFill/>
                    </a:lnL>
                    <a:lnR>
                      <a:noFill/>
                    </a:lnR>
                    <a:lnT>
                      <a:noFill/>
                    </a:lnT>
                    <a:lnB>
                      <a:noFill/>
                    </a:lnB>
                    <a:solidFill>
                      <a:srgbClr val="FFFFFF"/>
                    </a:solidFill>
                  </a:tcPr>
                </a:tc>
              </a:tr>
              <a:tr h="557417">
                <a:tc>
                  <a:txBody>
                    <a:bodyPr/>
                    <a:lstStyle/>
                    <a:p>
                      <a:r>
                        <a:rPr lang="en-US" sz="1200" u="none" strike="noStrike">
                          <a:solidFill>
                            <a:srgbClr val="2199E8"/>
                          </a:solidFill>
                          <a:effectLst/>
                          <a:hlinkClick r:id="rId16"/>
                        </a:rPr>
                        <a:t>Singapore Changi International</a:t>
                      </a:r>
                      <a:endParaRPr lang="en-US" sz="1200">
                        <a:effectLst/>
                      </a:endParaRPr>
                    </a:p>
                  </a:txBody>
                  <a:tcPr marL="51431" marR="51431" marT="25716" marB="25716" anchor="ctr">
                    <a:lnL>
                      <a:noFill/>
                    </a:lnL>
                    <a:lnR>
                      <a:noFill/>
                    </a:lnR>
                    <a:lnT>
                      <a:noFill/>
                    </a:lnT>
                    <a:lnB>
                      <a:noFill/>
                    </a:lnB>
                    <a:solidFill>
                      <a:srgbClr val="F1F1F1"/>
                    </a:solidFill>
                  </a:tcPr>
                </a:tc>
                <a:tc>
                  <a:txBody>
                    <a:bodyPr/>
                    <a:lstStyle/>
                    <a:p>
                      <a:r>
                        <a:rPr lang="en-US" sz="1200" dirty="0">
                          <a:effectLst/>
                        </a:rPr>
                        <a:t>Singapore</a:t>
                      </a:r>
                    </a:p>
                  </a:txBody>
                  <a:tcPr marL="51431" marR="51431" marT="25716" marB="25716" anchor="ctr">
                    <a:lnL>
                      <a:noFill/>
                    </a:lnL>
                    <a:lnR>
                      <a:noFill/>
                    </a:lnR>
                    <a:lnT>
                      <a:noFill/>
                    </a:lnT>
                    <a:lnB>
                      <a:noFill/>
                    </a:lnB>
                    <a:solidFill>
                      <a:srgbClr val="F1F1F1"/>
                    </a:solidFill>
                  </a:tcPr>
                </a:tc>
                <a:tc>
                  <a:txBody>
                    <a:bodyPr/>
                    <a:lstStyle/>
                    <a:p>
                      <a:r>
                        <a:rPr lang="en-US" sz="1200">
                          <a:effectLst/>
                        </a:rPr>
                        <a:t>SIN</a:t>
                      </a:r>
                    </a:p>
                  </a:txBody>
                  <a:tcPr marL="51431" marR="51431" marT="25716" marB="25716" anchor="ctr">
                    <a:lnL>
                      <a:noFill/>
                    </a:lnL>
                    <a:lnR>
                      <a:noFill/>
                    </a:lnR>
                    <a:lnT>
                      <a:noFill/>
                    </a:lnT>
                    <a:lnB>
                      <a:noFill/>
                    </a:lnB>
                    <a:solidFill>
                      <a:srgbClr val="F1F1F1"/>
                    </a:solidFill>
                  </a:tcPr>
                </a:tc>
                <a:tc>
                  <a:txBody>
                    <a:bodyPr/>
                    <a:lstStyle/>
                    <a:p>
                      <a:r>
                        <a:rPr lang="en-US" sz="1200">
                          <a:effectLst/>
                        </a:rPr>
                        <a:t>51,181,804</a:t>
                      </a:r>
                    </a:p>
                  </a:txBody>
                  <a:tcPr marL="51431" marR="51431" marT="25716" marB="25716" anchor="ctr">
                    <a:lnL>
                      <a:noFill/>
                    </a:lnL>
                    <a:lnR>
                      <a:noFill/>
                    </a:lnR>
                    <a:lnT>
                      <a:noFill/>
                    </a:lnT>
                    <a:lnB>
                      <a:noFill/>
                    </a:lnB>
                    <a:solidFill>
                      <a:srgbClr val="F1F1F1"/>
                    </a:solidFill>
                  </a:tcPr>
                </a:tc>
              </a:tr>
              <a:tr h="452156">
                <a:tc>
                  <a:txBody>
                    <a:bodyPr/>
                    <a:lstStyle/>
                    <a:p>
                      <a:r>
                        <a:rPr lang="en-US" sz="1200" u="none" strike="noStrike">
                          <a:solidFill>
                            <a:srgbClr val="2199E8"/>
                          </a:solidFill>
                          <a:effectLst/>
                          <a:hlinkClick r:id="rId17"/>
                        </a:rPr>
                        <a:t>Amsterdam Schiphol</a:t>
                      </a:r>
                      <a:endParaRPr lang="en-US" sz="1200">
                        <a:effectLst/>
                      </a:endParaRPr>
                    </a:p>
                  </a:txBody>
                  <a:tcPr marL="51431" marR="51431" marT="25716" marB="25716" anchor="ctr">
                    <a:lnL>
                      <a:noFill/>
                    </a:lnL>
                    <a:lnR>
                      <a:noFill/>
                    </a:lnR>
                    <a:lnT>
                      <a:noFill/>
                    </a:lnT>
                    <a:lnB>
                      <a:noFill/>
                    </a:lnB>
                    <a:solidFill>
                      <a:srgbClr val="FFFFFF"/>
                    </a:solidFill>
                  </a:tcPr>
                </a:tc>
                <a:tc>
                  <a:txBody>
                    <a:bodyPr/>
                    <a:lstStyle/>
                    <a:p>
                      <a:r>
                        <a:rPr lang="en-US" sz="1200">
                          <a:effectLst/>
                        </a:rPr>
                        <a:t>Netherlands</a:t>
                      </a:r>
                    </a:p>
                  </a:txBody>
                  <a:tcPr marL="51431" marR="51431" marT="25716" marB="25716" anchor="ctr">
                    <a:lnL>
                      <a:noFill/>
                    </a:lnL>
                    <a:lnR>
                      <a:noFill/>
                    </a:lnR>
                    <a:lnT>
                      <a:noFill/>
                    </a:lnT>
                    <a:lnB>
                      <a:noFill/>
                    </a:lnB>
                    <a:solidFill>
                      <a:srgbClr val="FFFFFF"/>
                    </a:solidFill>
                  </a:tcPr>
                </a:tc>
                <a:tc>
                  <a:txBody>
                    <a:bodyPr/>
                    <a:lstStyle/>
                    <a:p>
                      <a:r>
                        <a:rPr lang="en-US" sz="1200">
                          <a:effectLst/>
                        </a:rPr>
                        <a:t>AMS</a:t>
                      </a:r>
                    </a:p>
                  </a:txBody>
                  <a:tcPr marL="51431" marR="51431" marT="25716" marB="25716" anchor="ctr">
                    <a:lnL>
                      <a:noFill/>
                    </a:lnL>
                    <a:lnR>
                      <a:noFill/>
                    </a:lnR>
                    <a:lnT>
                      <a:noFill/>
                    </a:lnT>
                    <a:lnB>
                      <a:noFill/>
                    </a:lnB>
                    <a:solidFill>
                      <a:srgbClr val="FFFFFF"/>
                    </a:solidFill>
                  </a:tcPr>
                </a:tc>
                <a:tc>
                  <a:txBody>
                    <a:bodyPr/>
                    <a:lstStyle/>
                    <a:p>
                      <a:r>
                        <a:rPr lang="en-US" sz="1200">
                          <a:effectLst/>
                        </a:rPr>
                        <a:t>51,035,590</a:t>
                      </a:r>
                    </a:p>
                  </a:txBody>
                  <a:tcPr marL="51431" marR="51431" marT="25716" marB="25716" anchor="ctr">
                    <a:lnL>
                      <a:noFill/>
                    </a:lnL>
                    <a:lnR>
                      <a:noFill/>
                    </a:lnR>
                    <a:lnT>
                      <a:noFill/>
                    </a:lnT>
                    <a:lnB>
                      <a:noFill/>
                    </a:lnB>
                    <a:solidFill>
                      <a:srgbClr val="FFFFFF"/>
                    </a:solidFill>
                  </a:tcPr>
                </a:tc>
              </a:tr>
              <a:tr h="557417">
                <a:tc>
                  <a:txBody>
                    <a:bodyPr/>
                    <a:lstStyle/>
                    <a:p>
                      <a:r>
                        <a:rPr lang="en-US" sz="1200" u="none" strike="noStrike">
                          <a:solidFill>
                            <a:srgbClr val="2199E8"/>
                          </a:solidFill>
                          <a:effectLst/>
                          <a:hlinkClick r:id="rId18"/>
                        </a:rPr>
                        <a:t>John F Kennedy International</a:t>
                      </a:r>
                      <a:endParaRPr lang="en-US" sz="1200">
                        <a:effectLst/>
                      </a:endParaRPr>
                    </a:p>
                  </a:txBody>
                  <a:tcPr marL="51431" marR="51431" marT="25716" marB="25716" anchor="ctr">
                    <a:lnL>
                      <a:noFill/>
                    </a:lnL>
                    <a:lnR>
                      <a:noFill/>
                    </a:lnR>
                    <a:lnT>
                      <a:noFill/>
                    </a:lnT>
                    <a:lnB>
                      <a:noFill/>
                    </a:lnB>
                    <a:solidFill>
                      <a:srgbClr val="F1F1F1"/>
                    </a:solidFill>
                  </a:tcPr>
                </a:tc>
                <a:tc>
                  <a:txBody>
                    <a:bodyPr/>
                    <a:lstStyle/>
                    <a:p>
                      <a:r>
                        <a:rPr lang="en-US" sz="1200">
                          <a:effectLst/>
                        </a:rPr>
                        <a:t>United States</a:t>
                      </a:r>
                    </a:p>
                  </a:txBody>
                  <a:tcPr marL="51431" marR="51431" marT="25716" marB="25716" anchor="ctr">
                    <a:lnL>
                      <a:noFill/>
                    </a:lnL>
                    <a:lnR>
                      <a:noFill/>
                    </a:lnR>
                    <a:lnT>
                      <a:noFill/>
                    </a:lnT>
                    <a:lnB>
                      <a:noFill/>
                    </a:lnB>
                    <a:solidFill>
                      <a:srgbClr val="F1F1F1"/>
                    </a:solidFill>
                  </a:tcPr>
                </a:tc>
                <a:tc>
                  <a:txBody>
                    <a:bodyPr/>
                    <a:lstStyle/>
                    <a:p>
                      <a:r>
                        <a:rPr lang="en-US" sz="1200">
                          <a:effectLst/>
                        </a:rPr>
                        <a:t>JFK</a:t>
                      </a:r>
                    </a:p>
                  </a:txBody>
                  <a:tcPr marL="51431" marR="51431" marT="25716" marB="25716" anchor="ctr">
                    <a:lnL>
                      <a:noFill/>
                    </a:lnL>
                    <a:lnR>
                      <a:noFill/>
                    </a:lnR>
                    <a:lnT>
                      <a:noFill/>
                    </a:lnT>
                    <a:lnB>
                      <a:noFill/>
                    </a:lnB>
                    <a:solidFill>
                      <a:srgbClr val="F1F1F1"/>
                    </a:solidFill>
                  </a:tcPr>
                </a:tc>
                <a:tc>
                  <a:txBody>
                    <a:bodyPr/>
                    <a:lstStyle/>
                    <a:p>
                      <a:r>
                        <a:rPr lang="en-US" sz="1200">
                          <a:effectLst/>
                        </a:rPr>
                        <a:t>49,291,765</a:t>
                      </a:r>
                    </a:p>
                  </a:txBody>
                  <a:tcPr marL="51431" marR="51431" marT="25716" marB="25716" anchor="ctr">
                    <a:lnL>
                      <a:noFill/>
                    </a:lnL>
                    <a:lnR>
                      <a:noFill/>
                    </a:lnR>
                    <a:lnT>
                      <a:noFill/>
                    </a:lnT>
                    <a:lnB>
                      <a:noFill/>
                    </a:lnB>
                    <a:solidFill>
                      <a:srgbClr val="F1F1F1"/>
                    </a:solidFill>
                  </a:tcPr>
                </a:tc>
              </a:tr>
              <a:tr h="557417">
                <a:tc>
                  <a:txBody>
                    <a:bodyPr/>
                    <a:lstStyle/>
                    <a:p>
                      <a:r>
                        <a:rPr lang="en-US" sz="1200" u="none" strike="noStrike">
                          <a:solidFill>
                            <a:srgbClr val="2199E8"/>
                          </a:solidFill>
                          <a:effectLst/>
                          <a:hlinkClick r:id="rId19"/>
                        </a:rPr>
                        <a:t>Guangzhou Baiyun International</a:t>
                      </a:r>
                      <a:endParaRPr lang="en-US" sz="1200">
                        <a:effectLst/>
                      </a:endParaRPr>
                    </a:p>
                  </a:txBody>
                  <a:tcPr marL="51431" marR="51431" marT="25716" marB="25716" anchor="ctr">
                    <a:lnL>
                      <a:noFill/>
                    </a:lnL>
                    <a:lnR>
                      <a:noFill/>
                    </a:lnR>
                    <a:lnT>
                      <a:noFill/>
                    </a:lnT>
                    <a:lnB>
                      <a:noFill/>
                    </a:lnB>
                    <a:solidFill>
                      <a:srgbClr val="FFFFFF"/>
                    </a:solidFill>
                  </a:tcPr>
                </a:tc>
                <a:tc>
                  <a:txBody>
                    <a:bodyPr/>
                    <a:lstStyle/>
                    <a:p>
                      <a:r>
                        <a:rPr lang="en-US" sz="1200">
                          <a:effectLst/>
                        </a:rPr>
                        <a:t>China</a:t>
                      </a:r>
                    </a:p>
                  </a:txBody>
                  <a:tcPr marL="51431" marR="51431" marT="25716" marB="25716" anchor="ctr">
                    <a:lnL>
                      <a:noFill/>
                    </a:lnL>
                    <a:lnR>
                      <a:noFill/>
                    </a:lnR>
                    <a:lnT>
                      <a:noFill/>
                    </a:lnT>
                    <a:lnB>
                      <a:noFill/>
                    </a:lnB>
                    <a:solidFill>
                      <a:srgbClr val="FFFFFF"/>
                    </a:solidFill>
                  </a:tcPr>
                </a:tc>
                <a:tc>
                  <a:txBody>
                    <a:bodyPr/>
                    <a:lstStyle/>
                    <a:p>
                      <a:r>
                        <a:rPr lang="en-US" sz="1200">
                          <a:effectLst/>
                        </a:rPr>
                        <a:t>CAN</a:t>
                      </a:r>
                    </a:p>
                  </a:txBody>
                  <a:tcPr marL="51431" marR="51431" marT="25716" marB="25716" anchor="ctr">
                    <a:lnL>
                      <a:noFill/>
                    </a:lnL>
                    <a:lnR>
                      <a:noFill/>
                    </a:lnR>
                    <a:lnT>
                      <a:noFill/>
                    </a:lnT>
                    <a:lnB>
                      <a:noFill/>
                    </a:lnB>
                    <a:solidFill>
                      <a:srgbClr val="FFFFFF"/>
                    </a:solidFill>
                  </a:tcPr>
                </a:tc>
                <a:tc>
                  <a:txBody>
                    <a:bodyPr/>
                    <a:lstStyle/>
                    <a:p>
                      <a:r>
                        <a:rPr lang="en-US" sz="1200">
                          <a:effectLst/>
                        </a:rPr>
                        <a:t>48,548,430</a:t>
                      </a:r>
                    </a:p>
                  </a:txBody>
                  <a:tcPr marL="51431" marR="51431" marT="25716" marB="25716" anchor="ctr">
                    <a:lnL>
                      <a:noFill/>
                    </a:lnL>
                    <a:lnR>
                      <a:noFill/>
                    </a:lnR>
                    <a:lnT>
                      <a:noFill/>
                    </a:lnT>
                    <a:lnB>
                      <a:noFill/>
                    </a:lnB>
                    <a:solidFill>
                      <a:srgbClr val="FFFFFF"/>
                    </a:solidFill>
                  </a:tcPr>
                </a:tc>
              </a:tr>
              <a:tr h="557417">
                <a:tc>
                  <a:txBody>
                    <a:bodyPr/>
                    <a:lstStyle/>
                    <a:p>
                      <a:r>
                        <a:rPr lang="en-US" sz="1200" u="none" strike="noStrike">
                          <a:solidFill>
                            <a:srgbClr val="2199E8"/>
                          </a:solidFill>
                          <a:effectLst/>
                          <a:hlinkClick r:id="rId20"/>
                        </a:rPr>
                        <a:t>Madrid Barajas International</a:t>
                      </a:r>
                      <a:endParaRPr lang="en-US" sz="1200">
                        <a:effectLst/>
                      </a:endParaRPr>
                    </a:p>
                  </a:txBody>
                  <a:tcPr marL="51431" marR="51431" marT="25716" marB="25716" anchor="ctr">
                    <a:lnL>
                      <a:noFill/>
                    </a:lnL>
                    <a:lnR>
                      <a:noFill/>
                    </a:lnR>
                    <a:lnT>
                      <a:noFill/>
                    </a:lnT>
                    <a:lnB>
                      <a:noFill/>
                    </a:lnB>
                    <a:solidFill>
                      <a:srgbClr val="F1F1F1"/>
                    </a:solidFill>
                  </a:tcPr>
                </a:tc>
                <a:tc>
                  <a:txBody>
                    <a:bodyPr/>
                    <a:lstStyle/>
                    <a:p>
                      <a:r>
                        <a:rPr lang="en-US" sz="1200">
                          <a:effectLst/>
                        </a:rPr>
                        <a:t>Spain</a:t>
                      </a:r>
                    </a:p>
                  </a:txBody>
                  <a:tcPr marL="51431" marR="51431" marT="25716" marB="25716" anchor="ctr">
                    <a:lnL>
                      <a:noFill/>
                    </a:lnL>
                    <a:lnR>
                      <a:noFill/>
                    </a:lnR>
                    <a:lnT>
                      <a:noFill/>
                    </a:lnT>
                    <a:lnB>
                      <a:noFill/>
                    </a:lnB>
                    <a:solidFill>
                      <a:srgbClr val="F1F1F1"/>
                    </a:solidFill>
                  </a:tcPr>
                </a:tc>
                <a:tc>
                  <a:txBody>
                    <a:bodyPr/>
                    <a:lstStyle/>
                    <a:p>
                      <a:r>
                        <a:rPr lang="en-US" sz="1200">
                          <a:effectLst/>
                        </a:rPr>
                        <a:t>MAD</a:t>
                      </a:r>
                    </a:p>
                  </a:txBody>
                  <a:tcPr marL="51431" marR="51431" marT="25716" marB="25716" anchor="ctr">
                    <a:lnL>
                      <a:noFill/>
                    </a:lnL>
                    <a:lnR>
                      <a:noFill/>
                    </a:lnR>
                    <a:lnT>
                      <a:noFill/>
                    </a:lnT>
                    <a:lnB>
                      <a:noFill/>
                    </a:lnB>
                    <a:solidFill>
                      <a:srgbClr val="F1F1F1"/>
                    </a:solidFill>
                  </a:tcPr>
                </a:tc>
                <a:tc>
                  <a:txBody>
                    <a:bodyPr/>
                    <a:lstStyle/>
                    <a:p>
                      <a:r>
                        <a:rPr lang="en-US" sz="1200">
                          <a:effectLst/>
                        </a:rPr>
                        <a:t>45,176,978</a:t>
                      </a:r>
                    </a:p>
                  </a:txBody>
                  <a:tcPr marL="51431" marR="51431" marT="25716" marB="25716" anchor="ctr">
                    <a:lnL>
                      <a:noFill/>
                    </a:lnL>
                    <a:lnR>
                      <a:noFill/>
                    </a:lnR>
                    <a:lnT>
                      <a:noFill/>
                    </a:lnT>
                    <a:lnB>
                      <a:noFill/>
                    </a:lnB>
                    <a:solidFill>
                      <a:srgbClr val="F1F1F1"/>
                    </a:solidFill>
                  </a:tcPr>
                </a:tc>
              </a:tr>
              <a:tr h="390192">
                <a:tc>
                  <a:txBody>
                    <a:bodyPr/>
                    <a:lstStyle/>
                    <a:p>
                      <a:r>
                        <a:rPr lang="en-US" sz="1200" u="none" strike="noStrike" dirty="0">
                          <a:solidFill>
                            <a:srgbClr val="2199E8"/>
                          </a:solidFill>
                          <a:effectLst/>
                          <a:hlinkClick r:id="rId21"/>
                        </a:rPr>
                        <a:t>Atatürk International</a:t>
                      </a:r>
                      <a:endParaRPr lang="en-US" sz="1200" dirty="0">
                        <a:effectLst/>
                      </a:endParaRPr>
                    </a:p>
                  </a:txBody>
                  <a:tcPr marL="51431" marR="51431" marT="25716" marB="25716" anchor="ctr">
                    <a:lnL>
                      <a:noFill/>
                    </a:lnL>
                    <a:lnR>
                      <a:noFill/>
                    </a:lnR>
                    <a:lnT>
                      <a:noFill/>
                    </a:lnT>
                    <a:lnB>
                      <a:noFill/>
                    </a:lnB>
                    <a:solidFill>
                      <a:srgbClr val="FFFFFF"/>
                    </a:solidFill>
                  </a:tcPr>
                </a:tc>
                <a:tc>
                  <a:txBody>
                    <a:bodyPr/>
                    <a:lstStyle/>
                    <a:p>
                      <a:r>
                        <a:rPr lang="en-US" sz="1200">
                          <a:effectLst/>
                        </a:rPr>
                        <a:t>Turkey</a:t>
                      </a:r>
                    </a:p>
                  </a:txBody>
                  <a:tcPr marL="51431" marR="51431" marT="25716" marB="25716" anchor="ctr">
                    <a:lnL>
                      <a:noFill/>
                    </a:lnL>
                    <a:lnR>
                      <a:noFill/>
                    </a:lnR>
                    <a:lnT>
                      <a:noFill/>
                    </a:lnT>
                    <a:lnB>
                      <a:noFill/>
                    </a:lnB>
                    <a:solidFill>
                      <a:srgbClr val="FFFFFF"/>
                    </a:solidFill>
                  </a:tcPr>
                </a:tc>
                <a:tc>
                  <a:txBody>
                    <a:bodyPr/>
                    <a:lstStyle/>
                    <a:p>
                      <a:r>
                        <a:rPr lang="en-US" sz="1200">
                          <a:effectLst/>
                        </a:rPr>
                        <a:t>IST</a:t>
                      </a:r>
                    </a:p>
                  </a:txBody>
                  <a:tcPr marL="51431" marR="51431" marT="25716" marB="25716" anchor="ctr">
                    <a:lnL>
                      <a:noFill/>
                    </a:lnL>
                    <a:lnR>
                      <a:noFill/>
                    </a:lnR>
                    <a:lnT>
                      <a:noFill/>
                    </a:lnT>
                    <a:lnB>
                      <a:noFill/>
                    </a:lnB>
                    <a:solidFill>
                      <a:srgbClr val="FFFFFF"/>
                    </a:solidFill>
                  </a:tcPr>
                </a:tc>
                <a:tc>
                  <a:txBody>
                    <a:bodyPr/>
                    <a:lstStyle/>
                    <a:p>
                      <a:r>
                        <a:rPr lang="en-US" sz="1200" dirty="0">
                          <a:effectLst/>
                        </a:rPr>
                        <a:t>45,124,831</a:t>
                      </a:r>
                    </a:p>
                  </a:txBody>
                  <a:tcPr marL="51431" marR="51431" marT="25716" marB="25716"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396183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3600" dirty="0" smtClean="0"/>
              <a:t>Domestic Airport City Codes</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2763022853"/>
              </p:ext>
            </p:extLst>
          </p:nvPr>
        </p:nvGraphicFramePr>
        <p:xfrm>
          <a:off x="228601" y="914400"/>
          <a:ext cx="4038599" cy="5339452"/>
        </p:xfrm>
        <a:graphic>
          <a:graphicData uri="http://schemas.openxmlformats.org/drawingml/2006/table">
            <a:tbl>
              <a:tblPr/>
              <a:tblGrid>
                <a:gridCol w="1371599"/>
                <a:gridCol w="572715"/>
                <a:gridCol w="419707"/>
                <a:gridCol w="419707"/>
                <a:gridCol w="419707"/>
                <a:gridCol w="835164"/>
              </a:tblGrid>
              <a:tr h="684771">
                <a:tc>
                  <a:txBody>
                    <a:bodyPr/>
                    <a:lstStyle/>
                    <a:p>
                      <a:r>
                        <a:rPr lang="en-US" sz="1100" u="none" strike="noStrike" dirty="0">
                          <a:solidFill>
                            <a:srgbClr val="1585CF"/>
                          </a:solidFill>
                          <a:effectLst/>
                          <a:hlinkClick r:id="rId2"/>
                        </a:rPr>
                        <a:t>Hartsfield Jackson Atlanta International</a:t>
                      </a:r>
                      <a:endParaRPr lang="en-US" sz="1100" dirty="0">
                        <a:effectLst/>
                      </a:endParaRPr>
                    </a:p>
                  </a:txBody>
                  <a:tcPr marL="30581" marR="30581" marT="15290" marB="15290" anchor="ctr">
                    <a:lnL>
                      <a:noFill/>
                    </a:lnL>
                    <a:lnR>
                      <a:noFill/>
                    </a:lnR>
                    <a:lnT>
                      <a:noFill/>
                    </a:lnT>
                    <a:lnB>
                      <a:noFill/>
                    </a:lnB>
                    <a:solidFill>
                      <a:srgbClr val="FFFFFF"/>
                    </a:solidFill>
                  </a:tcPr>
                </a:tc>
                <a:tc>
                  <a:txBody>
                    <a:bodyPr/>
                    <a:lstStyle/>
                    <a:p>
                      <a:r>
                        <a:rPr lang="en-US" sz="1100">
                          <a:effectLst/>
                        </a:rPr>
                        <a:t>Atlanta</a:t>
                      </a:r>
                    </a:p>
                  </a:txBody>
                  <a:tcPr marL="30581" marR="30581" marT="15290" marB="15290" anchor="ctr">
                    <a:lnL>
                      <a:noFill/>
                    </a:lnL>
                    <a:lnR>
                      <a:noFill/>
                    </a:lnR>
                    <a:lnT>
                      <a:noFill/>
                    </a:lnT>
                    <a:lnB>
                      <a:noFill/>
                    </a:lnB>
                    <a:solidFill>
                      <a:srgbClr val="FFFFFF"/>
                    </a:solidFill>
                  </a:tcPr>
                </a:tc>
                <a:tc>
                  <a:txBody>
                    <a:bodyPr/>
                    <a:lstStyle/>
                    <a:p>
                      <a:r>
                        <a:rPr lang="en-US" sz="1100">
                          <a:effectLst/>
                        </a:rPr>
                        <a:t>ATL</a:t>
                      </a:r>
                    </a:p>
                  </a:txBody>
                  <a:tcPr marL="30581" marR="30581" marT="15290" marB="15290" anchor="ctr">
                    <a:lnL>
                      <a:noFill/>
                    </a:lnL>
                    <a:lnR>
                      <a:noFill/>
                    </a:lnR>
                    <a:lnT>
                      <a:noFill/>
                    </a:lnT>
                    <a:lnB>
                      <a:noFill/>
                    </a:lnB>
                    <a:solidFill>
                      <a:srgbClr val="FFFFFF"/>
                    </a:solidFill>
                  </a:tcPr>
                </a:tc>
                <a:tc>
                  <a:txBody>
                    <a:bodyPr/>
                    <a:lstStyle/>
                    <a:p>
                      <a:r>
                        <a:rPr lang="en-US" sz="1100" dirty="0">
                          <a:effectLst/>
                        </a:rPr>
                        <a:t>95,513,828</a:t>
                      </a:r>
                    </a:p>
                  </a:txBody>
                  <a:tcPr marL="30581" marR="30581" marT="15290" marB="15290" anchor="ctr">
                    <a:lnL>
                      <a:noFill/>
                    </a:lnL>
                    <a:lnR>
                      <a:noFill/>
                    </a:lnR>
                    <a:lnT>
                      <a:noFill/>
                    </a:lnT>
                    <a:lnB>
                      <a:noFill/>
                    </a:lnB>
                    <a:solidFill>
                      <a:srgbClr val="FFFFFF"/>
                    </a:solidFill>
                  </a:tcPr>
                </a:tc>
                <a:tc>
                  <a:txBody>
                    <a:bodyPr/>
                    <a:lstStyle/>
                    <a:p>
                      <a:r>
                        <a:rPr lang="en-US" sz="1100">
                          <a:effectLst/>
                        </a:rPr>
                        <a:t>92,389,023</a:t>
                      </a:r>
                    </a:p>
                  </a:txBody>
                  <a:tcPr marL="30581" marR="30581" marT="15290" marB="15290" anchor="ctr">
                    <a:lnL>
                      <a:noFill/>
                    </a:lnL>
                    <a:lnR>
                      <a:noFill/>
                    </a:lnR>
                    <a:lnT>
                      <a:noFill/>
                    </a:lnT>
                    <a:lnB>
                      <a:noFill/>
                    </a:lnB>
                    <a:solidFill>
                      <a:srgbClr val="FFFFFF"/>
                    </a:solidFill>
                  </a:tcPr>
                </a:tc>
                <a:tc>
                  <a:txBody>
                    <a:bodyPr/>
                    <a:lstStyle/>
                    <a:p>
                      <a:r>
                        <a:rPr lang="en-US" sz="1100">
                          <a:effectLst/>
                        </a:rPr>
                        <a:t>0.97%</a:t>
                      </a:r>
                    </a:p>
                  </a:txBody>
                  <a:tcPr marL="30581" marR="30581" marT="15290" marB="15290" anchor="ctr">
                    <a:lnL>
                      <a:noFill/>
                    </a:lnL>
                    <a:lnR>
                      <a:noFill/>
                    </a:lnR>
                    <a:lnT>
                      <a:noFill/>
                    </a:lnT>
                    <a:lnB>
                      <a:noFill/>
                    </a:lnB>
                    <a:solidFill>
                      <a:srgbClr val="FFFFFF"/>
                    </a:solidFill>
                  </a:tcPr>
                </a:tc>
              </a:tr>
              <a:tr h="468527">
                <a:tc>
                  <a:txBody>
                    <a:bodyPr/>
                    <a:lstStyle/>
                    <a:p>
                      <a:r>
                        <a:rPr lang="en-US" sz="1100" u="none" strike="noStrike">
                          <a:solidFill>
                            <a:srgbClr val="2199E8"/>
                          </a:solidFill>
                          <a:effectLst/>
                          <a:hlinkClick r:id="rId3"/>
                        </a:rPr>
                        <a:t>Chicago O’Hare International</a:t>
                      </a:r>
                      <a:endParaRPr lang="en-US" sz="1100">
                        <a:effectLst/>
                      </a:endParaRPr>
                    </a:p>
                  </a:txBody>
                  <a:tcPr marL="30581" marR="30581" marT="15290" marB="15290" anchor="ctr">
                    <a:lnL>
                      <a:noFill/>
                    </a:lnL>
                    <a:lnR>
                      <a:noFill/>
                    </a:lnR>
                    <a:lnT>
                      <a:noFill/>
                    </a:lnT>
                    <a:lnB>
                      <a:noFill/>
                    </a:lnB>
                    <a:solidFill>
                      <a:srgbClr val="F1F1F1"/>
                    </a:solidFill>
                  </a:tcPr>
                </a:tc>
                <a:tc>
                  <a:txBody>
                    <a:bodyPr/>
                    <a:lstStyle/>
                    <a:p>
                      <a:r>
                        <a:rPr lang="en-US" sz="1100">
                          <a:effectLst/>
                        </a:rPr>
                        <a:t>Chicago</a:t>
                      </a:r>
                    </a:p>
                  </a:txBody>
                  <a:tcPr marL="30581" marR="30581" marT="15290" marB="15290" anchor="ctr">
                    <a:lnL>
                      <a:noFill/>
                    </a:lnL>
                    <a:lnR>
                      <a:noFill/>
                    </a:lnR>
                    <a:lnT>
                      <a:noFill/>
                    </a:lnT>
                    <a:lnB>
                      <a:noFill/>
                    </a:lnB>
                    <a:solidFill>
                      <a:srgbClr val="F1F1F1"/>
                    </a:solidFill>
                  </a:tcPr>
                </a:tc>
                <a:tc>
                  <a:txBody>
                    <a:bodyPr/>
                    <a:lstStyle/>
                    <a:p>
                      <a:r>
                        <a:rPr lang="en-US" sz="1100">
                          <a:effectLst/>
                        </a:rPr>
                        <a:t>ORD</a:t>
                      </a:r>
                    </a:p>
                  </a:txBody>
                  <a:tcPr marL="30581" marR="30581" marT="15290" marB="15290" anchor="ctr">
                    <a:lnL>
                      <a:noFill/>
                    </a:lnL>
                    <a:lnR>
                      <a:noFill/>
                    </a:lnR>
                    <a:lnT>
                      <a:noFill/>
                    </a:lnT>
                    <a:lnB>
                      <a:noFill/>
                    </a:lnB>
                    <a:solidFill>
                      <a:srgbClr val="F1F1F1"/>
                    </a:solidFill>
                  </a:tcPr>
                </a:tc>
                <a:tc>
                  <a:txBody>
                    <a:bodyPr/>
                    <a:lstStyle/>
                    <a:p>
                      <a:r>
                        <a:rPr lang="en-US" sz="1100">
                          <a:effectLst/>
                        </a:rPr>
                        <a:t>66,633,503</a:t>
                      </a:r>
                    </a:p>
                  </a:txBody>
                  <a:tcPr marL="30581" marR="30581" marT="15290" marB="15290" anchor="ctr">
                    <a:lnL>
                      <a:noFill/>
                    </a:lnL>
                    <a:lnR>
                      <a:noFill/>
                    </a:lnR>
                    <a:lnT>
                      <a:noFill/>
                    </a:lnT>
                    <a:lnB>
                      <a:noFill/>
                    </a:lnB>
                    <a:solidFill>
                      <a:srgbClr val="F1F1F1"/>
                    </a:solidFill>
                  </a:tcPr>
                </a:tc>
                <a:tc>
                  <a:txBody>
                    <a:bodyPr/>
                    <a:lstStyle/>
                    <a:p>
                      <a:r>
                        <a:rPr lang="en-US" sz="1100">
                          <a:effectLst/>
                        </a:rPr>
                        <a:t>66,701,241</a:t>
                      </a:r>
                    </a:p>
                  </a:txBody>
                  <a:tcPr marL="30581" marR="30581" marT="15290" marB="15290" anchor="ctr">
                    <a:lnL>
                      <a:noFill/>
                    </a:lnL>
                    <a:lnR>
                      <a:noFill/>
                    </a:lnR>
                    <a:lnT>
                      <a:noFill/>
                    </a:lnT>
                    <a:lnB>
                      <a:noFill/>
                    </a:lnB>
                    <a:solidFill>
                      <a:srgbClr val="F1F1F1"/>
                    </a:solidFill>
                  </a:tcPr>
                </a:tc>
                <a:tc>
                  <a:txBody>
                    <a:bodyPr/>
                    <a:lstStyle/>
                    <a:p>
                      <a:r>
                        <a:rPr lang="en-US" sz="1100">
                          <a:effectLst/>
                        </a:rPr>
                        <a:t>1.00%</a:t>
                      </a:r>
                    </a:p>
                  </a:txBody>
                  <a:tcPr marL="30581" marR="30581" marT="15290" marB="15290" anchor="ctr">
                    <a:lnL>
                      <a:noFill/>
                    </a:lnL>
                    <a:lnR>
                      <a:noFill/>
                    </a:lnR>
                    <a:lnT>
                      <a:noFill/>
                    </a:lnT>
                    <a:lnB>
                      <a:noFill/>
                    </a:lnB>
                    <a:solidFill>
                      <a:srgbClr val="F1F1F1"/>
                    </a:solidFill>
                  </a:tcPr>
                </a:tc>
              </a:tr>
              <a:tr h="468527">
                <a:tc>
                  <a:txBody>
                    <a:bodyPr/>
                    <a:lstStyle/>
                    <a:p>
                      <a:r>
                        <a:rPr lang="en-US" sz="1100" u="none" strike="noStrike">
                          <a:solidFill>
                            <a:srgbClr val="2199E8"/>
                          </a:solidFill>
                          <a:effectLst/>
                          <a:hlinkClick r:id="rId4"/>
                        </a:rPr>
                        <a:t>Los Angeles International</a:t>
                      </a:r>
                      <a:endParaRPr lang="en-US" sz="1100">
                        <a:effectLst/>
                      </a:endParaRPr>
                    </a:p>
                  </a:txBody>
                  <a:tcPr marL="30581" marR="30581" marT="15290" marB="15290" anchor="ctr">
                    <a:lnL>
                      <a:noFill/>
                    </a:lnL>
                    <a:lnR>
                      <a:noFill/>
                    </a:lnR>
                    <a:lnT>
                      <a:noFill/>
                    </a:lnT>
                    <a:lnB>
                      <a:noFill/>
                    </a:lnB>
                    <a:solidFill>
                      <a:srgbClr val="FFFFFF"/>
                    </a:solidFill>
                  </a:tcPr>
                </a:tc>
                <a:tc>
                  <a:txBody>
                    <a:bodyPr/>
                    <a:lstStyle/>
                    <a:p>
                      <a:r>
                        <a:rPr lang="en-US" sz="1100">
                          <a:effectLst/>
                        </a:rPr>
                        <a:t>Los Angeles</a:t>
                      </a:r>
                    </a:p>
                  </a:txBody>
                  <a:tcPr marL="30581" marR="30581" marT="15290" marB="15290" anchor="ctr">
                    <a:lnL>
                      <a:noFill/>
                    </a:lnL>
                    <a:lnR>
                      <a:noFill/>
                    </a:lnR>
                    <a:lnT>
                      <a:noFill/>
                    </a:lnT>
                    <a:lnB>
                      <a:noFill/>
                    </a:lnB>
                    <a:solidFill>
                      <a:srgbClr val="FFFFFF"/>
                    </a:solidFill>
                  </a:tcPr>
                </a:tc>
                <a:tc>
                  <a:txBody>
                    <a:bodyPr/>
                    <a:lstStyle/>
                    <a:p>
                      <a:r>
                        <a:rPr lang="en-US" sz="1100">
                          <a:effectLst/>
                        </a:rPr>
                        <a:t>LAX</a:t>
                      </a:r>
                    </a:p>
                  </a:txBody>
                  <a:tcPr marL="30581" marR="30581" marT="15290" marB="15290" anchor="ctr">
                    <a:lnL>
                      <a:noFill/>
                    </a:lnL>
                    <a:lnR>
                      <a:noFill/>
                    </a:lnR>
                    <a:lnT>
                      <a:noFill/>
                    </a:lnT>
                    <a:lnB>
                      <a:noFill/>
                    </a:lnB>
                    <a:solidFill>
                      <a:srgbClr val="FFFFFF"/>
                    </a:solidFill>
                  </a:tcPr>
                </a:tc>
                <a:tc>
                  <a:txBody>
                    <a:bodyPr/>
                    <a:lstStyle/>
                    <a:p>
                      <a:r>
                        <a:rPr lang="en-US" sz="1100">
                          <a:effectLst/>
                        </a:rPr>
                        <a:t>63,688,121</a:t>
                      </a:r>
                    </a:p>
                  </a:txBody>
                  <a:tcPr marL="30581" marR="30581" marT="15290" marB="15290" anchor="ctr">
                    <a:lnL>
                      <a:noFill/>
                    </a:lnL>
                    <a:lnR>
                      <a:noFill/>
                    </a:lnR>
                    <a:lnT>
                      <a:noFill/>
                    </a:lnT>
                    <a:lnB>
                      <a:noFill/>
                    </a:lnB>
                    <a:solidFill>
                      <a:srgbClr val="FFFFFF"/>
                    </a:solidFill>
                  </a:tcPr>
                </a:tc>
                <a:tc>
                  <a:txBody>
                    <a:bodyPr/>
                    <a:lstStyle/>
                    <a:p>
                      <a:r>
                        <a:rPr lang="en-US" sz="1100">
                          <a:effectLst/>
                        </a:rPr>
                        <a:t>61,862,052</a:t>
                      </a:r>
                    </a:p>
                  </a:txBody>
                  <a:tcPr marL="30581" marR="30581" marT="15290" marB="15290" anchor="ctr">
                    <a:lnL>
                      <a:noFill/>
                    </a:lnL>
                    <a:lnR>
                      <a:noFill/>
                    </a:lnR>
                    <a:lnT>
                      <a:noFill/>
                    </a:lnT>
                    <a:lnB>
                      <a:noFill/>
                    </a:lnB>
                    <a:solidFill>
                      <a:srgbClr val="FFFFFF"/>
                    </a:solidFill>
                  </a:tcPr>
                </a:tc>
                <a:tc>
                  <a:txBody>
                    <a:bodyPr/>
                    <a:lstStyle/>
                    <a:p>
                      <a:r>
                        <a:rPr lang="en-US" sz="1100">
                          <a:effectLst/>
                        </a:rPr>
                        <a:t>0.97%</a:t>
                      </a:r>
                    </a:p>
                  </a:txBody>
                  <a:tcPr marL="30581" marR="30581" marT="15290" marB="15290" anchor="ctr">
                    <a:lnL>
                      <a:noFill/>
                    </a:lnL>
                    <a:lnR>
                      <a:noFill/>
                    </a:lnR>
                    <a:lnT>
                      <a:noFill/>
                    </a:lnT>
                    <a:lnB>
                      <a:noFill/>
                    </a:lnB>
                    <a:solidFill>
                      <a:srgbClr val="FFFFFF"/>
                    </a:solidFill>
                  </a:tcPr>
                </a:tc>
              </a:tr>
              <a:tr h="576648">
                <a:tc>
                  <a:txBody>
                    <a:bodyPr/>
                    <a:lstStyle/>
                    <a:p>
                      <a:r>
                        <a:rPr lang="en-US" sz="1100" u="none" strike="noStrike">
                          <a:solidFill>
                            <a:srgbClr val="2199E8"/>
                          </a:solidFill>
                          <a:effectLst/>
                          <a:hlinkClick r:id="rId5"/>
                        </a:rPr>
                        <a:t>Dallas Fort Worth International</a:t>
                      </a:r>
                      <a:endParaRPr lang="en-US" sz="1100">
                        <a:effectLst/>
                      </a:endParaRPr>
                    </a:p>
                  </a:txBody>
                  <a:tcPr marL="30581" marR="30581" marT="15290" marB="15290" anchor="ctr">
                    <a:lnL>
                      <a:noFill/>
                    </a:lnL>
                    <a:lnR>
                      <a:noFill/>
                    </a:lnR>
                    <a:lnT>
                      <a:noFill/>
                    </a:lnT>
                    <a:lnB>
                      <a:noFill/>
                    </a:lnB>
                    <a:solidFill>
                      <a:srgbClr val="F1F1F1"/>
                    </a:solidFill>
                  </a:tcPr>
                </a:tc>
                <a:tc>
                  <a:txBody>
                    <a:bodyPr/>
                    <a:lstStyle/>
                    <a:p>
                      <a:r>
                        <a:rPr lang="en-US" sz="1100" dirty="0">
                          <a:effectLst/>
                        </a:rPr>
                        <a:t>Dallas-Fort Worth</a:t>
                      </a:r>
                    </a:p>
                  </a:txBody>
                  <a:tcPr marL="30581" marR="30581" marT="15290" marB="15290" anchor="ctr">
                    <a:lnL>
                      <a:noFill/>
                    </a:lnL>
                    <a:lnR>
                      <a:noFill/>
                    </a:lnR>
                    <a:lnT>
                      <a:noFill/>
                    </a:lnT>
                    <a:lnB>
                      <a:noFill/>
                    </a:lnB>
                    <a:solidFill>
                      <a:srgbClr val="F1F1F1"/>
                    </a:solidFill>
                  </a:tcPr>
                </a:tc>
                <a:tc>
                  <a:txBody>
                    <a:bodyPr/>
                    <a:lstStyle/>
                    <a:p>
                      <a:r>
                        <a:rPr lang="en-US" sz="1100">
                          <a:effectLst/>
                        </a:rPr>
                        <a:t>DFW</a:t>
                      </a:r>
                    </a:p>
                  </a:txBody>
                  <a:tcPr marL="30581" marR="30581" marT="15290" marB="15290" anchor="ctr">
                    <a:lnL>
                      <a:noFill/>
                    </a:lnL>
                    <a:lnR>
                      <a:noFill/>
                    </a:lnR>
                    <a:lnT>
                      <a:noFill/>
                    </a:lnT>
                    <a:lnB>
                      <a:noFill/>
                    </a:lnB>
                    <a:solidFill>
                      <a:srgbClr val="F1F1F1"/>
                    </a:solidFill>
                  </a:tcPr>
                </a:tc>
                <a:tc>
                  <a:txBody>
                    <a:bodyPr/>
                    <a:lstStyle/>
                    <a:p>
                      <a:r>
                        <a:rPr lang="en-US" sz="1100">
                          <a:effectLst/>
                        </a:rPr>
                        <a:t>58,621,369</a:t>
                      </a:r>
                    </a:p>
                  </a:txBody>
                  <a:tcPr marL="30581" marR="30581" marT="15290" marB="15290" anchor="ctr">
                    <a:lnL>
                      <a:noFill/>
                    </a:lnL>
                    <a:lnR>
                      <a:noFill/>
                    </a:lnR>
                    <a:lnT>
                      <a:noFill/>
                    </a:lnT>
                    <a:lnB>
                      <a:noFill/>
                    </a:lnB>
                    <a:solidFill>
                      <a:srgbClr val="F1F1F1"/>
                    </a:solidFill>
                  </a:tcPr>
                </a:tc>
                <a:tc>
                  <a:txBody>
                    <a:bodyPr/>
                    <a:lstStyle/>
                    <a:p>
                      <a:r>
                        <a:rPr lang="en-US" sz="1100" dirty="0">
                          <a:effectLst/>
                        </a:rPr>
                        <a:t>57,832,495</a:t>
                      </a:r>
                    </a:p>
                  </a:txBody>
                  <a:tcPr marL="30581" marR="30581" marT="15290" marB="15290" anchor="ctr">
                    <a:lnL>
                      <a:noFill/>
                    </a:lnL>
                    <a:lnR>
                      <a:noFill/>
                    </a:lnR>
                    <a:lnT>
                      <a:noFill/>
                    </a:lnT>
                    <a:lnB>
                      <a:noFill/>
                    </a:lnB>
                    <a:solidFill>
                      <a:srgbClr val="F1F1F1"/>
                    </a:solidFill>
                  </a:tcPr>
                </a:tc>
                <a:tc>
                  <a:txBody>
                    <a:bodyPr/>
                    <a:lstStyle/>
                    <a:p>
                      <a:r>
                        <a:rPr lang="en-US" sz="1100" dirty="0">
                          <a:effectLst/>
                        </a:rPr>
                        <a:t>0.99%</a:t>
                      </a:r>
                    </a:p>
                  </a:txBody>
                  <a:tcPr marL="30581" marR="30581" marT="15290" marB="15290" anchor="ctr">
                    <a:lnL>
                      <a:noFill/>
                    </a:lnL>
                    <a:lnR>
                      <a:noFill/>
                    </a:lnR>
                    <a:lnT>
                      <a:noFill/>
                    </a:lnT>
                    <a:lnB>
                      <a:noFill/>
                    </a:lnB>
                    <a:solidFill>
                      <a:srgbClr val="F1F1F1"/>
                    </a:solidFill>
                  </a:tcPr>
                </a:tc>
              </a:tr>
              <a:tr h="360405">
                <a:tc>
                  <a:txBody>
                    <a:bodyPr/>
                    <a:lstStyle/>
                    <a:p>
                      <a:r>
                        <a:rPr lang="en-US" sz="1100" u="none" strike="noStrike">
                          <a:solidFill>
                            <a:srgbClr val="2199E8"/>
                          </a:solidFill>
                          <a:effectLst/>
                          <a:hlinkClick r:id="rId6"/>
                        </a:rPr>
                        <a:t>Denver International</a:t>
                      </a:r>
                      <a:endParaRPr lang="en-US" sz="1100">
                        <a:effectLst/>
                      </a:endParaRPr>
                    </a:p>
                  </a:txBody>
                  <a:tcPr marL="30581" marR="30581" marT="15290" marB="15290" anchor="ctr">
                    <a:lnL>
                      <a:noFill/>
                    </a:lnL>
                    <a:lnR>
                      <a:noFill/>
                    </a:lnR>
                    <a:lnT>
                      <a:noFill/>
                    </a:lnT>
                    <a:lnB>
                      <a:noFill/>
                    </a:lnB>
                    <a:solidFill>
                      <a:srgbClr val="FFFFFF"/>
                    </a:solidFill>
                  </a:tcPr>
                </a:tc>
                <a:tc>
                  <a:txBody>
                    <a:bodyPr/>
                    <a:lstStyle/>
                    <a:p>
                      <a:r>
                        <a:rPr lang="en-US" sz="1100">
                          <a:effectLst/>
                        </a:rPr>
                        <a:t>Denver</a:t>
                      </a:r>
                    </a:p>
                  </a:txBody>
                  <a:tcPr marL="30581" marR="30581" marT="15290" marB="15290" anchor="ctr">
                    <a:lnL>
                      <a:noFill/>
                    </a:lnL>
                    <a:lnR>
                      <a:noFill/>
                    </a:lnR>
                    <a:lnT>
                      <a:noFill/>
                    </a:lnT>
                    <a:lnB>
                      <a:noFill/>
                    </a:lnB>
                    <a:solidFill>
                      <a:srgbClr val="FFFFFF"/>
                    </a:solidFill>
                  </a:tcPr>
                </a:tc>
                <a:tc>
                  <a:txBody>
                    <a:bodyPr/>
                    <a:lstStyle/>
                    <a:p>
                      <a:r>
                        <a:rPr lang="en-US" sz="1100">
                          <a:effectLst/>
                        </a:rPr>
                        <a:t>DEN</a:t>
                      </a:r>
                    </a:p>
                  </a:txBody>
                  <a:tcPr marL="30581" marR="30581" marT="15290" marB="15290" anchor="ctr">
                    <a:lnL>
                      <a:noFill/>
                    </a:lnL>
                    <a:lnR>
                      <a:noFill/>
                    </a:lnR>
                    <a:lnT>
                      <a:noFill/>
                    </a:lnT>
                    <a:lnB>
                      <a:noFill/>
                    </a:lnB>
                    <a:solidFill>
                      <a:srgbClr val="FFFFFF"/>
                    </a:solidFill>
                  </a:tcPr>
                </a:tc>
                <a:tc>
                  <a:txBody>
                    <a:bodyPr/>
                    <a:lstStyle/>
                    <a:p>
                      <a:r>
                        <a:rPr lang="en-US" sz="1100">
                          <a:effectLst/>
                        </a:rPr>
                        <a:t>53,156,278</a:t>
                      </a:r>
                    </a:p>
                  </a:txBody>
                  <a:tcPr marL="30581" marR="30581" marT="15290" marB="15290" anchor="ctr">
                    <a:lnL>
                      <a:noFill/>
                    </a:lnL>
                    <a:lnR>
                      <a:noFill/>
                    </a:lnR>
                    <a:lnT>
                      <a:noFill/>
                    </a:lnT>
                    <a:lnB>
                      <a:noFill/>
                    </a:lnB>
                    <a:solidFill>
                      <a:srgbClr val="FFFFFF"/>
                    </a:solidFill>
                  </a:tcPr>
                </a:tc>
                <a:tc>
                  <a:txBody>
                    <a:bodyPr/>
                    <a:lstStyle/>
                    <a:p>
                      <a:r>
                        <a:rPr lang="en-US" sz="1100">
                          <a:effectLst/>
                        </a:rPr>
                        <a:t>52,849,132</a:t>
                      </a:r>
                    </a:p>
                  </a:txBody>
                  <a:tcPr marL="30581" marR="30581" marT="15290" marB="15290" anchor="ctr">
                    <a:lnL>
                      <a:noFill/>
                    </a:lnL>
                    <a:lnR>
                      <a:noFill/>
                    </a:lnR>
                    <a:lnT>
                      <a:noFill/>
                    </a:lnT>
                    <a:lnB>
                      <a:noFill/>
                    </a:lnB>
                    <a:solidFill>
                      <a:srgbClr val="FFFFFF"/>
                    </a:solidFill>
                  </a:tcPr>
                </a:tc>
                <a:tc>
                  <a:txBody>
                    <a:bodyPr/>
                    <a:lstStyle/>
                    <a:p>
                      <a:r>
                        <a:rPr lang="en-US" sz="1100">
                          <a:effectLst/>
                        </a:rPr>
                        <a:t>0.99%</a:t>
                      </a:r>
                    </a:p>
                  </a:txBody>
                  <a:tcPr marL="30581" marR="30581" marT="15290" marB="15290" anchor="ctr">
                    <a:lnL>
                      <a:noFill/>
                    </a:lnL>
                    <a:lnR>
                      <a:noFill/>
                    </a:lnR>
                    <a:lnT>
                      <a:noFill/>
                    </a:lnT>
                    <a:lnB>
                      <a:noFill/>
                    </a:lnB>
                    <a:solidFill>
                      <a:srgbClr val="FFFFFF"/>
                    </a:solidFill>
                  </a:tcPr>
                </a:tc>
              </a:tr>
              <a:tr h="576648">
                <a:tc>
                  <a:txBody>
                    <a:bodyPr/>
                    <a:lstStyle/>
                    <a:p>
                      <a:r>
                        <a:rPr lang="en-US" sz="1100" u="none" strike="noStrike">
                          <a:solidFill>
                            <a:srgbClr val="2199E8"/>
                          </a:solidFill>
                          <a:effectLst/>
                          <a:hlinkClick r:id="rId7"/>
                        </a:rPr>
                        <a:t>John F Kennedy International</a:t>
                      </a:r>
                      <a:endParaRPr lang="en-US" sz="1100">
                        <a:effectLst/>
                      </a:endParaRPr>
                    </a:p>
                  </a:txBody>
                  <a:tcPr marL="30581" marR="30581" marT="15290" marB="15290" anchor="ctr">
                    <a:lnL>
                      <a:noFill/>
                    </a:lnL>
                    <a:lnR>
                      <a:noFill/>
                    </a:lnR>
                    <a:lnT>
                      <a:noFill/>
                    </a:lnT>
                    <a:lnB>
                      <a:noFill/>
                    </a:lnB>
                    <a:solidFill>
                      <a:srgbClr val="F1F1F1"/>
                    </a:solidFill>
                  </a:tcPr>
                </a:tc>
                <a:tc>
                  <a:txBody>
                    <a:bodyPr/>
                    <a:lstStyle/>
                    <a:p>
                      <a:r>
                        <a:rPr lang="en-US" sz="1100">
                          <a:effectLst/>
                        </a:rPr>
                        <a:t>New York</a:t>
                      </a:r>
                    </a:p>
                  </a:txBody>
                  <a:tcPr marL="30581" marR="30581" marT="15290" marB="15290" anchor="ctr">
                    <a:lnL>
                      <a:noFill/>
                    </a:lnL>
                    <a:lnR>
                      <a:noFill/>
                    </a:lnR>
                    <a:lnT>
                      <a:noFill/>
                    </a:lnT>
                    <a:lnB>
                      <a:noFill/>
                    </a:lnB>
                    <a:solidFill>
                      <a:srgbClr val="F1F1F1"/>
                    </a:solidFill>
                  </a:tcPr>
                </a:tc>
                <a:tc>
                  <a:txBody>
                    <a:bodyPr/>
                    <a:lstStyle/>
                    <a:p>
                      <a:r>
                        <a:rPr lang="en-US" sz="1100">
                          <a:effectLst/>
                        </a:rPr>
                        <a:t>JFK</a:t>
                      </a:r>
                    </a:p>
                  </a:txBody>
                  <a:tcPr marL="30581" marR="30581" marT="15290" marB="15290" anchor="ctr">
                    <a:lnL>
                      <a:noFill/>
                    </a:lnL>
                    <a:lnR>
                      <a:noFill/>
                    </a:lnR>
                    <a:lnT>
                      <a:noFill/>
                    </a:lnT>
                    <a:lnB>
                      <a:noFill/>
                    </a:lnB>
                    <a:solidFill>
                      <a:srgbClr val="F1F1F1"/>
                    </a:solidFill>
                  </a:tcPr>
                </a:tc>
                <a:tc>
                  <a:txBody>
                    <a:bodyPr/>
                    <a:lstStyle/>
                    <a:p>
                      <a:r>
                        <a:rPr lang="en-US" sz="1100">
                          <a:effectLst/>
                        </a:rPr>
                        <a:t>49,291,765</a:t>
                      </a:r>
                    </a:p>
                  </a:txBody>
                  <a:tcPr marL="30581" marR="30581" marT="15290" marB="15290" anchor="ctr">
                    <a:lnL>
                      <a:noFill/>
                    </a:lnL>
                    <a:lnR>
                      <a:noFill/>
                    </a:lnR>
                    <a:lnT>
                      <a:noFill/>
                    </a:lnT>
                    <a:lnB>
                      <a:noFill/>
                    </a:lnB>
                    <a:solidFill>
                      <a:srgbClr val="F1F1F1"/>
                    </a:solidFill>
                  </a:tcPr>
                </a:tc>
                <a:tc>
                  <a:txBody>
                    <a:bodyPr/>
                    <a:lstStyle/>
                    <a:p>
                      <a:r>
                        <a:rPr lang="en-US" sz="1100">
                          <a:effectLst/>
                        </a:rPr>
                        <a:t>47,644,060</a:t>
                      </a:r>
                    </a:p>
                  </a:txBody>
                  <a:tcPr marL="30581" marR="30581" marT="15290" marB="15290" anchor="ctr">
                    <a:lnL>
                      <a:noFill/>
                    </a:lnL>
                    <a:lnR>
                      <a:noFill/>
                    </a:lnR>
                    <a:lnT>
                      <a:noFill/>
                    </a:lnT>
                    <a:lnB>
                      <a:noFill/>
                    </a:lnB>
                    <a:solidFill>
                      <a:srgbClr val="F1F1F1"/>
                    </a:solidFill>
                  </a:tcPr>
                </a:tc>
                <a:tc>
                  <a:txBody>
                    <a:bodyPr/>
                    <a:lstStyle/>
                    <a:p>
                      <a:r>
                        <a:rPr lang="en-US" sz="1100">
                          <a:effectLst/>
                        </a:rPr>
                        <a:t>0.97%</a:t>
                      </a:r>
                    </a:p>
                  </a:txBody>
                  <a:tcPr marL="30581" marR="30581" marT="15290" marB="15290" anchor="ctr">
                    <a:lnL>
                      <a:noFill/>
                    </a:lnL>
                    <a:lnR>
                      <a:noFill/>
                    </a:lnR>
                    <a:lnT>
                      <a:noFill/>
                    </a:lnT>
                    <a:lnB>
                      <a:noFill/>
                    </a:lnB>
                    <a:solidFill>
                      <a:srgbClr val="F1F1F1"/>
                    </a:solidFill>
                  </a:tcPr>
                </a:tc>
              </a:tr>
              <a:tr h="576648">
                <a:tc>
                  <a:txBody>
                    <a:bodyPr/>
                    <a:lstStyle/>
                    <a:p>
                      <a:r>
                        <a:rPr lang="en-US" sz="1100" u="none" strike="noStrike">
                          <a:solidFill>
                            <a:srgbClr val="2199E8"/>
                          </a:solidFill>
                          <a:effectLst/>
                          <a:hlinkClick r:id="rId8"/>
                        </a:rPr>
                        <a:t>San Francisco International</a:t>
                      </a:r>
                      <a:endParaRPr lang="en-US" sz="1100">
                        <a:effectLst/>
                      </a:endParaRPr>
                    </a:p>
                  </a:txBody>
                  <a:tcPr marL="30581" marR="30581" marT="15290" marB="15290" anchor="ctr">
                    <a:lnL>
                      <a:noFill/>
                    </a:lnL>
                    <a:lnR>
                      <a:noFill/>
                    </a:lnR>
                    <a:lnT>
                      <a:noFill/>
                    </a:lnT>
                    <a:lnB>
                      <a:noFill/>
                    </a:lnB>
                    <a:solidFill>
                      <a:srgbClr val="FFFFFF"/>
                    </a:solidFill>
                  </a:tcPr>
                </a:tc>
                <a:tc>
                  <a:txBody>
                    <a:bodyPr/>
                    <a:lstStyle/>
                    <a:p>
                      <a:r>
                        <a:rPr lang="en-US" sz="1100">
                          <a:effectLst/>
                        </a:rPr>
                        <a:t>San Francisco</a:t>
                      </a:r>
                    </a:p>
                  </a:txBody>
                  <a:tcPr marL="30581" marR="30581" marT="15290" marB="15290" anchor="ctr">
                    <a:lnL>
                      <a:noFill/>
                    </a:lnL>
                    <a:lnR>
                      <a:noFill/>
                    </a:lnR>
                    <a:lnT>
                      <a:noFill/>
                    </a:lnT>
                    <a:lnB>
                      <a:noFill/>
                    </a:lnB>
                    <a:solidFill>
                      <a:srgbClr val="FFFFFF"/>
                    </a:solidFill>
                  </a:tcPr>
                </a:tc>
                <a:tc>
                  <a:txBody>
                    <a:bodyPr/>
                    <a:lstStyle/>
                    <a:p>
                      <a:r>
                        <a:rPr lang="en-US" sz="1100">
                          <a:effectLst/>
                        </a:rPr>
                        <a:t>SFO</a:t>
                      </a:r>
                    </a:p>
                  </a:txBody>
                  <a:tcPr marL="30581" marR="30581" marT="15290" marB="15290" anchor="ctr">
                    <a:lnL>
                      <a:noFill/>
                    </a:lnL>
                    <a:lnR>
                      <a:noFill/>
                    </a:lnR>
                    <a:lnT>
                      <a:noFill/>
                    </a:lnT>
                    <a:lnB>
                      <a:noFill/>
                    </a:lnB>
                    <a:solidFill>
                      <a:srgbClr val="FFFFFF"/>
                    </a:solidFill>
                  </a:tcPr>
                </a:tc>
                <a:tc>
                  <a:txBody>
                    <a:bodyPr/>
                    <a:lstStyle/>
                    <a:p>
                      <a:r>
                        <a:rPr lang="en-US" sz="1100">
                          <a:effectLst/>
                        </a:rPr>
                        <a:t>44,399,885</a:t>
                      </a:r>
                    </a:p>
                  </a:txBody>
                  <a:tcPr marL="30581" marR="30581" marT="15290" marB="15290" anchor="ctr">
                    <a:lnL>
                      <a:noFill/>
                    </a:lnL>
                    <a:lnR>
                      <a:noFill/>
                    </a:lnR>
                    <a:lnT>
                      <a:noFill/>
                    </a:lnT>
                    <a:lnB>
                      <a:noFill/>
                    </a:lnB>
                    <a:solidFill>
                      <a:srgbClr val="FFFFFF"/>
                    </a:solidFill>
                  </a:tcPr>
                </a:tc>
                <a:tc>
                  <a:txBody>
                    <a:bodyPr/>
                    <a:lstStyle/>
                    <a:p>
                      <a:r>
                        <a:rPr lang="en-US" sz="1100">
                          <a:effectLst/>
                        </a:rPr>
                        <a:t>40,927,786</a:t>
                      </a:r>
                    </a:p>
                  </a:txBody>
                  <a:tcPr marL="30581" marR="30581" marT="15290" marB="15290" anchor="ctr">
                    <a:lnL>
                      <a:noFill/>
                    </a:lnL>
                    <a:lnR>
                      <a:noFill/>
                    </a:lnR>
                    <a:lnT>
                      <a:noFill/>
                    </a:lnT>
                    <a:lnB>
                      <a:noFill/>
                    </a:lnB>
                    <a:solidFill>
                      <a:srgbClr val="FFFFFF"/>
                    </a:solidFill>
                  </a:tcPr>
                </a:tc>
                <a:tc>
                  <a:txBody>
                    <a:bodyPr/>
                    <a:lstStyle/>
                    <a:p>
                      <a:r>
                        <a:rPr lang="en-US" sz="1100">
                          <a:effectLst/>
                        </a:rPr>
                        <a:t>0.92%</a:t>
                      </a:r>
                    </a:p>
                  </a:txBody>
                  <a:tcPr marL="30581" marR="30581" marT="15290" marB="15290" anchor="ctr">
                    <a:lnL>
                      <a:noFill/>
                    </a:lnL>
                    <a:lnR>
                      <a:noFill/>
                    </a:lnR>
                    <a:lnT>
                      <a:noFill/>
                    </a:lnT>
                    <a:lnB>
                      <a:noFill/>
                    </a:lnB>
                    <a:solidFill>
                      <a:srgbClr val="FFFFFF"/>
                    </a:solidFill>
                  </a:tcPr>
                </a:tc>
              </a:tr>
              <a:tr h="576648">
                <a:tc>
                  <a:txBody>
                    <a:bodyPr/>
                    <a:lstStyle/>
                    <a:p>
                      <a:r>
                        <a:rPr lang="en-US" sz="1100" u="none" strike="noStrike">
                          <a:solidFill>
                            <a:srgbClr val="2199E8"/>
                          </a:solidFill>
                          <a:effectLst/>
                          <a:hlinkClick r:id="rId9"/>
                        </a:rPr>
                        <a:t>Charlotte Douglas International</a:t>
                      </a:r>
                      <a:endParaRPr lang="en-US" sz="1100">
                        <a:effectLst/>
                      </a:endParaRPr>
                    </a:p>
                  </a:txBody>
                  <a:tcPr marL="30581" marR="30581" marT="15290" marB="15290" anchor="ctr">
                    <a:lnL>
                      <a:noFill/>
                    </a:lnL>
                    <a:lnR>
                      <a:noFill/>
                    </a:lnR>
                    <a:lnT>
                      <a:noFill/>
                    </a:lnT>
                    <a:lnB>
                      <a:noFill/>
                    </a:lnB>
                    <a:solidFill>
                      <a:srgbClr val="F1F1F1"/>
                    </a:solidFill>
                  </a:tcPr>
                </a:tc>
                <a:tc>
                  <a:txBody>
                    <a:bodyPr/>
                    <a:lstStyle/>
                    <a:p>
                      <a:r>
                        <a:rPr lang="en-US" sz="1100">
                          <a:effectLst/>
                        </a:rPr>
                        <a:t>Charlotte</a:t>
                      </a:r>
                    </a:p>
                  </a:txBody>
                  <a:tcPr marL="30581" marR="30581" marT="15290" marB="15290" anchor="ctr">
                    <a:lnL>
                      <a:noFill/>
                    </a:lnL>
                    <a:lnR>
                      <a:noFill/>
                    </a:lnR>
                    <a:lnT>
                      <a:noFill/>
                    </a:lnT>
                    <a:lnB>
                      <a:noFill/>
                    </a:lnB>
                    <a:solidFill>
                      <a:srgbClr val="F1F1F1"/>
                    </a:solidFill>
                  </a:tcPr>
                </a:tc>
                <a:tc>
                  <a:txBody>
                    <a:bodyPr/>
                    <a:lstStyle/>
                    <a:p>
                      <a:r>
                        <a:rPr lang="en-US" sz="1100">
                          <a:effectLst/>
                        </a:rPr>
                        <a:t>CLT</a:t>
                      </a:r>
                    </a:p>
                  </a:txBody>
                  <a:tcPr marL="30581" marR="30581" marT="15290" marB="15290" anchor="ctr">
                    <a:lnL>
                      <a:noFill/>
                    </a:lnL>
                    <a:lnR>
                      <a:noFill/>
                    </a:lnR>
                    <a:lnT>
                      <a:noFill/>
                    </a:lnT>
                    <a:lnB>
                      <a:noFill/>
                    </a:lnB>
                    <a:solidFill>
                      <a:srgbClr val="F1F1F1"/>
                    </a:solidFill>
                  </a:tcPr>
                </a:tc>
                <a:tc>
                  <a:txBody>
                    <a:bodyPr/>
                    <a:lstStyle/>
                    <a:p>
                      <a:r>
                        <a:rPr lang="en-US" sz="1100">
                          <a:effectLst/>
                        </a:rPr>
                        <a:t>41,228,372</a:t>
                      </a:r>
                    </a:p>
                  </a:txBody>
                  <a:tcPr marL="30581" marR="30581" marT="15290" marB="15290" anchor="ctr">
                    <a:lnL>
                      <a:noFill/>
                    </a:lnL>
                    <a:lnR>
                      <a:noFill/>
                    </a:lnR>
                    <a:lnT>
                      <a:noFill/>
                    </a:lnT>
                    <a:lnB>
                      <a:noFill/>
                    </a:lnB>
                    <a:solidFill>
                      <a:srgbClr val="F1F1F1"/>
                    </a:solidFill>
                  </a:tcPr>
                </a:tc>
                <a:tc>
                  <a:txBody>
                    <a:bodyPr/>
                    <a:lstStyle/>
                    <a:p>
                      <a:r>
                        <a:rPr lang="en-US" sz="1100">
                          <a:effectLst/>
                        </a:rPr>
                        <a:t>39,043,708</a:t>
                      </a:r>
                    </a:p>
                  </a:txBody>
                  <a:tcPr marL="30581" marR="30581" marT="15290" marB="15290" anchor="ctr">
                    <a:lnL>
                      <a:noFill/>
                    </a:lnL>
                    <a:lnR>
                      <a:noFill/>
                    </a:lnR>
                    <a:lnT>
                      <a:noFill/>
                    </a:lnT>
                    <a:lnB>
                      <a:noFill/>
                    </a:lnB>
                    <a:solidFill>
                      <a:srgbClr val="F1F1F1"/>
                    </a:solidFill>
                  </a:tcPr>
                </a:tc>
                <a:tc>
                  <a:txBody>
                    <a:bodyPr/>
                    <a:lstStyle/>
                    <a:p>
                      <a:r>
                        <a:rPr lang="en-US" sz="1100">
                          <a:effectLst/>
                        </a:rPr>
                        <a:t>0.95%</a:t>
                      </a:r>
                    </a:p>
                  </a:txBody>
                  <a:tcPr marL="30581" marR="30581" marT="15290" marB="15290" anchor="ctr">
                    <a:lnL>
                      <a:noFill/>
                    </a:lnL>
                    <a:lnR>
                      <a:noFill/>
                    </a:lnR>
                    <a:lnT>
                      <a:noFill/>
                    </a:lnT>
                    <a:lnB>
                      <a:noFill/>
                    </a:lnB>
                    <a:solidFill>
                      <a:srgbClr val="F1F1F1"/>
                    </a:solidFill>
                  </a:tcPr>
                </a:tc>
              </a:tr>
              <a:tr h="468527">
                <a:tc>
                  <a:txBody>
                    <a:bodyPr/>
                    <a:lstStyle/>
                    <a:p>
                      <a:r>
                        <a:rPr lang="en-US" sz="1100" u="none" strike="noStrike">
                          <a:solidFill>
                            <a:srgbClr val="2199E8"/>
                          </a:solidFill>
                          <a:effectLst/>
                          <a:hlinkClick r:id="rId10"/>
                        </a:rPr>
                        <a:t>McCarran International</a:t>
                      </a:r>
                      <a:endParaRPr lang="en-US" sz="1100">
                        <a:effectLst/>
                      </a:endParaRPr>
                    </a:p>
                  </a:txBody>
                  <a:tcPr marL="30581" marR="30581" marT="15290" marB="15290" anchor="ctr">
                    <a:lnL>
                      <a:noFill/>
                    </a:lnL>
                    <a:lnR>
                      <a:noFill/>
                    </a:lnR>
                    <a:lnT>
                      <a:noFill/>
                    </a:lnT>
                    <a:lnB>
                      <a:noFill/>
                    </a:lnB>
                    <a:solidFill>
                      <a:srgbClr val="FFFFFF"/>
                    </a:solidFill>
                  </a:tcPr>
                </a:tc>
                <a:tc>
                  <a:txBody>
                    <a:bodyPr/>
                    <a:lstStyle/>
                    <a:p>
                      <a:r>
                        <a:rPr lang="en-US" sz="1100">
                          <a:effectLst/>
                        </a:rPr>
                        <a:t>Las Vegas</a:t>
                      </a:r>
                    </a:p>
                  </a:txBody>
                  <a:tcPr marL="30581" marR="30581" marT="15290" marB="15290" anchor="ctr">
                    <a:lnL>
                      <a:noFill/>
                    </a:lnL>
                    <a:lnR>
                      <a:noFill/>
                    </a:lnR>
                    <a:lnT>
                      <a:noFill/>
                    </a:lnT>
                    <a:lnB>
                      <a:noFill/>
                    </a:lnB>
                    <a:solidFill>
                      <a:srgbClr val="FFFFFF"/>
                    </a:solidFill>
                  </a:tcPr>
                </a:tc>
                <a:tc>
                  <a:txBody>
                    <a:bodyPr/>
                    <a:lstStyle/>
                    <a:p>
                      <a:r>
                        <a:rPr lang="en-US" sz="1100">
                          <a:effectLst/>
                        </a:rPr>
                        <a:t>LAS</a:t>
                      </a:r>
                    </a:p>
                  </a:txBody>
                  <a:tcPr marL="30581" marR="30581" marT="15290" marB="15290" anchor="ctr">
                    <a:lnL>
                      <a:noFill/>
                    </a:lnL>
                    <a:lnR>
                      <a:noFill/>
                    </a:lnR>
                    <a:lnT>
                      <a:noFill/>
                    </a:lnT>
                    <a:lnB>
                      <a:noFill/>
                    </a:lnB>
                    <a:solidFill>
                      <a:srgbClr val="FFFFFF"/>
                    </a:solidFill>
                  </a:tcPr>
                </a:tc>
                <a:tc>
                  <a:txBody>
                    <a:bodyPr/>
                    <a:lstStyle/>
                    <a:p>
                      <a:r>
                        <a:rPr lang="en-US" sz="1100">
                          <a:effectLst/>
                        </a:rPr>
                        <a:t>40,799,830</a:t>
                      </a:r>
                    </a:p>
                  </a:txBody>
                  <a:tcPr marL="30581" marR="30581" marT="15290" marB="15290" anchor="ctr">
                    <a:lnL>
                      <a:noFill/>
                    </a:lnL>
                    <a:lnR>
                      <a:noFill/>
                    </a:lnR>
                    <a:lnT>
                      <a:noFill/>
                    </a:lnT>
                    <a:lnB>
                      <a:noFill/>
                    </a:lnB>
                    <a:solidFill>
                      <a:srgbClr val="FFFFFF"/>
                    </a:solidFill>
                  </a:tcPr>
                </a:tc>
                <a:tc>
                  <a:txBody>
                    <a:bodyPr/>
                    <a:lstStyle/>
                    <a:p>
                      <a:r>
                        <a:rPr lang="en-US" sz="1100">
                          <a:effectLst/>
                        </a:rPr>
                        <a:t>40,560,285</a:t>
                      </a:r>
                    </a:p>
                  </a:txBody>
                  <a:tcPr marL="30581" marR="30581" marT="15290" marB="15290" anchor="ctr">
                    <a:lnL>
                      <a:noFill/>
                    </a:lnL>
                    <a:lnR>
                      <a:noFill/>
                    </a:lnR>
                    <a:lnT>
                      <a:noFill/>
                    </a:lnT>
                    <a:lnB>
                      <a:noFill/>
                    </a:lnB>
                    <a:solidFill>
                      <a:srgbClr val="FFFFFF"/>
                    </a:solidFill>
                  </a:tcPr>
                </a:tc>
                <a:tc>
                  <a:txBody>
                    <a:bodyPr/>
                    <a:lstStyle/>
                    <a:p>
                      <a:r>
                        <a:rPr lang="en-US" sz="1100">
                          <a:effectLst/>
                        </a:rPr>
                        <a:t>0.99%</a:t>
                      </a:r>
                    </a:p>
                  </a:txBody>
                  <a:tcPr marL="30581" marR="30581" marT="15290" marB="15290" anchor="ctr">
                    <a:lnL>
                      <a:noFill/>
                    </a:lnL>
                    <a:lnR>
                      <a:noFill/>
                    </a:lnR>
                    <a:lnT>
                      <a:noFill/>
                    </a:lnT>
                    <a:lnB>
                      <a:noFill/>
                    </a:lnB>
                    <a:solidFill>
                      <a:srgbClr val="FFFFFF"/>
                    </a:solidFill>
                  </a:tcPr>
                </a:tc>
              </a:tr>
              <a:tr h="576648">
                <a:tc>
                  <a:txBody>
                    <a:bodyPr/>
                    <a:lstStyle/>
                    <a:p>
                      <a:r>
                        <a:rPr lang="en-US" sz="1100" u="none" strike="noStrike">
                          <a:solidFill>
                            <a:srgbClr val="2199E8"/>
                          </a:solidFill>
                          <a:effectLst/>
                          <a:hlinkClick r:id="rId11"/>
                        </a:rPr>
                        <a:t>Phoenix Sky Harbor International</a:t>
                      </a:r>
                      <a:endParaRPr lang="en-US" sz="1100">
                        <a:effectLst/>
                      </a:endParaRPr>
                    </a:p>
                  </a:txBody>
                  <a:tcPr marL="30581" marR="30581" marT="15290" marB="15290" anchor="ctr">
                    <a:lnL>
                      <a:noFill/>
                    </a:lnL>
                    <a:lnR>
                      <a:noFill/>
                    </a:lnR>
                    <a:lnT>
                      <a:noFill/>
                    </a:lnT>
                    <a:lnB>
                      <a:noFill/>
                    </a:lnB>
                    <a:solidFill>
                      <a:srgbClr val="F1F1F1"/>
                    </a:solidFill>
                  </a:tcPr>
                </a:tc>
                <a:tc>
                  <a:txBody>
                    <a:bodyPr/>
                    <a:lstStyle/>
                    <a:p>
                      <a:r>
                        <a:rPr lang="en-US" sz="1100">
                          <a:effectLst/>
                        </a:rPr>
                        <a:t>Phoenix</a:t>
                      </a:r>
                    </a:p>
                  </a:txBody>
                  <a:tcPr marL="30581" marR="30581" marT="15290" marB="15290" anchor="ctr">
                    <a:lnL>
                      <a:noFill/>
                    </a:lnL>
                    <a:lnR>
                      <a:noFill/>
                    </a:lnR>
                    <a:lnT>
                      <a:noFill/>
                    </a:lnT>
                    <a:lnB>
                      <a:noFill/>
                    </a:lnB>
                    <a:solidFill>
                      <a:srgbClr val="F1F1F1"/>
                    </a:solidFill>
                  </a:tcPr>
                </a:tc>
                <a:tc>
                  <a:txBody>
                    <a:bodyPr/>
                    <a:lstStyle/>
                    <a:p>
                      <a:r>
                        <a:rPr lang="en-US" sz="1100">
                          <a:effectLst/>
                        </a:rPr>
                        <a:t>PHX</a:t>
                      </a:r>
                    </a:p>
                  </a:txBody>
                  <a:tcPr marL="30581" marR="30581" marT="15290" marB="15290" anchor="ctr">
                    <a:lnL>
                      <a:noFill/>
                    </a:lnL>
                    <a:lnR>
                      <a:noFill/>
                    </a:lnR>
                    <a:lnT>
                      <a:noFill/>
                    </a:lnT>
                    <a:lnB>
                      <a:noFill/>
                    </a:lnB>
                    <a:solidFill>
                      <a:srgbClr val="F1F1F1"/>
                    </a:solidFill>
                  </a:tcPr>
                </a:tc>
                <a:tc>
                  <a:txBody>
                    <a:bodyPr/>
                    <a:lstStyle/>
                    <a:p>
                      <a:r>
                        <a:rPr lang="en-US" sz="1100">
                          <a:effectLst/>
                        </a:rPr>
                        <a:t>40,421,611</a:t>
                      </a:r>
                    </a:p>
                  </a:txBody>
                  <a:tcPr marL="30581" marR="30581" marT="15290" marB="15290" anchor="ctr">
                    <a:lnL>
                      <a:noFill/>
                    </a:lnL>
                    <a:lnR>
                      <a:noFill/>
                    </a:lnR>
                    <a:lnT>
                      <a:noFill/>
                    </a:lnT>
                    <a:lnB>
                      <a:noFill/>
                    </a:lnB>
                    <a:solidFill>
                      <a:srgbClr val="F1F1F1"/>
                    </a:solidFill>
                  </a:tcPr>
                </a:tc>
                <a:tc>
                  <a:txBody>
                    <a:bodyPr/>
                    <a:lstStyle/>
                    <a:p>
                      <a:r>
                        <a:rPr lang="en-US" sz="1100">
                          <a:effectLst/>
                        </a:rPr>
                        <a:t>40,591,948</a:t>
                      </a:r>
                    </a:p>
                  </a:txBody>
                  <a:tcPr marL="30581" marR="30581" marT="15290" marB="15290" anchor="ctr">
                    <a:lnL>
                      <a:noFill/>
                    </a:lnL>
                    <a:lnR>
                      <a:noFill/>
                    </a:lnR>
                    <a:lnT>
                      <a:noFill/>
                    </a:lnT>
                    <a:lnB>
                      <a:noFill/>
                    </a:lnB>
                    <a:solidFill>
                      <a:srgbClr val="F1F1F1"/>
                    </a:solidFill>
                  </a:tcPr>
                </a:tc>
                <a:tc>
                  <a:txBody>
                    <a:bodyPr/>
                    <a:lstStyle/>
                    <a:p>
                      <a:r>
                        <a:rPr lang="en-US" sz="1100" dirty="0">
                          <a:effectLst/>
                        </a:rPr>
                        <a:t>1.00%</a:t>
                      </a:r>
                    </a:p>
                  </a:txBody>
                  <a:tcPr marL="30581" marR="30581" marT="15290" marB="15290" anchor="ctr">
                    <a:lnL>
                      <a:noFill/>
                    </a:lnL>
                    <a:lnR>
                      <a:noFill/>
                    </a:lnR>
                    <a:lnT>
                      <a:noFill/>
                    </a:lnT>
                    <a:lnB>
                      <a:noFill/>
                    </a:lnB>
                    <a:solidFill>
                      <a:srgbClr val="F1F1F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94452145"/>
              </p:ext>
            </p:extLst>
          </p:nvPr>
        </p:nvGraphicFramePr>
        <p:xfrm>
          <a:off x="4572000" y="914400"/>
          <a:ext cx="4419601" cy="5680747"/>
        </p:xfrm>
        <a:graphic>
          <a:graphicData uri="http://schemas.openxmlformats.org/drawingml/2006/table">
            <a:tbl>
              <a:tblPr/>
              <a:tblGrid>
                <a:gridCol w="1752600"/>
                <a:gridCol w="685800"/>
                <a:gridCol w="591451"/>
                <a:gridCol w="374950"/>
                <a:gridCol w="374950"/>
                <a:gridCol w="639850"/>
              </a:tblGrid>
              <a:tr h="509968">
                <a:tc>
                  <a:txBody>
                    <a:bodyPr/>
                    <a:lstStyle/>
                    <a:p>
                      <a:r>
                        <a:rPr lang="en-US" sz="1100" u="none" strike="noStrike" dirty="0">
                          <a:solidFill>
                            <a:srgbClr val="2199E8"/>
                          </a:solidFill>
                          <a:effectLst/>
                          <a:hlinkClick r:id="rId12"/>
                        </a:rPr>
                        <a:t>George Bush Intercontinental Houston</a:t>
                      </a:r>
                      <a:endParaRPr lang="en-US" sz="1100" dirty="0">
                        <a:effectLst/>
                      </a:endParaRPr>
                    </a:p>
                  </a:txBody>
                  <a:tcPr marL="31873" marR="31873" marT="15936" marB="15936" anchor="ctr">
                    <a:lnL>
                      <a:noFill/>
                    </a:lnL>
                    <a:lnR>
                      <a:noFill/>
                    </a:lnR>
                    <a:lnT>
                      <a:noFill/>
                    </a:lnT>
                    <a:lnB>
                      <a:noFill/>
                    </a:lnB>
                    <a:solidFill>
                      <a:srgbClr val="F1F1F1"/>
                    </a:solidFill>
                  </a:tcPr>
                </a:tc>
                <a:tc>
                  <a:txBody>
                    <a:bodyPr/>
                    <a:lstStyle/>
                    <a:p>
                      <a:r>
                        <a:rPr lang="en-US" sz="1100">
                          <a:effectLst/>
                        </a:rPr>
                        <a:t>Houston</a:t>
                      </a:r>
                    </a:p>
                  </a:txBody>
                  <a:tcPr marL="31873" marR="31873" marT="15936" marB="15936" anchor="ctr">
                    <a:lnL>
                      <a:noFill/>
                    </a:lnL>
                    <a:lnR>
                      <a:noFill/>
                    </a:lnR>
                    <a:lnT>
                      <a:noFill/>
                    </a:lnT>
                    <a:lnB>
                      <a:noFill/>
                    </a:lnB>
                    <a:solidFill>
                      <a:srgbClr val="F1F1F1"/>
                    </a:solidFill>
                  </a:tcPr>
                </a:tc>
                <a:tc>
                  <a:txBody>
                    <a:bodyPr/>
                    <a:lstStyle/>
                    <a:p>
                      <a:r>
                        <a:rPr lang="en-US" sz="1100">
                          <a:effectLst/>
                        </a:rPr>
                        <a:t>IAH</a:t>
                      </a:r>
                    </a:p>
                  </a:txBody>
                  <a:tcPr marL="31873" marR="31873" marT="15936" marB="15936" anchor="ctr">
                    <a:lnL>
                      <a:noFill/>
                    </a:lnL>
                    <a:lnR>
                      <a:noFill/>
                    </a:lnR>
                    <a:lnT>
                      <a:noFill/>
                    </a:lnT>
                    <a:lnB>
                      <a:noFill/>
                    </a:lnB>
                    <a:solidFill>
                      <a:srgbClr val="F1F1F1"/>
                    </a:solidFill>
                  </a:tcPr>
                </a:tc>
                <a:tc>
                  <a:txBody>
                    <a:bodyPr/>
                    <a:lstStyle/>
                    <a:p>
                      <a:r>
                        <a:rPr lang="en-US" sz="1100">
                          <a:effectLst/>
                        </a:rPr>
                        <a:t>39,891,444</a:t>
                      </a:r>
                    </a:p>
                  </a:txBody>
                  <a:tcPr marL="31873" marR="31873" marT="15936" marB="15936" anchor="ctr">
                    <a:lnL>
                      <a:noFill/>
                    </a:lnL>
                    <a:lnR>
                      <a:noFill/>
                    </a:lnR>
                    <a:lnT>
                      <a:noFill/>
                    </a:lnT>
                    <a:lnB>
                      <a:noFill/>
                    </a:lnB>
                    <a:solidFill>
                      <a:srgbClr val="F1F1F1"/>
                    </a:solidFill>
                  </a:tcPr>
                </a:tc>
                <a:tc>
                  <a:txBody>
                    <a:bodyPr/>
                    <a:lstStyle/>
                    <a:p>
                      <a:r>
                        <a:rPr lang="en-US" sz="1100">
                          <a:effectLst/>
                        </a:rPr>
                        <a:t>40,128,953</a:t>
                      </a:r>
                    </a:p>
                  </a:txBody>
                  <a:tcPr marL="31873" marR="31873" marT="15936" marB="15936" anchor="ctr">
                    <a:lnL>
                      <a:noFill/>
                    </a:lnL>
                    <a:lnR>
                      <a:noFill/>
                    </a:lnR>
                    <a:lnT>
                      <a:noFill/>
                    </a:lnT>
                    <a:lnB>
                      <a:noFill/>
                    </a:lnB>
                    <a:solidFill>
                      <a:srgbClr val="F1F1F1"/>
                    </a:solidFill>
                  </a:tcPr>
                </a:tc>
                <a:tc>
                  <a:txBody>
                    <a:bodyPr/>
                    <a:lstStyle/>
                    <a:p>
                      <a:r>
                        <a:rPr lang="en-US" sz="1100">
                          <a:effectLst/>
                        </a:rPr>
                        <a:t>1.01%</a:t>
                      </a:r>
                    </a:p>
                  </a:txBody>
                  <a:tcPr marL="31873" marR="31873" marT="15936" marB="15936" anchor="ctr">
                    <a:lnL>
                      <a:noFill/>
                    </a:lnL>
                    <a:lnR>
                      <a:noFill/>
                    </a:lnR>
                    <a:lnT>
                      <a:noFill/>
                    </a:lnT>
                    <a:lnB>
                      <a:noFill/>
                    </a:lnB>
                    <a:solidFill>
                      <a:srgbClr val="F1F1F1"/>
                    </a:solidFill>
                  </a:tcPr>
                </a:tc>
              </a:tr>
              <a:tr h="318730">
                <a:tc>
                  <a:txBody>
                    <a:bodyPr/>
                    <a:lstStyle/>
                    <a:p>
                      <a:r>
                        <a:rPr lang="en-US" sz="1100" u="none" strike="noStrike">
                          <a:solidFill>
                            <a:srgbClr val="1585CF"/>
                          </a:solidFill>
                          <a:effectLst/>
                          <a:hlinkClick r:id="rId13"/>
                        </a:rPr>
                        <a:t>Miami International</a:t>
                      </a:r>
                      <a:endParaRPr lang="en-US" sz="1100">
                        <a:effectLst/>
                      </a:endParaRPr>
                    </a:p>
                  </a:txBody>
                  <a:tcPr marL="31873" marR="31873" marT="15936" marB="15936" anchor="ctr">
                    <a:lnL>
                      <a:noFill/>
                    </a:lnL>
                    <a:lnR>
                      <a:noFill/>
                    </a:lnR>
                    <a:lnT>
                      <a:noFill/>
                    </a:lnT>
                    <a:lnB>
                      <a:noFill/>
                    </a:lnB>
                    <a:solidFill>
                      <a:srgbClr val="FFFFFF"/>
                    </a:solidFill>
                  </a:tcPr>
                </a:tc>
                <a:tc>
                  <a:txBody>
                    <a:bodyPr/>
                    <a:lstStyle/>
                    <a:p>
                      <a:r>
                        <a:rPr lang="en-US" sz="1100">
                          <a:effectLst/>
                        </a:rPr>
                        <a:t>Miami</a:t>
                      </a:r>
                    </a:p>
                  </a:txBody>
                  <a:tcPr marL="31873" marR="31873" marT="15936" marB="15936" anchor="ctr">
                    <a:lnL>
                      <a:noFill/>
                    </a:lnL>
                    <a:lnR>
                      <a:noFill/>
                    </a:lnR>
                    <a:lnT>
                      <a:noFill/>
                    </a:lnT>
                    <a:lnB>
                      <a:noFill/>
                    </a:lnB>
                    <a:solidFill>
                      <a:srgbClr val="FFFFFF"/>
                    </a:solidFill>
                  </a:tcPr>
                </a:tc>
                <a:tc>
                  <a:txBody>
                    <a:bodyPr/>
                    <a:lstStyle/>
                    <a:p>
                      <a:r>
                        <a:rPr lang="en-US" sz="1100">
                          <a:effectLst/>
                        </a:rPr>
                        <a:t>MIA</a:t>
                      </a:r>
                    </a:p>
                  </a:txBody>
                  <a:tcPr marL="31873" marR="31873" marT="15936" marB="15936" anchor="ctr">
                    <a:lnL>
                      <a:noFill/>
                    </a:lnL>
                    <a:lnR>
                      <a:noFill/>
                    </a:lnR>
                    <a:lnT>
                      <a:noFill/>
                    </a:lnT>
                    <a:lnB>
                      <a:noFill/>
                    </a:lnB>
                    <a:solidFill>
                      <a:srgbClr val="FFFFFF"/>
                    </a:solidFill>
                  </a:tcPr>
                </a:tc>
                <a:tc>
                  <a:txBody>
                    <a:bodyPr/>
                    <a:lstStyle/>
                    <a:p>
                      <a:r>
                        <a:rPr lang="en-US" sz="1100">
                          <a:effectLst/>
                        </a:rPr>
                        <a:t>39,467,444</a:t>
                      </a:r>
                    </a:p>
                  </a:txBody>
                  <a:tcPr marL="31873" marR="31873" marT="15936" marB="15936" anchor="ctr">
                    <a:lnL>
                      <a:noFill/>
                    </a:lnL>
                    <a:lnR>
                      <a:noFill/>
                    </a:lnR>
                    <a:lnT>
                      <a:noFill/>
                    </a:lnT>
                    <a:lnB>
                      <a:noFill/>
                    </a:lnB>
                    <a:solidFill>
                      <a:srgbClr val="FFFFFF"/>
                    </a:solidFill>
                  </a:tcPr>
                </a:tc>
                <a:tc>
                  <a:txBody>
                    <a:bodyPr/>
                    <a:lstStyle/>
                    <a:p>
                      <a:r>
                        <a:rPr lang="en-US" sz="1100">
                          <a:effectLst/>
                        </a:rPr>
                        <a:t>38,314,389</a:t>
                      </a:r>
                    </a:p>
                  </a:txBody>
                  <a:tcPr marL="31873" marR="31873" marT="15936" marB="15936" anchor="ctr">
                    <a:lnL>
                      <a:noFill/>
                    </a:lnL>
                    <a:lnR>
                      <a:noFill/>
                    </a:lnR>
                    <a:lnT>
                      <a:noFill/>
                    </a:lnT>
                    <a:lnB>
                      <a:noFill/>
                    </a:lnB>
                    <a:solidFill>
                      <a:srgbClr val="FFFFFF"/>
                    </a:solidFill>
                  </a:tcPr>
                </a:tc>
                <a:tc>
                  <a:txBody>
                    <a:bodyPr/>
                    <a:lstStyle/>
                    <a:p>
                      <a:r>
                        <a:rPr lang="en-US" sz="1100">
                          <a:effectLst/>
                        </a:rPr>
                        <a:t>0.97%</a:t>
                      </a:r>
                    </a:p>
                  </a:txBody>
                  <a:tcPr marL="31873" marR="31873" marT="15936" marB="15936" anchor="ctr">
                    <a:lnL>
                      <a:noFill/>
                    </a:lnL>
                    <a:lnR>
                      <a:noFill/>
                    </a:lnR>
                    <a:lnT>
                      <a:noFill/>
                    </a:lnT>
                    <a:lnB>
                      <a:noFill/>
                    </a:lnB>
                    <a:solidFill>
                      <a:srgbClr val="FFFFFF"/>
                    </a:solidFill>
                  </a:tcPr>
                </a:tc>
              </a:tr>
              <a:tr h="318730">
                <a:tc>
                  <a:txBody>
                    <a:bodyPr/>
                    <a:lstStyle/>
                    <a:p>
                      <a:r>
                        <a:rPr lang="en-US" sz="1100" u="none" strike="noStrike">
                          <a:solidFill>
                            <a:srgbClr val="2199E8"/>
                          </a:solidFill>
                          <a:effectLst/>
                          <a:hlinkClick r:id="rId14"/>
                        </a:rPr>
                        <a:t>Orlando International</a:t>
                      </a:r>
                      <a:endParaRPr lang="en-US" sz="1100">
                        <a:effectLst/>
                      </a:endParaRPr>
                    </a:p>
                  </a:txBody>
                  <a:tcPr marL="31873" marR="31873" marT="15936" marB="15936" anchor="ctr">
                    <a:lnL>
                      <a:noFill/>
                    </a:lnL>
                    <a:lnR>
                      <a:noFill/>
                    </a:lnR>
                    <a:lnT>
                      <a:noFill/>
                    </a:lnT>
                    <a:lnB>
                      <a:noFill/>
                    </a:lnB>
                    <a:solidFill>
                      <a:srgbClr val="F1F1F1"/>
                    </a:solidFill>
                  </a:tcPr>
                </a:tc>
                <a:tc>
                  <a:txBody>
                    <a:bodyPr/>
                    <a:lstStyle/>
                    <a:p>
                      <a:r>
                        <a:rPr lang="en-US" sz="1100">
                          <a:effectLst/>
                        </a:rPr>
                        <a:t>Orlando</a:t>
                      </a:r>
                    </a:p>
                  </a:txBody>
                  <a:tcPr marL="31873" marR="31873" marT="15936" marB="15936" anchor="ctr">
                    <a:lnL>
                      <a:noFill/>
                    </a:lnL>
                    <a:lnR>
                      <a:noFill/>
                    </a:lnR>
                    <a:lnT>
                      <a:noFill/>
                    </a:lnT>
                    <a:lnB>
                      <a:noFill/>
                    </a:lnB>
                    <a:solidFill>
                      <a:srgbClr val="F1F1F1"/>
                    </a:solidFill>
                  </a:tcPr>
                </a:tc>
                <a:tc>
                  <a:txBody>
                    <a:bodyPr/>
                    <a:lstStyle/>
                    <a:p>
                      <a:r>
                        <a:rPr lang="en-US" sz="1100">
                          <a:effectLst/>
                        </a:rPr>
                        <a:t>MCO</a:t>
                      </a:r>
                    </a:p>
                  </a:txBody>
                  <a:tcPr marL="31873" marR="31873" marT="15936" marB="15936" anchor="ctr">
                    <a:lnL>
                      <a:noFill/>
                    </a:lnL>
                    <a:lnR>
                      <a:noFill/>
                    </a:lnR>
                    <a:lnT>
                      <a:noFill/>
                    </a:lnT>
                    <a:lnB>
                      <a:noFill/>
                    </a:lnB>
                    <a:solidFill>
                      <a:srgbClr val="F1F1F1"/>
                    </a:solidFill>
                  </a:tcPr>
                </a:tc>
                <a:tc>
                  <a:txBody>
                    <a:bodyPr/>
                    <a:lstStyle/>
                    <a:p>
                      <a:r>
                        <a:rPr lang="en-US" sz="1100" dirty="0">
                          <a:effectLst/>
                        </a:rPr>
                        <a:t>35,288,887</a:t>
                      </a:r>
                    </a:p>
                  </a:txBody>
                  <a:tcPr marL="31873" marR="31873" marT="15936" marB="15936" anchor="ctr">
                    <a:lnL>
                      <a:noFill/>
                    </a:lnL>
                    <a:lnR>
                      <a:noFill/>
                    </a:lnR>
                    <a:lnT>
                      <a:noFill/>
                    </a:lnT>
                    <a:lnB>
                      <a:noFill/>
                    </a:lnB>
                    <a:solidFill>
                      <a:srgbClr val="F1F1F1"/>
                    </a:solidFill>
                  </a:tcPr>
                </a:tc>
                <a:tc>
                  <a:txBody>
                    <a:bodyPr/>
                    <a:lstStyle/>
                    <a:p>
                      <a:r>
                        <a:rPr lang="en-US" sz="1100">
                          <a:effectLst/>
                        </a:rPr>
                        <a:t>35,426,006</a:t>
                      </a:r>
                    </a:p>
                  </a:txBody>
                  <a:tcPr marL="31873" marR="31873" marT="15936" marB="15936" anchor="ctr">
                    <a:lnL>
                      <a:noFill/>
                    </a:lnL>
                    <a:lnR>
                      <a:noFill/>
                    </a:lnR>
                    <a:lnT>
                      <a:noFill/>
                    </a:lnT>
                    <a:lnB>
                      <a:noFill/>
                    </a:lnB>
                    <a:solidFill>
                      <a:srgbClr val="F1F1F1"/>
                    </a:solidFill>
                  </a:tcPr>
                </a:tc>
                <a:tc>
                  <a:txBody>
                    <a:bodyPr/>
                    <a:lstStyle/>
                    <a:p>
                      <a:r>
                        <a:rPr lang="en-US" sz="1100">
                          <a:effectLst/>
                        </a:rPr>
                        <a:t>1.00%</a:t>
                      </a:r>
                    </a:p>
                  </a:txBody>
                  <a:tcPr marL="31873" marR="31873" marT="15936" marB="15936" anchor="ctr">
                    <a:lnL>
                      <a:noFill/>
                    </a:lnL>
                    <a:lnR>
                      <a:noFill/>
                    </a:lnR>
                    <a:lnT>
                      <a:noFill/>
                    </a:lnT>
                    <a:lnB>
                      <a:noFill/>
                    </a:lnB>
                    <a:solidFill>
                      <a:srgbClr val="F1F1F1"/>
                    </a:solidFill>
                  </a:tcPr>
                </a:tc>
              </a:tr>
              <a:tr h="414349">
                <a:tc>
                  <a:txBody>
                    <a:bodyPr/>
                    <a:lstStyle/>
                    <a:p>
                      <a:r>
                        <a:rPr lang="en-US" sz="1100" u="none" strike="noStrike" dirty="0">
                          <a:solidFill>
                            <a:srgbClr val="2199E8"/>
                          </a:solidFill>
                          <a:effectLst/>
                          <a:hlinkClick r:id="rId15"/>
                        </a:rPr>
                        <a:t>Newark Liberty International</a:t>
                      </a:r>
                      <a:endParaRPr lang="en-US" sz="1100" dirty="0">
                        <a:effectLst/>
                      </a:endParaRPr>
                    </a:p>
                  </a:txBody>
                  <a:tcPr marL="31873" marR="31873" marT="15936" marB="15936" anchor="ctr">
                    <a:lnL>
                      <a:noFill/>
                    </a:lnL>
                    <a:lnR>
                      <a:noFill/>
                    </a:lnR>
                    <a:lnT>
                      <a:noFill/>
                    </a:lnT>
                    <a:lnB>
                      <a:noFill/>
                    </a:lnB>
                    <a:solidFill>
                      <a:srgbClr val="FFFFFF"/>
                    </a:solidFill>
                  </a:tcPr>
                </a:tc>
                <a:tc>
                  <a:txBody>
                    <a:bodyPr/>
                    <a:lstStyle/>
                    <a:p>
                      <a:r>
                        <a:rPr lang="en-US" sz="1100" dirty="0">
                          <a:effectLst/>
                        </a:rPr>
                        <a:t>Newark</a:t>
                      </a:r>
                    </a:p>
                  </a:txBody>
                  <a:tcPr marL="31873" marR="31873" marT="15936" marB="15936" anchor="ctr">
                    <a:lnL>
                      <a:noFill/>
                    </a:lnL>
                    <a:lnR>
                      <a:noFill/>
                    </a:lnR>
                    <a:lnT>
                      <a:noFill/>
                    </a:lnT>
                    <a:lnB>
                      <a:noFill/>
                    </a:lnB>
                    <a:solidFill>
                      <a:srgbClr val="FFFFFF"/>
                    </a:solidFill>
                  </a:tcPr>
                </a:tc>
                <a:tc>
                  <a:txBody>
                    <a:bodyPr/>
                    <a:lstStyle/>
                    <a:p>
                      <a:r>
                        <a:rPr lang="en-US" sz="1100">
                          <a:effectLst/>
                        </a:rPr>
                        <a:t>EWR</a:t>
                      </a:r>
                    </a:p>
                  </a:txBody>
                  <a:tcPr marL="31873" marR="31873" marT="15936" marB="15936" anchor="ctr">
                    <a:lnL>
                      <a:noFill/>
                    </a:lnL>
                    <a:lnR>
                      <a:noFill/>
                    </a:lnR>
                    <a:lnT>
                      <a:noFill/>
                    </a:lnT>
                    <a:lnB>
                      <a:noFill/>
                    </a:lnB>
                    <a:solidFill>
                      <a:srgbClr val="FFFFFF"/>
                    </a:solidFill>
                  </a:tcPr>
                </a:tc>
                <a:tc>
                  <a:txBody>
                    <a:bodyPr/>
                    <a:lstStyle/>
                    <a:p>
                      <a:r>
                        <a:rPr lang="en-US" sz="1100">
                          <a:effectLst/>
                        </a:rPr>
                        <a:t>34,014,027</a:t>
                      </a:r>
                    </a:p>
                  </a:txBody>
                  <a:tcPr marL="31873" marR="31873" marT="15936" marB="15936" anchor="ctr">
                    <a:lnL>
                      <a:noFill/>
                    </a:lnL>
                    <a:lnR>
                      <a:noFill/>
                    </a:lnR>
                    <a:lnT>
                      <a:noFill/>
                    </a:lnT>
                    <a:lnB>
                      <a:noFill/>
                    </a:lnB>
                    <a:solidFill>
                      <a:srgbClr val="FFFFFF"/>
                    </a:solidFill>
                  </a:tcPr>
                </a:tc>
                <a:tc>
                  <a:txBody>
                    <a:bodyPr/>
                    <a:lstStyle/>
                    <a:p>
                      <a:r>
                        <a:rPr lang="en-US" sz="1100">
                          <a:effectLst/>
                        </a:rPr>
                        <a:t>33,697,492</a:t>
                      </a:r>
                    </a:p>
                  </a:txBody>
                  <a:tcPr marL="31873" marR="31873" marT="15936" marB="15936" anchor="ctr">
                    <a:lnL>
                      <a:noFill/>
                    </a:lnL>
                    <a:lnR>
                      <a:noFill/>
                    </a:lnR>
                    <a:lnT>
                      <a:noFill/>
                    </a:lnT>
                    <a:lnB>
                      <a:noFill/>
                    </a:lnB>
                    <a:solidFill>
                      <a:srgbClr val="FFFFFF"/>
                    </a:solidFill>
                  </a:tcPr>
                </a:tc>
                <a:tc>
                  <a:txBody>
                    <a:bodyPr/>
                    <a:lstStyle/>
                    <a:p>
                      <a:r>
                        <a:rPr lang="en-US" sz="1100">
                          <a:effectLst/>
                        </a:rPr>
                        <a:t>0.99%</a:t>
                      </a:r>
                    </a:p>
                  </a:txBody>
                  <a:tcPr marL="31873" marR="31873" marT="15936" marB="15936" anchor="ctr">
                    <a:lnL>
                      <a:noFill/>
                    </a:lnL>
                    <a:lnR>
                      <a:noFill/>
                    </a:lnR>
                    <a:lnT>
                      <a:noFill/>
                    </a:lnT>
                    <a:lnB>
                      <a:noFill/>
                    </a:lnB>
                    <a:solidFill>
                      <a:srgbClr val="FFFFFF"/>
                    </a:solidFill>
                  </a:tcPr>
                </a:tc>
              </a:tr>
              <a:tr h="414349">
                <a:tc>
                  <a:txBody>
                    <a:bodyPr/>
                    <a:lstStyle/>
                    <a:p>
                      <a:r>
                        <a:rPr lang="en-US" sz="1100" u="none" strike="noStrike">
                          <a:solidFill>
                            <a:srgbClr val="2199E8"/>
                          </a:solidFill>
                          <a:effectLst/>
                          <a:hlinkClick r:id="rId16"/>
                        </a:rPr>
                        <a:t>Seattle Tacoma International</a:t>
                      </a:r>
                      <a:endParaRPr lang="en-US" sz="1100">
                        <a:effectLst/>
                      </a:endParaRPr>
                    </a:p>
                  </a:txBody>
                  <a:tcPr marL="31873" marR="31873" marT="15936" marB="15936" anchor="ctr">
                    <a:lnL>
                      <a:noFill/>
                    </a:lnL>
                    <a:lnR>
                      <a:noFill/>
                    </a:lnR>
                    <a:lnT>
                      <a:noFill/>
                    </a:lnT>
                    <a:lnB>
                      <a:noFill/>
                    </a:lnB>
                    <a:solidFill>
                      <a:srgbClr val="F1F1F1"/>
                    </a:solidFill>
                  </a:tcPr>
                </a:tc>
                <a:tc>
                  <a:txBody>
                    <a:bodyPr/>
                    <a:lstStyle/>
                    <a:p>
                      <a:r>
                        <a:rPr lang="en-US" sz="1100">
                          <a:effectLst/>
                        </a:rPr>
                        <a:t>Seattle</a:t>
                      </a:r>
                    </a:p>
                  </a:txBody>
                  <a:tcPr marL="31873" marR="31873" marT="15936" marB="15936" anchor="ctr">
                    <a:lnL>
                      <a:noFill/>
                    </a:lnL>
                    <a:lnR>
                      <a:noFill/>
                    </a:lnR>
                    <a:lnT>
                      <a:noFill/>
                    </a:lnT>
                    <a:lnB>
                      <a:noFill/>
                    </a:lnB>
                    <a:solidFill>
                      <a:srgbClr val="F1F1F1"/>
                    </a:solidFill>
                  </a:tcPr>
                </a:tc>
                <a:tc>
                  <a:txBody>
                    <a:bodyPr/>
                    <a:lstStyle/>
                    <a:p>
                      <a:r>
                        <a:rPr lang="en-US" sz="1100">
                          <a:effectLst/>
                        </a:rPr>
                        <a:t>SEA</a:t>
                      </a:r>
                    </a:p>
                  </a:txBody>
                  <a:tcPr marL="31873" marR="31873" marT="15936" marB="15936" anchor="ctr">
                    <a:lnL>
                      <a:noFill/>
                    </a:lnL>
                    <a:lnR>
                      <a:noFill/>
                    </a:lnR>
                    <a:lnT>
                      <a:noFill/>
                    </a:lnT>
                    <a:lnB>
                      <a:noFill/>
                    </a:lnB>
                    <a:solidFill>
                      <a:srgbClr val="F1F1F1"/>
                    </a:solidFill>
                  </a:tcPr>
                </a:tc>
                <a:tc>
                  <a:txBody>
                    <a:bodyPr/>
                    <a:lstStyle/>
                    <a:p>
                      <a:r>
                        <a:rPr lang="en-US" sz="1100">
                          <a:effectLst/>
                        </a:rPr>
                        <a:t>33,223,111</a:t>
                      </a:r>
                    </a:p>
                  </a:txBody>
                  <a:tcPr marL="31873" marR="31873" marT="15936" marB="15936" anchor="ctr">
                    <a:lnL>
                      <a:noFill/>
                    </a:lnL>
                    <a:lnR>
                      <a:noFill/>
                    </a:lnR>
                    <a:lnT>
                      <a:noFill/>
                    </a:lnT>
                    <a:lnB>
                      <a:noFill/>
                    </a:lnB>
                    <a:solidFill>
                      <a:srgbClr val="F1F1F1"/>
                    </a:solidFill>
                  </a:tcPr>
                </a:tc>
                <a:tc>
                  <a:txBody>
                    <a:bodyPr/>
                    <a:lstStyle/>
                    <a:p>
                      <a:r>
                        <a:rPr lang="en-US" sz="1100">
                          <a:effectLst/>
                        </a:rPr>
                        <a:t>32,823,220</a:t>
                      </a:r>
                    </a:p>
                  </a:txBody>
                  <a:tcPr marL="31873" marR="31873" marT="15936" marB="15936" anchor="ctr">
                    <a:lnL>
                      <a:noFill/>
                    </a:lnL>
                    <a:lnR>
                      <a:noFill/>
                    </a:lnR>
                    <a:lnT>
                      <a:noFill/>
                    </a:lnT>
                    <a:lnB>
                      <a:noFill/>
                    </a:lnB>
                    <a:solidFill>
                      <a:srgbClr val="F1F1F1"/>
                    </a:solidFill>
                  </a:tcPr>
                </a:tc>
                <a:tc>
                  <a:txBody>
                    <a:bodyPr/>
                    <a:lstStyle/>
                    <a:p>
                      <a:r>
                        <a:rPr lang="en-US" sz="1100">
                          <a:effectLst/>
                        </a:rPr>
                        <a:t>0.99%</a:t>
                      </a:r>
                    </a:p>
                  </a:txBody>
                  <a:tcPr marL="31873" marR="31873" marT="15936" marB="15936" anchor="ctr">
                    <a:lnL>
                      <a:noFill/>
                    </a:lnL>
                    <a:lnR>
                      <a:noFill/>
                    </a:lnR>
                    <a:lnT>
                      <a:noFill/>
                    </a:lnT>
                    <a:lnB>
                      <a:noFill/>
                    </a:lnB>
                    <a:solidFill>
                      <a:srgbClr val="F1F1F1"/>
                    </a:solidFill>
                  </a:tcPr>
                </a:tc>
              </a:tr>
              <a:tr h="796824">
                <a:tc>
                  <a:txBody>
                    <a:bodyPr/>
                    <a:lstStyle/>
                    <a:p>
                      <a:r>
                        <a:rPr lang="en-US" sz="1100" u="none" strike="noStrike">
                          <a:solidFill>
                            <a:srgbClr val="2199E8"/>
                          </a:solidFill>
                          <a:effectLst/>
                          <a:hlinkClick r:id="rId17"/>
                        </a:rPr>
                        <a:t>Minneapolis-St Paul International/Wold-Chamberlain</a:t>
                      </a:r>
                      <a:endParaRPr lang="en-US" sz="1100">
                        <a:effectLst/>
                      </a:endParaRPr>
                    </a:p>
                  </a:txBody>
                  <a:tcPr marL="31873" marR="31873" marT="15936" marB="15936" anchor="ctr">
                    <a:lnL>
                      <a:noFill/>
                    </a:lnL>
                    <a:lnR>
                      <a:noFill/>
                    </a:lnR>
                    <a:lnT>
                      <a:noFill/>
                    </a:lnT>
                    <a:lnB>
                      <a:noFill/>
                    </a:lnB>
                    <a:solidFill>
                      <a:srgbClr val="FFFFFF"/>
                    </a:solidFill>
                  </a:tcPr>
                </a:tc>
                <a:tc>
                  <a:txBody>
                    <a:bodyPr/>
                    <a:lstStyle/>
                    <a:p>
                      <a:r>
                        <a:rPr lang="en-US" sz="1100">
                          <a:effectLst/>
                        </a:rPr>
                        <a:t>Minneapolis</a:t>
                      </a:r>
                    </a:p>
                  </a:txBody>
                  <a:tcPr marL="31873" marR="31873" marT="15936" marB="15936" anchor="ctr">
                    <a:lnL>
                      <a:noFill/>
                    </a:lnL>
                    <a:lnR>
                      <a:noFill/>
                    </a:lnR>
                    <a:lnT>
                      <a:noFill/>
                    </a:lnT>
                    <a:lnB>
                      <a:noFill/>
                    </a:lnB>
                    <a:solidFill>
                      <a:srgbClr val="FFFFFF"/>
                    </a:solidFill>
                  </a:tcPr>
                </a:tc>
                <a:tc>
                  <a:txBody>
                    <a:bodyPr/>
                    <a:lstStyle/>
                    <a:p>
                      <a:r>
                        <a:rPr lang="en-US" sz="1100">
                          <a:effectLst/>
                        </a:rPr>
                        <a:t>MSP</a:t>
                      </a:r>
                    </a:p>
                  </a:txBody>
                  <a:tcPr marL="31873" marR="31873" marT="15936" marB="15936" anchor="ctr">
                    <a:lnL>
                      <a:noFill/>
                    </a:lnL>
                    <a:lnR>
                      <a:noFill/>
                    </a:lnR>
                    <a:lnT>
                      <a:noFill/>
                    </a:lnT>
                    <a:lnB>
                      <a:noFill/>
                    </a:lnB>
                    <a:solidFill>
                      <a:srgbClr val="FFFFFF"/>
                    </a:solidFill>
                  </a:tcPr>
                </a:tc>
                <a:tc>
                  <a:txBody>
                    <a:bodyPr/>
                    <a:lstStyle/>
                    <a:p>
                      <a:r>
                        <a:rPr lang="en-US" sz="1100">
                          <a:effectLst/>
                        </a:rPr>
                        <a:t>33,170,960</a:t>
                      </a:r>
                    </a:p>
                  </a:txBody>
                  <a:tcPr marL="31873" marR="31873" marT="15936" marB="15936" anchor="ctr">
                    <a:lnL>
                      <a:noFill/>
                    </a:lnL>
                    <a:lnR>
                      <a:noFill/>
                    </a:lnR>
                    <a:lnT>
                      <a:noFill/>
                    </a:lnT>
                    <a:lnB>
                      <a:noFill/>
                    </a:lnB>
                    <a:solidFill>
                      <a:srgbClr val="FFFFFF"/>
                    </a:solidFill>
                  </a:tcPr>
                </a:tc>
                <a:tc>
                  <a:txBody>
                    <a:bodyPr/>
                    <a:lstStyle/>
                    <a:p>
                      <a:r>
                        <a:rPr lang="en-US" sz="1100">
                          <a:effectLst/>
                        </a:rPr>
                        <a:t>33,118,499</a:t>
                      </a:r>
                    </a:p>
                  </a:txBody>
                  <a:tcPr marL="31873" marR="31873" marT="15936" marB="15936" anchor="ctr">
                    <a:lnL>
                      <a:noFill/>
                    </a:lnL>
                    <a:lnR>
                      <a:noFill/>
                    </a:lnR>
                    <a:lnT>
                      <a:noFill/>
                    </a:lnT>
                    <a:lnB>
                      <a:noFill/>
                    </a:lnB>
                    <a:solidFill>
                      <a:srgbClr val="FFFFFF"/>
                    </a:solidFill>
                  </a:tcPr>
                </a:tc>
                <a:tc>
                  <a:txBody>
                    <a:bodyPr/>
                    <a:lstStyle/>
                    <a:p>
                      <a:r>
                        <a:rPr lang="en-US" sz="1100">
                          <a:effectLst/>
                        </a:rPr>
                        <a:t>1.00%</a:t>
                      </a:r>
                    </a:p>
                  </a:txBody>
                  <a:tcPr marL="31873" marR="31873" marT="15936" marB="15936" anchor="ctr">
                    <a:lnL>
                      <a:noFill/>
                    </a:lnL>
                    <a:lnR>
                      <a:noFill/>
                    </a:lnR>
                    <a:lnT>
                      <a:noFill/>
                    </a:lnT>
                    <a:lnB>
                      <a:noFill/>
                    </a:lnB>
                    <a:solidFill>
                      <a:srgbClr val="FFFFFF"/>
                    </a:solidFill>
                  </a:tcPr>
                </a:tc>
              </a:tr>
              <a:tr h="509968">
                <a:tc>
                  <a:txBody>
                    <a:bodyPr/>
                    <a:lstStyle/>
                    <a:p>
                      <a:r>
                        <a:rPr lang="en-US" sz="1100" u="none" strike="noStrike">
                          <a:solidFill>
                            <a:srgbClr val="2199E8"/>
                          </a:solidFill>
                          <a:effectLst/>
                          <a:hlinkClick r:id="rId18"/>
                        </a:rPr>
                        <a:t>Detroit Metropolitan Wayne County</a:t>
                      </a:r>
                      <a:endParaRPr lang="en-US" sz="1100">
                        <a:effectLst/>
                      </a:endParaRPr>
                    </a:p>
                  </a:txBody>
                  <a:tcPr marL="31873" marR="31873" marT="15936" marB="15936" anchor="ctr">
                    <a:lnL>
                      <a:noFill/>
                    </a:lnL>
                    <a:lnR>
                      <a:noFill/>
                    </a:lnR>
                    <a:lnT>
                      <a:noFill/>
                    </a:lnT>
                    <a:lnB>
                      <a:noFill/>
                    </a:lnB>
                    <a:solidFill>
                      <a:srgbClr val="F1F1F1"/>
                    </a:solidFill>
                  </a:tcPr>
                </a:tc>
                <a:tc>
                  <a:txBody>
                    <a:bodyPr/>
                    <a:lstStyle/>
                    <a:p>
                      <a:r>
                        <a:rPr lang="en-US" sz="1100">
                          <a:effectLst/>
                        </a:rPr>
                        <a:t>Detroit</a:t>
                      </a:r>
                    </a:p>
                  </a:txBody>
                  <a:tcPr marL="31873" marR="31873" marT="15936" marB="15936" anchor="ctr">
                    <a:lnL>
                      <a:noFill/>
                    </a:lnL>
                    <a:lnR>
                      <a:noFill/>
                    </a:lnR>
                    <a:lnT>
                      <a:noFill/>
                    </a:lnT>
                    <a:lnB>
                      <a:noFill/>
                    </a:lnB>
                    <a:solidFill>
                      <a:srgbClr val="F1F1F1"/>
                    </a:solidFill>
                  </a:tcPr>
                </a:tc>
                <a:tc>
                  <a:txBody>
                    <a:bodyPr/>
                    <a:lstStyle/>
                    <a:p>
                      <a:r>
                        <a:rPr lang="en-US" sz="1100">
                          <a:effectLst/>
                        </a:rPr>
                        <a:t>DTW</a:t>
                      </a:r>
                    </a:p>
                  </a:txBody>
                  <a:tcPr marL="31873" marR="31873" marT="15936" marB="15936" anchor="ctr">
                    <a:lnL>
                      <a:noFill/>
                    </a:lnL>
                    <a:lnR>
                      <a:noFill/>
                    </a:lnR>
                    <a:lnT>
                      <a:noFill/>
                    </a:lnT>
                    <a:lnB>
                      <a:noFill/>
                    </a:lnB>
                    <a:solidFill>
                      <a:srgbClr val="F1F1F1"/>
                    </a:solidFill>
                  </a:tcPr>
                </a:tc>
                <a:tc>
                  <a:txBody>
                    <a:bodyPr/>
                    <a:lstStyle/>
                    <a:p>
                      <a:r>
                        <a:rPr lang="en-US" sz="1100">
                          <a:effectLst/>
                        </a:rPr>
                        <a:t>32,241,731</a:t>
                      </a:r>
                    </a:p>
                  </a:txBody>
                  <a:tcPr marL="31873" marR="31873" marT="15936" marB="15936" anchor="ctr">
                    <a:lnL>
                      <a:noFill/>
                    </a:lnL>
                    <a:lnR>
                      <a:noFill/>
                    </a:lnR>
                    <a:lnT>
                      <a:noFill/>
                    </a:lnT>
                    <a:lnB>
                      <a:noFill/>
                    </a:lnB>
                    <a:solidFill>
                      <a:srgbClr val="F1F1F1"/>
                    </a:solidFill>
                  </a:tcPr>
                </a:tc>
                <a:tc>
                  <a:txBody>
                    <a:bodyPr/>
                    <a:lstStyle/>
                    <a:p>
                      <a:r>
                        <a:rPr lang="en-US" sz="1100">
                          <a:effectLst/>
                        </a:rPr>
                        <a:t>32,406,159</a:t>
                      </a:r>
                    </a:p>
                  </a:txBody>
                  <a:tcPr marL="31873" marR="31873" marT="15936" marB="15936" anchor="ctr">
                    <a:lnL>
                      <a:noFill/>
                    </a:lnL>
                    <a:lnR>
                      <a:noFill/>
                    </a:lnR>
                    <a:lnT>
                      <a:noFill/>
                    </a:lnT>
                    <a:lnB>
                      <a:noFill/>
                    </a:lnB>
                    <a:solidFill>
                      <a:srgbClr val="F1F1F1"/>
                    </a:solidFill>
                  </a:tcPr>
                </a:tc>
                <a:tc>
                  <a:txBody>
                    <a:bodyPr/>
                    <a:lstStyle/>
                    <a:p>
                      <a:r>
                        <a:rPr lang="en-US" sz="1100">
                          <a:effectLst/>
                        </a:rPr>
                        <a:t>1.01%</a:t>
                      </a:r>
                    </a:p>
                  </a:txBody>
                  <a:tcPr marL="31873" marR="31873" marT="15936" marB="15936" anchor="ctr">
                    <a:lnL>
                      <a:noFill/>
                    </a:lnL>
                    <a:lnR>
                      <a:noFill/>
                    </a:lnR>
                    <a:lnT>
                      <a:noFill/>
                    </a:lnT>
                    <a:lnB>
                      <a:noFill/>
                    </a:lnB>
                    <a:solidFill>
                      <a:srgbClr val="F1F1F1"/>
                    </a:solidFill>
                  </a:tcPr>
                </a:tc>
              </a:tr>
              <a:tr h="414349">
                <a:tc>
                  <a:txBody>
                    <a:bodyPr/>
                    <a:lstStyle/>
                    <a:p>
                      <a:r>
                        <a:rPr lang="en-US" sz="1100" u="none" strike="noStrike">
                          <a:solidFill>
                            <a:srgbClr val="2199E8"/>
                          </a:solidFill>
                          <a:effectLst/>
                          <a:hlinkClick r:id="rId19"/>
                        </a:rPr>
                        <a:t>Philadelphia International</a:t>
                      </a:r>
                      <a:endParaRPr lang="en-US" sz="1100">
                        <a:effectLst/>
                      </a:endParaRPr>
                    </a:p>
                  </a:txBody>
                  <a:tcPr marL="31873" marR="31873" marT="15936" marB="15936" anchor="ctr">
                    <a:lnL>
                      <a:noFill/>
                    </a:lnL>
                    <a:lnR>
                      <a:noFill/>
                    </a:lnR>
                    <a:lnT>
                      <a:noFill/>
                    </a:lnT>
                    <a:lnB>
                      <a:noFill/>
                    </a:lnB>
                    <a:solidFill>
                      <a:srgbClr val="FFFFFF"/>
                    </a:solidFill>
                  </a:tcPr>
                </a:tc>
                <a:tc>
                  <a:txBody>
                    <a:bodyPr/>
                    <a:lstStyle/>
                    <a:p>
                      <a:r>
                        <a:rPr lang="en-US" sz="1100">
                          <a:effectLst/>
                        </a:rPr>
                        <a:t>Philadelphia</a:t>
                      </a:r>
                    </a:p>
                  </a:txBody>
                  <a:tcPr marL="31873" marR="31873" marT="15936" marB="15936" anchor="ctr">
                    <a:lnL>
                      <a:noFill/>
                    </a:lnL>
                    <a:lnR>
                      <a:noFill/>
                    </a:lnR>
                    <a:lnT>
                      <a:noFill/>
                    </a:lnT>
                    <a:lnB>
                      <a:noFill/>
                    </a:lnB>
                    <a:solidFill>
                      <a:srgbClr val="FFFFFF"/>
                    </a:solidFill>
                  </a:tcPr>
                </a:tc>
                <a:tc>
                  <a:txBody>
                    <a:bodyPr/>
                    <a:lstStyle/>
                    <a:p>
                      <a:r>
                        <a:rPr lang="en-US" sz="1100">
                          <a:effectLst/>
                        </a:rPr>
                        <a:t>PHL</a:t>
                      </a:r>
                    </a:p>
                  </a:txBody>
                  <a:tcPr marL="31873" marR="31873" marT="15936" marB="15936" anchor="ctr">
                    <a:lnL>
                      <a:noFill/>
                    </a:lnL>
                    <a:lnR>
                      <a:noFill/>
                    </a:lnR>
                    <a:lnT>
                      <a:noFill/>
                    </a:lnT>
                    <a:lnB>
                      <a:noFill/>
                    </a:lnB>
                    <a:solidFill>
                      <a:srgbClr val="FFFFFF"/>
                    </a:solidFill>
                  </a:tcPr>
                </a:tc>
                <a:tc>
                  <a:txBody>
                    <a:bodyPr/>
                    <a:lstStyle/>
                    <a:p>
                      <a:r>
                        <a:rPr lang="en-US" sz="1100">
                          <a:effectLst/>
                        </a:rPr>
                        <a:t>30,252,816</a:t>
                      </a:r>
                    </a:p>
                  </a:txBody>
                  <a:tcPr marL="31873" marR="31873" marT="15936" marB="15936" anchor="ctr">
                    <a:lnL>
                      <a:noFill/>
                    </a:lnL>
                    <a:lnR>
                      <a:noFill/>
                    </a:lnR>
                    <a:lnT>
                      <a:noFill/>
                    </a:lnT>
                    <a:lnB>
                      <a:noFill/>
                    </a:lnB>
                    <a:solidFill>
                      <a:srgbClr val="FFFFFF"/>
                    </a:solidFill>
                  </a:tcPr>
                </a:tc>
                <a:tc>
                  <a:txBody>
                    <a:bodyPr/>
                    <a:lstStyle/>
                    <a:p>
                      <a:r>
                        <a:rPr lang="en-US" sz="1100">
                          <a:effectLst/>
                        </a:rPr>
                        <a:t>30,839,175</a:t>
                      </a:r>
                    </a:p>
                  </a:txBody>
                  <a:tcPr marL="31873" marR="31873" marT="15936" marB="15936" anchor="ctr">
                    <a:lnL>
                      <a:noFill/>
                    </a:lnL>
                    <a:lnR>
                      <a:noFill/>
                    </a:lnR>
                    <a:lnT>
                      <a:noFill/>
                    </a:lnT>
                    <a:lnB>
                      <a:noFill/>
                    </a:lnB>
                    <a:solidFill>
                      <a:srgbClr val="FFFFFF"/>
                    </a:solidFill>
                  </a:tcPr>
                </a:tc>
                <a:tc>
                  <a:txBody>
                    <a:bodyPr/>
                    <a:lstStyle/>
                    <a:p>
                      <a:r>
                        <a:rPr lang="en-US" sz="1100">
                          <a:effectLst/>
                        </a:rPr>
                        <a:t>1.02%</a:t>
                      </a:r>
                    </a:p>
                  </a:txBody>
                  <a:tcPr marL="31873" marR="31873" marT="15936" marB="15936" anchor="ctr">
                    <a:lnL>
                      <a:noFill/>
                    </a:lnL>
                    <a:lnR>
                      <a:noFill/>
                    </a:lnR>
                    <a:lnT>
                      <a:noFill/>
                    </a:lnT>
                    <a:lnB>
                      <a:noFill/>
                    </a:lnB>
                    <a:solidFill>
                      <a:srgbClr val="FFFFFF"/>
                    </a:solidFill>
                  </a:tcPr>
                </a:tc>
              </a:tr>
              <a:tr h="605587">
                <a:tc>
                  <a:txBody>
                    <a:bodyPr/>
                    <a:lstStyle/>
                    <a:p>
                      <a:r>
                        <a:rPr lang="en-US" sz="1100" u="none" strike="noStrike">
                          <a:solidFill>
                            <a:srgbClr val="2199E8"/>
                          </a:solidFill>
                          <a:effectLst/>
                          <a:hlinkClick r:id="rId20"/>
                        </a:rPr>
                        <a:t>General Edward Lawrence Logan International</a:t>
                      </a:r>
                      <a:endParaRPr lang="en-US" sz="1100">
                        <a:effectLst/>
                      </a:endParaRPr>
                    </a:p>
                  </a:txBody>
                  <a:tcPr marL="31873" marR="31873" marT="15936" marB="15936" anchor="ctr">
                    <a:lnL>
                      <a:noFill/>
                    </a:lnL>
                    <a:lnR>
                      <a:noFill/>
                    </a:lnR>
                    <a:lnT>
                      <a:noFill/>
                    </a:lnT>
                    <a:lnB>
                      <a:noFill/>
                    </a:lnB>
                    <a:solidFill>
                      <a:srgbClr val="F1F1F1"/>
                    </a:solidFill>
                  </a:tcPr>
                </a:tc>
                <a:tc>
                  <a:txBody>
                    <a:bodyPr/>
                    <a:lstStyle/>
                    <a:p>
                      <a:r>
                        <a:rPr lang="en-US" sz="1100">
                          <a:effectLst/>
                        </a:rPr>
                        <a:t>Boston</a:t>
                      </a:r>
                    </a:p>
                  </a:txBody>
                  <a:tcPr marL="31873" marR="31873" marT="15936" marB="15936" anchor="ctr">
                    <a:lnL>
                      <a:noFill/>
                    </a:lnL>
                    <a:lnR>
                      <a:noFill/>
                    </a:lnR>
                    <a:lnT>
                      <a:noFill/>
                    </a:lnT>
                    <a:lnB>
                      <a:noFill/>
                    </a:lnB>
                    <a:solidFill>
                      <a:srgbClr val="F1F1F1"/>
                    </a:solidFill>
                  </a:tcPr>
                </a:tc>
                <a:tc>
                  <a:txBody>
                    <a:bodyPr/>
                    <a:lstStyle/>
                    <a:p>
                      <a:r>
                        <a:rPr lang="en-US" sz="1100">
                          <a:effectLst/>
                        </a:rPr>
                        <a:t>BOS</a:t>
                      </a:r>
                    </a:p>
                  </a:txBody>
                  <a:tcPr marL="31873" marR="31873" marT="15936" marB="15936" anchor="ctr">
                    <a:lnL>
                      <a:noFill/>
                    </a:lnL>
                    <a:lnR>
                      <a:noFill/>
                    </a:lnR>
                    <a:lnT>
                      <a:noFill/>
                    </a:lnT>
                    <a:lnB>
                      <a:noFill/>
                    </a:lnB>
                    <a:solidFill>
                      <a:srgbClr val="F1F1F1"/>
                    </a:solidFill>
                  </a:tcPr>
                </a:tc>
                <a:tc>
                  <a:txBody>
                    <a:bodyPr/>
                    <a:lstStyle/>
                    <a:p>
                      <a:r>
                        <a:rPr lang="en-US" sz="1100">
                          <a:effectLst/>
                        </a:rPr>
                        <a:t>29,349,759</a:t>
                      </a:r>
                    </a:p>
                  </a:txBody>
                  <a:tcPr marL="31873" marR="31873" marT="15936" marB="15936" anchor="ctr">
                    <a:lnL>
                      <a:noFill/>
                    </a:lnL>
                    <a:lnR>
                      <a:noFill/>
                    </a:lnR>
                    <a:lnT>
                      <a:noFill/>
                    </a:lnT>
                    <a:lnB>
                      <a:noFill/>
                    </a:lnB>
                    <a:solidFill>
                      <a:srgbClr val="F1F1F1"/>
                    </a:solidFill>
                  </a:tcPr>
                </a:tc>
                <a:tc>
                  <a:txBody>
                    <a:bodyPr/>
                    <a:lstStyle/>
                    <a:p>
                      <a:r>
                        <a:rPr lang="en-US" sz="1100">
                          <a:effectLst/>
                        </a:rPr>
                        <a:t>28,932,808</a:t>
                      </a:r>
                    </a:p>
                  </a:txBody>
                  <a:tcPr marL="31873" marR="31873" marT="15936" marB="15936" anchor="ctr">
                    <a:lnL>
                      <a:noFill/>
                    </a:lnL>
                    <a:lnR>
                      <a:noFill/>
                    </a:lnR>
                    <a:lnT>
                      <a:noFill/>
                    </a:lnT>
                    <a:lnB>
                      <a:noFill/>
                    </a:lnB>
                    <a:solidFill>
                      <a:srgbClr val="F1F1F1"/>
                    </a:solidFill>
                  </a:tcPr>
                </a:tc>
                <a:tc>
                  <a:txBody>
                    <a:bodyPr/>
                    <a:lstStyle/>
                    <a:p>
                      <a:r>
                        <a:rPr lang="en-US" sz="1100" dirty="0">
                          <a:effectLst/>
                        </a:rPr>
                        <a:t>0.99%</a:t>
                      </a:r>
                    </a:p>
                  </a:txBody>
                  <a:tcPr marL="31873" marR="31873" marT="15936" marB="15936" anchor="ctr">
                    <a:lnL>
                      <a:noFill/>
                    </a:lnL>
                    <a:lnR>
                      <a:noFill/>
                    </a:lnR>
                    <a:lnT>
                      <a:noFill/>
                    </a:lnT>
                    <a:lnB>
                      <a:noFill/>
                    </a:lnB>
                    <a:solidFill>
                      <a:srgbClr val="F1F1F1"/>
                    </a:solidFill>
                  </a:tcPr>
                </a:tc>
              </a:tr>
              <a:tr h="223111">
                <a:tc>
                  <a:txBody>
                    <a:bodyPr/>
                    <a:lstStyle/>
                    <a:p>
                      <a:r>
                        <a:rPr lang="en-US" sz="1100" u="none" strike="noStrike">
                          <a:solidFill>
                            <a:srgbClr val="2199E8"/>
                          </a:solidFill>
                          <a:effectLst/>
                          <a:hlinkClick r:id="rId21"/>
                        </a:rPr>
                        <a:t>La Guardia</a:t>
                      </a:r>
                      <a:endParaRPr lang="en-US" sz="1100">
                        <a:effectLst/>
                      </a:endParaRPr>
                    </a:p>
                  </a:txBody>
                  <a:tcPr marL="31873" marR="31873" marT="15936" marB="15936" anchor="ctr">
                    <a:lnL>
                      <a:noFill/>
                    </a:lnL>
                    <a:lnR>
                      <a:noFill/>
                    </a:lnR>
                    <a:lnT>
                      <a:noFill/>
                    </a:lnT>
                    <a:lnB>
                      <a:noFill/>
                    </a:lnB>
                    <a:solidFill>
                      <a:srgbClr val="FFFFFF"/>
                    </a:solidFill>
                  </a:tcPr>
                </a:tc>
                <a:tc>
                  <a:txBody>
                    <a:bodyPr/>
                    <a:lstStyle/>
                    <a:p>
                      <a:r>
                        <a:rPr lang="en-US" sz="1100">
                          <a:effectLst/>
                        </a:rPr>
                        <a:t>New York</a:t>
                      </a:r>
                    </a:p>
                  </a:txBody>
                  <a:tcPr marL="31873" marR="31873" marT="15936" marB="15936" anchor="ctr">
                    <a:lnL>
                      <a:noFill/>
                    </a:lnL>
                    <a:lnR>
                      <a:noFill/>
                    </a:lnR>
                    <a:lnT>
                      <a:noFill/>
                    </a:lnT>
                    <a:lnB>
                      <a:noFill/>
                    </a:lnB>
                    <a:solidFill>
                      <a:srgbClr val="FFFFFF"/>
                    </a:solidFill>
                  </a:tcPr>
                </a:tc>
                <a:tc>
                  <a:txBody>
                    <a:bodyPr/>
                    <a:lstStyle/>
                    <a:p>
                      <a:r>
                        <a:rPr lang="en-US" sz="1100">
                          <a:effectLst/>
                        </a:rPr>
                        <a:t>LGA</a:t>
                      </a:r>
                    </a:p>
                  </a:txBody>
                  <a:tcPr marL="31873" marR="31873" marT="15936" marB="15936" anchor="ctr">
                    <a:lnL>
                      <a:noFill/>
                    </a:lnL>
                    <a:lnR>
                      <a:noFill/>
                    </a:lnR>
                    <a:lnT>
                      <a:noFill/>
                    </a:lnT>
                    <a:lnB>
                      <a:noFill/>
                    </a:lnB>
                    <a:solidFill>
                      <a:srgbClr val="FFFFFF"/>
                    </a:solidFill>
                  </a:tcPr>
                </a:tc>
                <a:tc>
                  <a:txBody>
                    <a:bodyPr/>
                    <a:lstStyle/>
                    <a:p>
                      <a:r>
                        <a:rPr lang="en-US" sz="1100">
                          <a:effectLst/>
                        </a:rPr>
                        <a:t>25,707,784</a:t>
                      </a:r>
                    </a:p>
                  </a:txBody>
                  <a:tcPr marL="31873" marR="31873" marT="15936" marB="15936" anchor="ctr">
                    <a:lnL>
                      <a:noFill/>
                    </a:lnL>
                    <a:lnR>
                      <a:noFill/>
                    </a:lnR>
                    <a:lnT>
                      <a:noFill/>
                    </a:lnT>
                    <a:lnB>
                      <a:noFill/>
                    </a:lnB>
                    <a:solidFill>
                      <a:srgbClr val="FFFFFF"/>
                    </a:solidFill>
                  </a:tcPr>
                </a:tc>
                <a:tc>
                  <a:txBody>
                    <a:bodyPr/>
                    <a:lstStyle/>
                    <a:p>
                      <a:r>
                        <a:rPr lang="en-US" sz="1100">
                          <a:effectLst/>
                        </a:rPr>
                        <a:t>24,122,478</a:t>
                      </a:r>
                    </a:p>
                  </a:txBody>
                  <a:tcPr marL="31873" marR="31873" marT="15936" marB="15936" anchor="ctr">
                    <a:lnL>
                      <a:noFill/>
                    </a:lnL>
                    <a:lnR>
                      <a:noFill/>
                    </a:lnR>
                    <a:lnT>
                      <a:noFill/>
                    </a:lnT>
                    <a:lnB>
                      <a:noFill/>
                    </a:lnB>
                    <a:solidFill>
                      <a:srgbClr val="FFFFFF"/>
                    </a:solidFill>
                  </a:tcPr>
                </a:tc>
                <a:tc>
                  <a:txBody>
                    <a:bodyPr/>
                    <a:lstStyle/>
                    <a:p>
                      <a:r>
                        <a:rPr lang="en-US" sz="1100" dirty="0">
                          <a:effectLst/>
                        </a:rPr>
                        <a:t>0.94%</a:t>
                      </a:r>
                    </a:p>
                  </a:txBody>
                  <a:tcPr marL="31873" marR="31873" marT="15936" marB="15936"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468287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1400"/>
            <a:ext cx="8229600" cy="1600200"/>
          </a:xfrm>
        </p:spPr>
        <p:txBody>
          <a:bodyPr/>
          <a:lstStyle/>
          <a:p>
            <a:pPr algn="l">
              <a:lnSpc>
                <a:spcPct val="150000"/>
              </a:lnSpc>
            </a:pPr>
            <a:r>
              <a:rPr lang="en-US" sz="2000" b="1" dirty="0"/>
              <a:t>Objective 2a: The students will develop an understanding of the various types of ground transportation that exist and the role they play in the hospitality and tourism industry.</a:t>
            </a:r>
            <a:br>
              <a:rPr lang="en-US" sz="2000" b="1" dirty="0"/>
            </a:br>
            <a:r>
              <a:rPr lang="en-US" sz="2000" b="1" dirty="0"/>
              <a:t>a. List the various types of ground transportation that exist. </a:t>
            </a:r>
            <a:br>
              <a:rPr lang="en-US" sz="2000" b="1" dirty="0"/>
            </a:br>
            <a:r>
              <a:rPr lang="en-US" sz="2000" b="1" dirty="0"/>
              <a:t>b. Identify major car-rental companies. </a:t>
            </a:r>
            <a:br>
              <a:rPr lang="en-US" sz="2000" b="1" dirty="0"/>
            </a:br>
            <a:r>
              <a:rPr lang="en-US" sz="2000" b="1" dirty="0"/>
              <a:t>c. Explain rental car policies and procedures. </a:t>
            </a:r>
            <a:br>
              <a:rPr lang="en-US" sz="2000" b="1" dirty="0"/>
            </a:br>
            <a:r>
              <a:rPr lang="en-US" sz="2000" b="1" dirty="0"/>
              <a:t>d. Compare and contrast ground transportation and rail service in the United States with that of other countries. </a:t>
            </a:r>
            <a:br>
              <a:rPr lang="en-US" sz="2000" b="1" dirty="0"/>
            </a:br>
            <a:r>
              <a:rPr lang="en-US" sz="2000" b="1" dirty="0"/>
              <a:t>e. Identify the career opportunities and necessary training required to work in the ground transportation industry. </a:t>
            </a:r>
          </a:p>
        </p:txBody>
      </p:sp>
    </p:spTree>
    <p:extLst>
      <p:ext uri="{BB962C8B-B14F-4D97-AF65-F5344CB8AC3E}">
        <p14:creationId xmlns:p14="http://schemas.microsoft.com/office/powerpoint/2010/main" val="75049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sz="4800" dirty="0" smtClean="0"/>
              <a:t>Ground Transportation</a:t>
            </a:r>
            <a:endParaRPr lang="en-US" sz="4800" dirty="0"/>
          </a:p>
        </p:txBody>
      </p:sp>
      <p:sp>
        <p:nvSpPr>
          <p:cNvPr id="3" name="TextBox 2"/>
          <p:cNvSpPr txBox="1"/>
          <p:nvPr/>
        </p:nvSpPr>
        <p:spPr>
          <a:xfrm>
            <a:off x="533400" y="1600200"/>
            <a:ext cx="7696200" cy="2246769"/>
          </a:xfrm>
          <a:prstGeom prst="rect">
            <a:avLst/>
          </a:prstGeom>
          <a:noFill/>
        </p:spPr>
        <p:txBody>
          <a:bodyPr wrap="square" rtlCol="0">
            <a:spAutoFit/>
          </a:bodyPr>
          <a:lstStyle/>
          <a:p>
            <a:r>
              <a:rPr lang="en-US" sz="2800" b="1" dirty="0" smtClean="0"/>
              <a:t>1.  Types of Ground Transportation -   </a:t>
            </a:r>
          </a:p>
          <a:p>
            <a:pPr marL="342900" indent="-342900">
              <a:buAutoNum type="arabicPeriod" startAt="2"/>
            </a:pPr>
            <a:r>
              <a:rPr lang="en-US" sz="2800" b="1" dirty="0" smtClean="0"/>
              <a:t>Rental Car Companies -  </a:t>
            </a:r>
          </a:p>
          <a:p>
            <a:pPr marL="342900" indent="-342900">
              <a:buAutoNum type="arabicPeriod" startAt="2"/>
            </a:pPr>
            <a:r>
              <a:rPr lang="en-US" sz="2800" b="1" dirty="0" smtClean="0"/>
              <a:t>Rental Car Policies &amp; Procedures – </a:t>
            </a:r>
          </a:p>
          <a:p>
            <a:pPr marL="342900" indent="-342900">
              <a:buAutoNum type="arabicPeriod" startAt="2"/>
            </a:pPr>
            <a:r>
              <a:rPr lang="en-US" sz="2800" b="1" dirty="0" smtClean="0"/>
              <a:t>Rail Service Comparison -  </a:t>
            </a:r>
          </a:p>
          <a:p>
            <a:pPr marL="342900" indent="-342900">
              <a:buAutoNum type="arabicPeriod" startAt="2"/>
            </a:pPr>
            <a:r>
              <a:rPr lang="en-US" sz="2800" b="1" dirty="0" smtClean="0"/>
              <a:t>Career Opportunities -    </a:t>
            </a:r>
            <a:endParaRPr lang="en-US" sz="2800" b="1" dirty="0"/>
          </a:p>
        </p:txBody>
      </p:sp>
      <p:pic>
        <p:nvPicPr>
          <p:cNvPr id="2050" name="Picture 2" descr="http://rawautos.com/wp-content/uploads/2011/03/car-rental-tam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341" y="3595254"/>
            <a:ext cx="4171950" cy="30341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lpha-trains.eu/images/news/meridian_fast_inew_292_m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4462509" cy="250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010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600200"/>
          </a:xfrm>
        </p:spPr>
        <p:txBody>
          <a:bodyPr/>
          <a:lstStyle/>
          <a:p>
            <a:pPr algn="l">
              <a:lnSpc>
                <a:spcPct val="150000"/>
              </a:lnSpc>
            </a:pPr>
            <a:r>
              <a:rPr lang="en-US" sz="2000" b="1" dirty="0"/>
              <a:t>Objective 2b: The students will understand how the 4 P’s affect ground travel. </a:t>
            </a:r>
            <a:br>
              <a:rPr lang="en-US" sz="2000" b="1" dirty="0"/>
            </a:br>
            <a:r>
              <a:rPr lang="en-US" sz="2000" b="1" dirty="0"/>
              <a:t>a. Discuss shuttle service &amp; car rental options. </a:t>
            </a:r>
            <a:br>
              <a:rPr lang="en-US" sz="2000" b="1" dirty="0"/>
            </a:br>
            <a:r>
              <a:rPr lang="en-US" sz="2000" b="1" dirty="0"/>
              <a:t>b. Charter bus tours. Objective </a:t>
            </a:r>
          </a:p>
        </p:txBody>
      </p:sp>
    </p:spTree>
    <p:extLst>
      <p:ext uri="{BB962C8B-B14F-4D97-AF65-F5344CB8AC3E}">
        <p14:creationId xmlns:p14="http://schemas.microsoft.com/office/powerpoint/2010/main" val="3076904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sz="4800" dirty="0" smtClean="0"/>
              <a:t>Ground Transportation</a:t>
            </a:r>
            <a:endParaRPr lang="en-US" sz="4800" dirty="0"/>
          </a:p>
        </p:txBody>
      </p:sp>
      <p:sp>
        <p:nvSpPr>
          <p:cNvPr id="3" name="TextBox 2"/>
          <p:cNvSpPr txBox="1"/>
          <p:nvPr/>
        </p:nvSpPr>
        <p:spPr>
          <a:xfrm>
            <a:off x="762000" y="1828800"/>
            <a:ext cx="7543800" cy="3539430"/>
          </a:xfrm>
          <a:prstGeom prst="rect">
            <a:avLst/>
          </a:prstGeom>
          <a:noFill/>
        </p:spPr>
        <p:txBody>
          <a:bodyPr wrap="square" rtlCol="0">
            <a:spAutoFit/>
          </a:bodyPr>
          <a:lstStyle/>
          <a:p>
            <a:pPr marL="342900" indent="-342900">
              <a:buAutoNum type="arabicPeriod"/>
            </a:pPr>
            <a:r>
              <a:rPr lang="en-US" sz="2800" b="1" dirty="0" smtClean="0"/>
              <a:t>Shuttle Service –  </a:t>
            </a:r>
          </a:p>
          <a:p>
            <a:endParaRPr lang="en-US" sz="2800" b="1" dirty="0" smtClean="0"/>
          </a:p>
          <a:p>
            <a:r>
              <a:rPr lang="en-US" sz="2800" b="1" dirty="0" smtClean="0"/>
              <a:t>2.  Rental Cars -  </a:t>
            </a:r>
          </a:p>
          <a:p>
            <a:pPr marL="342900" indent="-342900">
              <a:buAutoNum type="arabicPeriod"/>
            </a:pPr>
            <a:endParaRPr lang="en-US" sz="2800" b="1" dirty="0" smtClean="0"/>
          </a:p>
          <a:p>
            <a:pPr marL="514350" indent="-514350">
              <a:buAutoNum type="arabicPeriod" startAt="3"/>
            </a:pPr>
            <a:r>
              <a:rPr lang="en-US" sz="2800" b="1" dirty="0" smtClean="0"/>
              <a:t>Charter Buses – </a:t>
            </a:r>
          </a:p>
          <a:p>
            <a:pPr marL="514350" indent="-514350">
              <a:buAutoNum type="arabicPeriod" startAt="3"/>
            </a:pPr>
            <a:endParaRPr lang="en-US" sz="2800" b="1" dirty="0"/>
          </a:p>
          <a:p>
            <a:pPr marL="514350" indent="-514350">
              <a:buAutoNum type="arabicPeriod" startAt="3"/>
            </a:pPr>
            <a:r>
              <a:rPr lang="en-US" sz="2800" b="1" dirty="0" smtClean="0"/>
              <a:t>Train / Rail -   </a:t>
            </a:r>
          </a:p>
          <a:p>
            <a:pPr marL="342900" indent="-342900">
              <a:buAutoNum type="arabicPeriod"/>
            </a:pPr>
            <a:endParaRPr lang="en-US" sz="2800" b="1" dirty="0"/>
          </a:p>
        </p:txBody>
      </p:sp>
    </p:spTree>
    <p:extLst>
      <p:ext uri="{BB962C8B-B14F-4D97-AF65-F5344CB8AC3E}">
        <p14:creationId xmlns:p14="http://schemas.microsoft.com/office/powerpoint/2010/main" val="3645453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600200"/>
          </a:xfrm>
        </p:spPr>
        <p:txBody>
          <a:bodyPr/>
          <a:lstStyle/>
          <a:p>
            <a:pPr algn="l">
              <a:lnSpc>
                <a:spcPct val="150000"/>
              </a:lnSpc>
            </a:pPr>
            <a:r>
              <a:rPr lang="en-US" sz="2000" b="1" dirty="0"/>
              <a:t>3a: The students will demonstrate knowledge of the cruise industry. </a:t>
            </a:r>
            <a:br>
              <a:rPr lang="en-US" sz="2000" b="1" dirty="0"/>
            </a:br>
            <a:r>
              <a:rPr lang="en-US" sz="2000" b="1" dirty="0"/>
              <a:t>a. Define: embarkation, debarkation, and port-of-call. </a:t>
            </a:r>
            <a:br>
              <a:rPr lang="en-US" sz="2000" b="1" dirty="0"/>
            </a:br>
            <a:r>
              <a:rPr lang="en-US" sz="2000" b="1" dirty="0"/>
              <a:t>b. Identify principal cruise lines. </a:t>
            </a:r>
            <a:br>
              <a:rPr lang="en-US" sz="2000" b="1" dirty="0"/>
            </a:br>
            <a:r>
              <a:rPr lang="en-US" sz="2000" b="1" dirty="0"/>
              <a:t>c. Explore different cruising areas around the world. </a:t>
            </a:r>
            <a:br>
              <a:rPr lang="en-US" sz="2000" b="1" dirty="0"/>
            </a:br>
            <a:r>
              <a:rPr lang="en-US" sz="2000" b="1" dirty="0"/>
              <a:t>d. Research activities available both on and off the ship. </a:t>
            </a:r>
            <a:br>
              <a:rPr lang="en-US" sz="2000" b="1" dirty="0"/>
            </a:br>
            <a:r>
              <a:rPr lang="en-US" sz="2000" b="1" dirty="0"/>
              <a:t>e. Identify the career opportunities and necessary training required to work in the cruise industry. </a:t>
            </a:r>
          </a:p>
        </p:txBody>
      </p:sp>
    </p:spTree>
    <p:extLst>
      <p:ext uri="{BB962C8B-B14F-4D97-AF65-F5344CB8AC3E}">
        <p14:creationId xmlns:p14="http://schemas.microsoft.com/office/powerpoint/2010/main" val="449996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838200"/>
          </a:xfrm>
        </p:spPr>
        <p:txBody>
          <a:bodyPr/>
          <a:lstStyle/>
          <a:p>
            <a:r>
              <a:rPr lang="en-US" sz="4800" dirty="0" smtClean="0"/>
              <a:t>Cruise Industry</a:t>
            </a:r>
            <a:endParaRPr lang="en-US" sz="4800" dirty="0"/>
          </a:p>
        </p:txBody>
      </p:sp>
      <p:sp>
        <p:nvSpPr>
          <p:cNvPr id="3" name="TextBox 2"/>
          <p:cNvSpPr txBox="1"/>
          <p:nvPr/>
        </p:nvSpPr>
        <p:spPr>
          <a:xfrm>
            <a:off x="0" y="1365646"/>
            <a:ext cx="4876800" cy="4832092"/>
          </a:xfrm>
          <a:prstGeom prst="rect">
            <a:avLst/>
          </a:prstGeom>
          <a:noFill/>
        </p:spPr>
        <p:txBody>
          <a:bodyPr wrap="square" rtlCol="0">
            <a:spAutoFit/>
          </a:bodyPr>
          <a:lstStyle/>
          <a:p>
            <a:r>
              <a:rPr lang="en-US" sz="2800" b="1" u="sng" dirty="0" smtClean="0"/>
              <a:t>Terminology</a:t>
            </a:r>
          </a:p>
          <a:p>
            <a:pPr marL="342900" indent="-342900">
              <a:buAutoNum type="arabicPeriod"/>
            </a:pPr>
            <a:r>
              <a:rPr lang="en-US" sz="2800" b="1" dirty="0" smtClean="0"/>
              <a:t>Embarkation -  Departure</a:t>
            </a:r>
          </a:p>
          <a:p>
            <a:pPr marL="342900" indent="-342900">
              <a:buAutoNum type="arabicPeriod"/>
            </a:pPr>
            <a:r>
              <a:rPr lang="en-US" sz="2800" b="1" dirty="0" smtClean="0"/>
              <a:t>Debarkation -  Return</a:t>
            </a:r>
          </a:p>
          <a:p>
            <a:pPr marL="342900" indent="-342900">
              <a:buAutoNum type="arabicPeriod"/>
            </a:pPr>
            <a:r>
              <a:rPr lang="en-US" sz="2800" b="1" dirty="0" smtClean="0"/>
              <a:t>Port-of-call -  </a:t>
            </a:r>
          </a:p>
          <a:p>
            <a:pPr marL="342900" indent="-342900">
              <a:buAutoNum type="arabicPeriod"/>
            </a:pPr>
            <a:r>
              <a:rPr lang="en-US" sz="2800" b="1" dirty="0" smtClean="0"/>
              <a:t>Principal Cruise Lines -  </a:t>
            </a:r>
          </a:p>
          <a:p>
            <a:pPr marL="342900" indent="-342900">
              <a:buAutoNum type="arabicPeriod"/>
            </a:pPr>
            <a:r>
              <a:rPr lang="en-US" sz="2800" b="1" dirty="0" smtClean="0"/>
              <a:t>Primary Cruise Areas -  </a:t>
            </a:r>
          </a:p>
          <a:p>
            <a:pPr marL="342900" indent="-342900">
              <a:buAutoNum type="arabicPeriod"/>
            </a:pPr>
            <a:r>
              <a:rPr lang="en-US" sz="2800" b="1" dirty="0" smtClean="0"/>
              <a:t>Activities -  </a:t>
            </a:r>
          </a:p>
          <a:p>
            <a:pPr marL="342900" indent="-342900">
              <a:buAutoNum type="arabicPeriod"/>
            </a:pPr>
            <a:r>
              <a:rPr lang="en-US" sz="2800" b="1" dirty="0" smtClean="0"/>
              <a:t>Employment Opportunities -  </a:t>
            </a:r>
          </a:p>
          <a:p>
            <a:pPr marL="342900" indent="-342900">
              <a:buAutoNum type="arabicPeriod"/>
            </a:pPr>
            <a:endParaRPr lang="en-US" sz="2800" b="1" dirty="0" smtClean="0"/>
          </a:p>
          <a:p>
            <a:pPr marL="342900" indent="-342900">
              <a:buAutoNum type="arabicPeriod"/>
            </a:pPr>
            <a:endParaRPr lang="en-US" sz="2800" b="1" dirty="0"/>
          </a:p>
        </p:txBody>
      </p:sp>
      <p:sp>
        <p:nvSpPr>
          <p:cNvPr id="4" name="TextBox 3"/>
          <p:cNvSpPr txBox="1"/>
          <p:nvPr/>
        </p:nvSpPr>
        <p:spPr>
          <a:xfrm>
            <a:off x="5029200" y="1365646"/>
            <a:ext cx="3886200" cy="4893647"/>
          </a:xfrm>
          <a:prstGeom prst="rect">
            <a:avLst/>
          </a:prstGeom>
          <a:noFill/>
        </p:spPr>
        <p:txBody>
          <a:bodyPr wrap="square" rtlCol="0">
            <a:spAutoFit/>
          </a:bodyPr>
          <a:lstStyle/>
          <a:p>
            <a:r>
              <a:rPr lang="en-US" sz="2400" b="1" u="sng" dirty="0" smtClean="0"/>
              <a:t>Top 10 Cruise Lines</a:t>
            </a:r>
          </a:p>
          <a:p>
            <a:pPr marL="342900" indent="-342900">
              <a:buAutoNum type="arabicPeriod"/>
            </a:pPr>
            <a:r>
              <a:rPr lang="en-US" sz="2400" b="1" dirty="0" smtClean="0"/>
              <a:t>Oceania Cruises</a:t>
            </a:r>
          </a:p>
          <a:p>
            <a:pPr marL="342900" indent="-342900">
              <a:buAutoNum type="arabicPeriod"/>
            </a:pPr>
            <a:r>
              <a:rPr lang="en-US" sz="2400" b="1" dirty="0" smtClean="0"/>
              <a:t>MSC Cruises</a:t>
            </a:r>
          </a:p>
          <a:p>
            <a:pPr marL="342900" indent="-342900">
              <a:buAutoNum type="arabicPeriod"/>
            </a:pPr>
            <a:r>
              <a:rPr lang="en-US" sz="2400" b="1" dirty="0" smtClean="0"/>
              <a:t>Crystal</a:t>
            </a:r>
          </a:p>
          <a:p>
            <a:pPr marL="342900" indent="-342900">
              <a:buAutoNum type="arabicPeriod"/>
            </a:pPr>
            <a:r>
              <a:rPr lang="en-US" sz="2400" b="1" dirty="0" err="1" smtClean="0"/>
              <a:t>Hebridean</a:t>
            </a:r>
            <a:r>
              <a:rPr lang="en-US" sz="2400" b="1" dirty="0" smtClean="0"/>
              <a:t> Island Cruises</a:t>
            </a:r>
          </a:p>
          <a:p>
            <a:pPr marL="342900" indent="-342900">
              <a:buAutoNum type="arabicPeriod"/>
            </a:pPr>
            <a:r>
              <a:rPr lang="en-US" sz="2400" b="1" dirty="0" err="1" smtClean="0"/>
              <a:t>Lidbland</a:t>
            </a:r>
            <a:r>
              <a:rPr lang="en-US" sz="2400" b="1" dirty="0" smtClean="0"/>
              <a:t> Expeditions</a:t>
            </a:r>
          </a:p>
          <a:p>
            <a:pPr marL="342900" indent="-342900">
              <a:buAutoNum type="arabicPeriod"/>
            </a:pPr>
            <a:r>
              <a:rPr lang="en-US" sz="2400" b="1" dirty="0" smtClean="0"/>
              <a:t>Sea Dream Cruises</a:t>
            </a:r>
          </a:p>
          <a:p>
            <a:pPr marL="342900" indent="-342900">
              <a:buAutoNum type="arabicPeriod"/>
            </a:pPr>
            <a:r>
              <a:rPr lang="en-US" sz="2400" b="1" dirty="0" smtClean="0"/>
              <a:t>Silversea Cruises</a:t>
            </a:r>
          </a:p>
          <a:p>
            <a:pPr marL="342900" indent="-342900">
              <a:buAutoNum type="arabicPeriod"/>
            </a:pPr>
            <a:r>
              <a:rPr lang="en-US" sz="2400" b="1" dirty="0" smtClean="0"/>
              <a:t>Viking River Cruises</a:t>
            </a:r>
          </a:p>
          <a:p>
            <a:pPr marL="342900" indent="-342900">
              <a:buAutoNum type="arabicPeriod"/>
            </a:pPr>
            <a:r>
              <a:rPr lang="en-US" sz="2400" b="1" dirty="0" smtClean="0"/>
              <a:t>Disney Cruise Lines</a:t>
            </a:r>
          </a:p>
          <a:p>
            <a:pPr marL="342900" indent="-342900">
              <a:buAutoNum type="arabicPeriod"/>
            </a:pPr>
            <a:r>
              <a:rPr lang="en-US" sz="2400" b="1" dirty="0" smtClean="0"/>
              <a:t>Regent Seven Seas Cruises</a:t>
            </a:r>
            <a:endParaRPr lang="en-US" sz="2400" b="1" dirty="0"/>
          </a:p>
        </p:txBody>
      </p:sp>
    </p:spTree>
    <p:extLst>
      <p:ext uri="{BB962C8B-B14F-4D97-AF65-F5344CB8AC3E}">
        <p14:creationId xmlns:p14="http://schemas.microsoft.com/office/powerpoint/2010/main" val="3057692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600200"/>
          </a:xfrm>
        </p:spPr>
        <p:txBody>
          <a:bodyPr/>
          <a:lstStyle/>
          <a:p>
            <a:pPr algn="l">
              <a:lnSpc>
                <a:spcPct val="150000"/>
              </a:lnSpc>
            </a:pPr>
            <a:r>
              <a:rPr lang="en-US" sz="2000" b="1" dirty="0"/>
              <a:t>Objective 3b: The students will understand how the 4 P’s affect the cruise industry. </a:t>
            </a:r>
            <a:br>
              <a:rPr lang="en-US" sz="2000" b="1" dirty="0"/>
            </a:br>
            <a:r>
              <a:rPr lang="en-US" sz="2000" b="1" dirty="0"/>
              <a:t>a. Explain shore excursions. </a:t>
            </a:r>
            <a:br>
              <a:rPr lang="en-US" sz="2000" b="1" dirty="0"/>
            </a:br>
            <a:r>
              <a:rPr lang="en-US" sz="2000" b="1" dirty="0"/>
              <a:t>b. Discuss ship layouts and cabin options. </a:t>
            </a:r>
            <a:br>
              <a:rPr lang="en-US" sz="2000" b="1" dirty="0"/>
            </a:br>
            <a:r>
              <a:rPr lang="en-US" sz="2000" b="1" dirty="0"/>
              <a:t>c. Theme cruise. </a:t>
            </a:r>
            <a:br>
              <a:rPr lang="en-US" sz="2000" b="1" dirty="0"/>
            </a:br>
            <a:r>
              <a:rPr lang="en-US" sz="2000" b="1" dirty="0"/>
              <a:t>d. Pricing of Cruises. </a:t>
            </a:r>
          </a:p>
        </p:txBody>
      </p:sp>
    </p:spTree>
    <p:extLst>
      <p:ext uri="{BB962C8B-B14F-4D97-AF65-F5344CB8AC3E}">
        <p14:creationId xmlns:p14="http://schemas.microsoft.com/office/powerpoint/2010/main" val="872682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lacesyoullgo.s3-us-west-2.amazonaws.com/wp-content/uploads/2015/10/09131845/The-10-Best-Cruise-Ships-For-Honeymooner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
            <a:ext cx="5227854"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http://a57.foxnews.com/upload.foxnews.com/uploads/0/0/atriumr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505200"/>
            <a:ext cx="5215154" cy="29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143000"/>
          </a:xfrm>
        </p:spPr>
        <p:txBody>
          <a:bodyPr/>
          <a:lstStyle/>
          <a:p>
            <a:r>
              <a:rPr lang="en-US" sz="4800" dirty="0" smtClean="0"/>
              <a:t>The Language of Hospitality</a:t>
            </a:r>
            <a:endParaRPr lang="en-US" sz="4800" dirty="0"/>
          </a:p>
        </p:txBody>
      </p:sp>
      <p:sp>
        <p:nvSpPr>
          <p:cNvPr id="3" name="TextBox 2"/>
          <p:cNvSpPr txBox="1"/>
          <p:nvPr/>
        </p:nvSpPr>
        <p:spPr>
          <a:xfrm>
            <a:off x="415636" y="1371600"/>
            <a:ext cx="8153400" cy="5262979"/>
          </a:xfrm>
          <a:prstGeom prst="rect">
            <a:avLst/>
          </a:prstGeom>
          <a:noFill/>
        </p:spPr>
        <p:txBody>
          <a:bodyPr wrap="square" rtlCol="0">
            <a:spAutoFit/>
          </a:bodyPr>
          <a:lstStyle/>
          <a:p>
            <a:pPr marL="342900" indent="-342900">
              <a:buFont typeface="+mj-lt"/>
              <a:buAutoNum type="arabicPeriod"/>
            </a:pPr>
            <a:r>
              <a:rPr lang="en-US" sz="2400" b="1" u="sng" dirty="0" smtClean="0"/>
              <a:t>Egocentrism</a:t>
            </a:r>
            <a:r>
              <a:rPr lang="en-US" sz="2400" b="1" dirty="0" smtClean="0"/>
              <a:t> - </a:t>
            </a:r>
            <a:r>
              <a:rPr lang="en-US" sz="2400" b="1" dirty="0"/>
              <a:t>having or regarding the self or the individual as the center of all </a:t>
            </a:r>
            <a:r>
              <a:rPr lang="en-US" sz="2400" b="1" dirty="0" smtClean="0"/>
              <a:t>things.</a:t>
            </a:r>
          </a:p>
          <a:p>
            <a:pPr marL="342900" indent="-342900">
              <a:buFont typeface="+mj-lt"/>
              <a:buAutoNum type="arabicPeriod"/>
            </a:pPr>
            <a:endParaRPr lang="en-US" sz="2400" b="1" dirty="0" smtClean="0"/>
          </a:p>
          <a:p>
            <a:pPr marL="342900" indent="-342900">
              <a:buFont typeface="+mj-lt"/>
              <a:buAutoNum type="arabicPeriod"/>
            </a:pPr>
            <a:r>
              <a:rPr lang="en-US" sz="2400" b="1" u="sng" dirty="0" smtClean="0"/>
              <a:t>Ethnocentrism</a:t>
            </a:r>
            <a:r>
              <a:rPr lang="en-US" sz="2400" b="1" dirty="0" smtClean="0"/>
              <a:t> - </a:t>
            </a:r>
            <a:r>
              <a:rPr lang="en-US" sz="2400" b="1" dirty="0"/>
              <a:t>the belief in the inherent superiority of one's own ethnic group or culture</a:t>
            </a:r>
            <a:r>
              <a:rPr lang="en-US" sz="2400" b="1" dirty="0" smtClean="0"/>
              <a:t>.</a:t>
            </a:r>
          </a:p>
          <a:p>
            <a:pPr marL="342900" indent="-342900">
              <a:buFont typeface="+mj-lt"/>
              <a:buAutoNum type="arabicPeriod"/>
            </a:pPr>
            <a:endParaRPr lang="en-US" sz="2400" b="1" dirty="0" smtClean="0"/>
          </a:p>
          <a:p>
            <a:pPr marL="342900" indent="-342900">
              <a:buFont typeface="+mj-lt"/>
              <a:buAutoNum type="arabicPeriod"/>
            </a:pPr>
            <a:r>
              <a:rPr lang="en-US" sz="2400" b="1" u="sng" dirty="0" smtClean="0"/>
              <a:t>Ecotourism</a:t>
            </a:r>
            <a:r>
              <a:rPr lang="en-US" sz="2400" b="1" dirty="0" smtClean="0"/>
              <a:t> – </a:t>
            </a:r>
            <a:r>
              <a:rPr lang="en-US" sz="2400" b="1" dirty="0"/>
              <a:t> is about uniting conservation, communities, and sustainable travel.</a:t>
            </a:r>
            <a:endParaRPr lang="en-US" sz="2400" b="1" dirty="0" smtClean="0"/>
          </a:p>
          <a:p>
            <a:pPr marL="342900" indent="-342900">
              <a:buFont typeface="+mj-lt"/>
              <a:buAutoNum type="arabicPeriod"/>
            </a:pPr>
            <a:endParaRPr lang="en-US" sz="2400" b="1" dirty="0" smtClean="0"/>
          </a:p>
          <a:p>
            <a:pPr marL="342900" indent="-342900">
              <a:buFont typeface="+mj-lt"/>
              <a:buAutoNum type="arabicPeriod"/>
            </a:pPr>
            <a:r>
              <a:rPr lang="en-US" sz="2400" b="1" u="sng" dirty="0" smtClean="0"/>
              <a:t>Multiculturalism</a:t>
            </a:r>
            <a:r>
              <a:rPr lang="en-US" sz="2400" b="1" dirty="0" smtClean="0"/>
              <a:t> - </a:t>
            </a:r>
            <a:r>
              <a:rPr lang="en-US" sz="2400" b="1" dirty="0"/>
              <a:t>is the co-existence of diverse cultures, where culture includes racial, religious, or cultural groups and is manifested in customary </a:t>
            </a:r>
            <a:r>
              <a:rPr lang="en-US" sz="2400" b="1" dirty="0" smtClean="0"/>
              <a:t>behaviors</a:t>
            </a:r>
            <a:r>
              <a:rPr lang="en-US" sz="2400" b="1" dirty="0"/>
              <a:t>, cultural assumptions and values, patterns of thinking, and communicative styles.</a:t>
            </a:r>
          </a:p>
        </p:txBody>
      </p:sp>
    </p:spTree>
    <p:extLst>
      <p:ext uri="{BB962C8B-B14F-4D97-AF65-F5344CB8AC3E}">
        <p14:creationId xmlns:p14="http://schemas.microsoft.com/office/powerpoint/2010/main" val="2613560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3856038"/>
          <a:ext cx="7772400" cy="365602"/>
        </p:xfrm>
        <a:graphic>
          <a:graphicData uri="http://schemas.openxmlformats.org/drawingml/2006/table">
            <a:tbl>
              <a:tblPr/>
              <a:tblGrid>
                <a:gridCol w="1943100"/>
                <a:gridCol w="1943100"/>
                <a:gridCol w="1943100"/>
                <a:gridCol w="1943100"/>
              </a:tblGrid>
              <a:tr h="365125">
                <a:tc>
                  <a:txBody>
                    <a:bodyPr/>
                    <a:lstStyle/>
                    <a:p>
                      <a:r>
                        <a:rPr lang="en-US" sz="1800" b="1" u="none" strike="noStrike">
                          <a:solidFill>
                            <a:srgbClr val="660099"/>
                          </a:solidFill>
                          <a:effectLst/>
                          <a:hlinkClick r:id="rId2"/>
                        </a:rPr>
                        <a:t>Visit page</a:t>
                      </a:r>
                      <a:endParaRPr lang="en-US" sz="1800">
                        <a:effectLst/>
                      </a:endParaRPr>
                    </a:p>
                  </a:txBody>
                  <a:tcPr marT="45641" marB="45641" anchor="ctr">
                    <a:lnL>
                      <a:noFill/>
                    </a:lnL>
                    <a:lnR>
                      <a:noFill/>
                    </a:lnR>
                    <a:lnT>
                      <a:noFill/>
                    </a:lnT>
                    <a:lnB>
                      <a:noFill/>
                    </a:lnB>
                  </a:tcPr>
                </a:tc>
                <a:tc>
                  <a:txBody>
                    <a:bodyPr/>
                    <a:lstStyle/>
                    <a:p>
                      <a:r>
                        <a:rPr lang="en-US" sz="1800" b="1" u="none" strike="noStrike">
                          <a:solidFill>
                            <a:srgbClr val="660099"/>
                          </a:solidFill>
                          <a:effectLst/>
                          <a:hlinkClick r:id="rId3"/>
                        </a:rPr>
                        <a:t>View image</a:t>
                      </a:r>
                      <a:endParaRPr lang="en-US" sz="1800">
                        <a:effectLst/>
                      </a:endParaRPr>
                    </a:p>
                  </a:txBody>
                  <a:tcPr marT="45641" marB="45641" anchor="ctr">
                    <a:lnL>
                      <a:noFill/>
                    </a:lnL>
                    <a:lnR>
                      <a:noFill/>
                    </a:lnR>
                    <a:lnT>
                      <a:noFill/>
                    </a:lnT>
                    <a:lnB>
                      <a:noFill/>
                    </a:lnB>
                  </a:tcPr>
                </a:tc>
                <a:tc>
                  <a:txBody>
                    <a:bodyPr/>
                    <a:lstStyle/>
                    <a:p>
                      <a:pPr algn="ctr" fontAlgn="ctr"/>
                      <a:r>
                        <a:rPr lang="en-US" sz="1800" b="1" u="none" strike="noStrike">
                          <a:solidFill>
                            <a:srgbClr val="AAAAAA"/>
                          </a:solidFill>
                          <a:effectLst/>
                        </a:rPr>
                        <a:t>Save</a:t>
                      </a:r>
                    </a:p>
                  </a:txBody>
                  <a:tcPr marT="45641" marB="45641" anchor="ctr">
                    <a:lnL>
                      <a:noFill/>
                    </a:lnL>
                    <a:lnR>
                      <a:noFill/>
                    </a:lnR>
                    <a:lnT>
                      <a:noFill/>
                    </a:lnT>
                    <a:lnB>
                      <a:noFill/>
                    </a:lnB>
                  </a:tcPr>
                </a:tc>
                <a:tc>
                  <a:txBody>
                    <a:bodyPr/>
                    <a:lstStyle/>
                    <a:p>
                      <a:r>
                        <a:rPr lang="en-US" sz="1800" b="1" u="none" strike="noStrike" dirty="0">
                          <a:solidFill>
                            <a:srgbClr val="AAAAAA"/>
                          </a:solidFill>
                          <a:effectLst/>
                        </a:rPr>
                        <a:t>View saved</a:t>
                      </a:r>
                      <a:endParaRPr lang="en-US" sz="1800" dirty="0">
                        <a:effectLst/>
                      </a:endParaRPr>
                    </a:p>
                  </a:txBody>
                  <a:tcPr marT="45641" marB="45641" anchor="ctr">
                    <a:lnL>
                      <a:noFill/>
                    </a:lnL>
                    <a:lnR>
                      <a:noFill/>
                    </a:lnR>
                    <a:lnT>
                      <a:noFill/>
                    </a:lnT>
                    <a:lnB>
                      <a:noFill/>
                    </a:lnB>
                  </a:tcPr>
                </a:tc>
              </a:tr>
            </a:tbl>
          </a:graphicData>
        </a:graphic>
      </p:graphicFrame>
      <p:sp>
        <p:nvSpPr>
          <p:cNvPr id="6151" name="Rectangle 1"/>
          <p:cNvSpPr>
            <a:spLocks noChangeArrowheads="1"/>
          </p:cNvSpPr>
          <p:nvPr/>
        </p:nvSpPr>
        <p:spPr bwMode="auto">
          <a:xfrm>
            <a:off x="685800" y="3856038"/>
            <a:ext cx="5741988" cy="0"/>
          </a:xfrm>
          <a:prstGeom prst="rect">
            <a:avLst/>
          </a:prstGeom>
          <a:solidFill>
            <a:srgbClr val="4545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ctr"/>
            <a:r>
              <a:rPr lang="en-US" altLang="en-US">
                <a:solidFill>
                  <a:srgbClr val="660099"/>
                </a:solidFill>
                <a:cs typeface="Arial" pitchFamily="34" charset="0"/>
                <a:hlinkClick r:id="rId2"/>
              </a:rPr>
              <a:t>  </a:t>
            </a:r>
            <a:r>
              <a:rPr lang="en-US" altLang="en-US" sz="10000">
                <a:solidFill>
                  <a:srgbClr val="660099"/>
                </a:solidFill>
                <a:cs typeface="Arial" pitchFamily="34" charset="0"/>
              </a:rPr>
              <a:t> </a:t>
            </a:r>
            <a:r>
              <a:rPr lang="en-US" altLang="en-US">
                <a:solidFill>
                  <a:srgbClr val="660099"/>
                </a:solidFill>
                <a:cs typeface="Arial" pitchFamily="34" charset="0"/>
              </a:rPr>
              <a:t>                         </a:t>
            </a:r>
            <a:endParaRPr lang="en-US" altLang="en-US">
              <a:solidFill>
                <a:srgbClr val="222222"/>
              </a:solidFill>
              <a:cs typeface="Arial" pitchFamily="34" charset="0"/>
            </a:endParaRPr>
          </a:p>
          <a:p>
            <a:pPr fontAlgn="ctr"/>
            <a:r>
              <a:rPr lang="en-US" altLang="en-US" sz="1600">
                <a:solidFill>
                  <a:srgbClr val="D6D6D6"/>
                </a:solidFill>
                <a:cs typeface="Arial" pitchFamily="34" charset="0"/>
                <a:hlinkClick r:id="rId2"/>
              </a:rPr>
              <a:t>Deck plans of the British monitor 'Roberts' (1915) | Ship ...</a:t>
            </a:r>
            <a:endParaRPr lang="en-US" altLang="en-US" sz="800">
              <a:solidFill>
                <a:srgbClr val="222222"/>
              </a:solidFill>
              <a:cs typeface="Arial" pitchFamily="34" charset="0"/>
            </a:endParaRPr>
          </a:p>
          <a:p>
            <a:pPr fontAlgn="ctr"/>
            <a:r>
              <a:rPr lang="en-US" altLang="en-US" sz="900">
                <a:solidFill>
                  <a:srgbClr val="7D7D7D"/>
                </a:solidFill>
                <a:cs typeface="Arial" pitchFamily="34" charset="0"/>
                <a:hlinkClick r:id="rId2"/>
              </a:rPr>
              <a:t>www.pinterest.com</a:t>
            </a:r>
            <a:r>
              <a:rPr lang="en-US" altLang="en-US" sz="900">
                <a:solidFill>
                  <a:srgbClr val="7D7D7D"/>
                </a:solidFill>
                <a:cs typeface="Arial" pitchFamily="34" charset="0"/>
                <a:hlinkClick r:id="rId4"/>
              </a:rPr>
              <a:t>236 × 167</a:t>
            </a:r>
            <a:r>
              <a:rPr lang="en-US" altLang="en-US" sz="900">
                <a:solidFill>
                  <a:srgbClr val="7D7D7D"/>
                </a:solidFill>
                <a:cs typeface="Arial" pitchFamily="34" charset="0"/>
                <a:hlinkClick r:id="rId5"/>
              </a:rPr>
              <a:t>Search by image</a:t>
            </a:r>
            <a:endParaRPr lang="en-US" altLang="en-US" sz="900">
              <a:solidFill>
                <a:srgbClr val="222222"/>
              </a:solidFill>
              <a:cs typeface="Arial" pitchFamily="34" charset="0"/>
            </a:endParaRPr>
          </a:p>
          <a:p>
            <a:pPr fontAlgn="ctr"/>
            <a:r>
              <a:rPr lang="en-US" altLang="en-US" sz="900">
                <a:solidFill>
                  <a:srgbClr val="888888"/>
                </a:solidFill>
                <a:cs typeface="Arial" pitchFamily="34" charset="0"/>
              </a:rPr>
              <a:t>Blueprints Boats, Deck Plans, Boat Blueprints, Crossword Puzzle, Cutter Deck, Crossword</a:t>
            </a:r>
            <a:endParaRPr lang="en-US" altLang="en-US" sz="800">
              <a:solidFill>
                <a:srgbClr val="222222"/>
              </a:solidFill>
              <a:cs typeface="Arial" pitchFamily="34" charset="0"/>
            </a:endParaRPr>
          </a:p>
          <a:p>
            <a:endParaRPr lang="en-US" altLang="en-US">
              <a:solidFill>
                <a:srgbClr val="660099"/>
              </a:solidFill>
              <a:cs typeface="Arial" pitchFamily="34" charset="0"/>
            </a:endParaRPr>
          </a:p>
        </p:txBody>
      </p:sp>
      <p:sp>
        <p:nvSpPr>
          <p:cNvPr id="6152" name="Rectangle 3"/>
          <p:cNvSpPr>
            <a:spLocks noChangeArrowheads="1"/>
          </p:cNvSpPr>
          <p:nvPr/>
        </p:nvSpPr>
        <p:spPr bwMode="auto">
          <a:xfrm>
            <a:off x="685800" y="3856038"/>
            <a:ext cx="9144000" cy="0"/>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000">
                <a:solidFill>
                  <a:schemeClr val="tx1"/>
                </a:solidFill>
                <a:latin typeface="Arial" pitchFamily="34" charset="0"/>
                <a:ea typeface="ＭＳ Ｐゴシック" pitchFamily="34" charset="-128"/>
              </a:defRPr>
            </a:lvl1pPr>
            <a:lvl2pPr marL="742950" indent="-285750" eaLnBrk="0" hangingPunct="0">
              <a:spcBef>
                <a:spcPct val="20000"/>
              </a:spcBef>
              <a:buChar char="–"/>
              <a:defRPr sz="2700">
                <a:solidFill>
                  <a:srgbClr val="AA8957"/>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800">
                <a:solidFill>
                  <a:srgbClr val="666666"/>
                </a:solidFill>
              </a:rPr>
              <a:t>Images may be subject to copyright.</a:t>
            </a:r>
            <a:r>
              <a:rPr lang="en-US" altLang="en-US" sz="800">
                <a:solidFill>
                  <a:srgbClr val="7D7D7D"/>
                </a:solidFill>
              </a:rPr>
              <a:t>Send feedback</a:t>
            </a:r>
            <a:endParaRPr lang="en-US" altLang="en-US" sz="800"/>
          </a:p>
          <a:p>
            <a:pPr algn="ctr" fontAlgn="ctr">
              <a:spcBef>
                <a:spcPct val="0"/>
              </a:spcBef>
              <a:buFontTx/>
              <a:buNone/>
            </a:pPr>
            <a:r>
              <a:rPr lang="en-US" altLang="en-US" sz="2400">
                <a:solidFill>
                  <a:srgbClr val="660099"/>
                </a:solidFill>
                <a:cs typeface="Arial" pitchFamily="34" charset="0"/>
                <a:hlinkClick r:id="rId6"/>
              </a:rPr>
              <a:t>  </a:t>
            </a:r>
            <a:endParaRPr lang="en-US" altLang="en-US" sz="26200">
              <a:solidFill>
                <a:srgbClr val="660099"/>
              </a:solidFill>
              <a:cs typeface="Arial" pitchFamily="34" charset="0"/>
            </a:endParaRPr>
          </a:p>
        </p:txBody>
      </p:sp>
      <p:pic>
        <p:nvPicPr>
          <p:cNvPr id="6153" name="Picture 2" descr="https://s-media-cache-ak0.pinimg.com/236x/02/9c/a7/029ca738dec00ae07c22d0891c1a3d95.jpg">
            <a:hlinkClick r:id="rId2"/>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9075" y="2652713"/>
            <a:ext cx="22479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4" descr="http://tripleexpansion.com/docs/wcdf3407.jpg">
            <a:hlinkClick r:id="rId6"/>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400" y="1219200"/>
            <a:ext cx="74104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254211" y="685800"/>
            <a:ext cx="634206" cy="369332"/>
          </a:xfrm>
          <a:prstGeom prst="rect">
            <a:avLst/>
          </a:prstGeom>
          <a:noFill/>
        </p:spPr>
        <p:txBody>
          <a:bodyPr wrap="square" rtlCol="0">
            <a:spAutoFit/>
          </a:bodyPr>
          <a:lstStyle/>
          <a:p>
            <a:r>
              <a:rPr lang="en-US" b="1" dirty="0" smtClean="0"/>
              <a:t>Port</a:t>
            </a:r>
            <a:endParaRPr lang="en-US" b="1" dirty="0"/>
          </a:p>
        </p:txBody>
      </p:sp>
      <p:sp>
        <p:nvSpPr>
          <p:cNvPr id="8" name="TextBox 7"/>
          <p:cNvSpPr txBox="1"/>
          <p:nvPr/>
        </p:nvSpPr>
        <p:spPr>
          <a:xfrm>
            <a:off x="0" y="3078718"/>
            <a:ext cx="853281" cy="369332"/>
          </a:xfrm>
          <a:prstGeom prst="rect">
            <a:avLst/>
          </a:prstGeom>
          <a:noFill/>
        </p:spPr>
        <p:txBody>
          <a:bodyPr wrap="square" rtlCol="0">
            <a:spAutoFit/>
          </a:bodyPr>
          <a:lstStyle/>
          <a:p>
            <a:r>
              <a:rPr lang="en-US" b="1" dirty="0" smtClean="0"/>
              <a:t>Stern</a:t>
            </a:r>
            <a:endParaRPr lang="en-US" b="1" dirty="0"/>
          </a:p>
        </p:txBody>
      </p:sp>
      <p:sp>
        <p:nvSpPr>
          <p:cNvPr id="9" name="TextBox 8"/>
          <p:cNvSpPr txBox="1"/>
          <p:nvPr/>
        </p:nvSpPr>
        <p:spPr>
          <a:xfrm>
            <a:off x="8324850" y="3078718"/>
            <a:ext cx="785740" cy="369332"/>
          </a:xfrm>
          <a:prstGeom prst="rect">
            <a:avLst/>
          </a:prstGeom>
          <a:noFill/>
        </p:spPr>
        <p:txBody>
          <a:bodyPr wrap="square" rtlCol="0">
            <a:spAutoFit/>
          </a:bodyPr>
          <a:lstStyle/>
          <a:p>
            <a:r>
              <a:rPr lang="en-US" b="1" dirty="0" smtClean="0"/>
              <a:t>Bow</a:t>
            </a:r>
            <a:endParaRPr lang="en-US" b="1" dirty="0"/>
          </a:p>
        </p:txBody>
      </p:sp>
      <p:sp>
        <p:nvSpPr>
          <p:cNvPr id="10" name="TextBox 9"/>
          <p:cNvSpPr txBox="1"/>
          <p:nvPr/>
        </p:nvSpPr>
        <p:spPr>
          <a:xfrm>
            <a:off x="3884829" y="5731041"/>
            <a:ext cx="1372971" cy="369332"/>
          </a:xfrm>
          <a:prstGeom prst="rect">
            <a:avLst/>
          </a:prstGeom>
          <a:noFill/>
        </p:spPr>
        <p:txBody>
          <a:bodyPr wrap="square" rtlCol="0">
            <a:spAutoFit/>
          </a:bodyPr>
          <a:lstStyle/>
          <a:p>
            <a:pPr algn="ctr"/>
            <a:r>
              <a:rPr lang="en-US" b="1" dirty="0" smtClean="0"/>
              <a:t>Starboard</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z="4800" dirty="0" smtClean="0"/>
              <a:t>Cruise Industry Terminology</a:t>
            </a:r>
            <a:endParaRPr lang="en-US" sz="4800" dirty="0"/>
          </a:p>
        </p:txBody>
      </p:sp>
      <p:sp>
        <p:nvSpPr>
          <p:cNvPr id="3" name="TextBox 2"/>
          <p:cNvSpPr txBox="1"/>
          <p:nvPr/>
        </p:nvSpPr>
        <p:spPr>
          <a:xfrm>
            <a:off x="644236" y="1905000"/>
            <a:ext cx="7848600" cy="3539430"/>
          </a:xfrm>
          <a:prstGeom prst="rect">
            <a:avLst/>
          </a:prstGeom>
          <a:noFill/>
        </p:spPr>
        <p:txBody>
          <a:bodyPr wrap="square" rtlCol="0">
            <a:spAutoFit/>
          </a:bodyPr>
          <a:lstStyle/>
          <a:p>
            <a:pPr marL="342900" indent="-342900">
              <a:buFont typeface="+mj-lt"/>
              <a:buAutoNum type="arabicPeriod"/>
            </a:pPr>
            <a:r>
              <a:rPr lang="en-US" sz="3200" b="1" dirty="0" smtClean="0"/>
              <a:t>Shore Excursions / Ports of Call -</a:t>
            </a:r>
          </a:p>
          <a:p>
            <a:pPr marL="342900" indent="-342900">
              <a:buFont typeface="+mj-lt"/>
              <a:buAutoNum type="arabicPeriod"/>
            </a:pPr>
            <a:endParaRPr lang="en-US" sz="3200" b="1" dirty="0" smtClean="0"/>
          </a:p>
          <a:p>
            <a:pPr marL="342900" indent="-342900">
              <a:buFont typeface="+mj-lt"/>
              <a:buAutoNum type="arabicPeriod"/>
            </a:pPr>
            <a:r>
              <a:rPr lang="en-US" sz="3200" b="1" dirty="0" smtClean="0"/>
              <a:t>Ship Layouts / Cabin Options -  </a:t>
            </a:r>
          </a:p>
          <a:p>
            <a:pPr marL="342900" indent="-342900">
              <a:buFont typeface="+mj-lt"/>
              <a:buAutoNum type="arabicPeriod"/>
            </a:pPr>
            <a:endParaRPr lang="en-US" sz="3200" b="1" dirty="0" smtClean="0"/>
          </a:p>
          <a:p>
            <a:pPr marL="342900" indent="-342900">
              <a:buFont typeface="+mj-lt"/>
              <a:buAutoNum type="arabicPeriod"/>
            </a:pPr>
            <a:r>
              <a:rPr lang="en-US" sz="3200" b="1" dirty="0" smtClean="0"/>
              <a:t>Theme Cruises -  </a:t>
            </a:r>
          </a:p>
          <a:p>
            <a:pPr marL="342900" indent="-342900">
              <a:buFont typeface="+mj-lt"/>
              <a:buAutoNum type="arabicPeriod"/>
            </a:pPr>
            <a:endParaRPr lang="en-US" sz="3200" b="1" dirty="0" smtClean="0"/>
          </a:p>
          <a:p>
            <a:pPr marL="342900" indent="-342900">
              <a:buFont typeface="+mj-lt"/>
              <a:buAutoNum type="arabicPeriod"/>
            </a:pPr>
            <a:r>
              <a:rPr lang="en-US" sz="3200" b="1" dirty="0" smtClean="0"/>
              <a:t>U. S. Customs / Duty Free -  </a:t>
            </a:r>
            <a:endParaRPr lang="en-US" sz="3200" b="1" dirty="0"/>
          </a:p>
        </p:txBody>
      </p:sp>
    </p:spTree>
    <p:extLst>
      <p:ext uri="{BB962C8B-B14F-4D97-AF65-F5344CB8AC3E}">
        <p14:creationId xmlns:p14="http://schemas.microsoft.com/office/powerpoint/2010/main" val="1607057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229600" cy="1600200"/>
          </a:xfrm>
        </p:spPr>
        <p:txBody>
          <a:bodyPr/>
          <a:lstStyle/>
          <a:p>
            <a:pPr algn="l">
              <a:lnSpc>
                <a:spcPct val="150000"/>
              </a:lnSpc>
            </a:pPr>
            <a:r>
              <a:rPr lang="en-US" sz="2000" b="1" dirty="0"/>
              <a:t>Objective 4: Develop an understanding of the difference between domestic and international travel. </a:t>
            </a:r>
            <a:br>
              <a:rPr lang="en-US" sz="2000" b="1" dirty="0"/>
            </a:br>
            <a:r>
              <a:rPr lang="en-US" sz="2000" b="1" dirty="0"/>
              <a:t>a. Identify the difference between domestic and international travel </a:t>
            </a:r>
            <a:br>
              <a:rPr lang="en-US" sz="2000" b="1" dirty="0"/>
            </a:br>
            <a:r>
              <a:rPr lang="en-US" sz="2000" b="1" dirty="0"/>
              <a:t>b. Detail the documentation needed for travel abroad. </a:t>
            </a:r>
            <a:br>
              <a:rPr lang="en-US" sz="2000" b="1" dirty="0"/>
            </a:br>
            <a:r>
              <a:rPr lang="en-US" sz="2000" b="1" dirty="0"/>
              <a:t>c. Identify travelers’ health concerns </a:t>
            </a:r>
            <a:br>
              <a:rPr lang="en-US" sz="2000" b="1" dirty="0"/>
            </a:br>
            <a:r>
              <a:rPr lang="en-US" sz="2000" b="1" dirty="0"/>
              <a:t>d. Discuss U.S. Customs and duty-free items.</a:t>
            </a:r>
          </a:p>
        </p:txBody>
      </p:sp>
    </p:spTree>
    <p:extLst>
      <p:ext uri="{BB962C8B-B14F-4D97-AF65-F5344CB8AC3E}">
        <p14:creationId xmlns:p14="http://schemas.microsoft.com/office/powerpoint/2010/main" val="23228776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904999"/>
          </a:xfrm>
        </p:spPr>
        <p:txBody>
          <a:bodyPr/>
          <a:lstStyle/>
          <a:p>
            <a:r>
              <a:rPr lang="en-US" sz="4800" dirty="0" smtClean="0"/>
              <a:t>What is the Temperature?</a:t>
            </a:r>
            <a:br>
              <a:rPr lang="en-US" sz="4800" dirty="0" smtClean="0"/>
            </a:br>
            <a:r>
              <a:rPr lang="en-US" sz="4800" dirty="0" smtClean="0"/>
              <a:t>Celsius and Fahrenheit </a:t>
            </a:r>
            <a:endParaRPr lang="en-US" sz="4800" dirty="0"/>
          </a:p>
        </p:txBody>
      </p:sp>
      <p:sp>
        <p:nvSpPr>
          <p:cNvPr id="3" name="TextBox 2"/>
          <p:cNvSpPr txBox="1"/>
          <p:nvPr/>
        </p:nvSpPr>
        <p:spPr>
          <a:xfrm>
            <a:off x="533400" y="2819400"/>
            <a:ext cx="7848600" cy="2585323"/>
          </a:xfrm>
          <a:prstGeom prst="rect">
            <a:avLst/>
          </a:prstGeom>
          <a:noFill/>
        </p:spPr>
        <p:txBody>
          <a:bodyPr wrap="square" rtlCol="0">
            <a:spAutoFit/>
          </a:bodyPr>
          <a:lstStyle/>
          <a:p>
            <a:r>
              <a:rPr lang="en-US" b="1" dirty="0" smtClean="0"/>
              <a:t>					</a:t>
            </a:r>
            <a:r>
              <a:rPr lang="en-US" b="1" u="sng" dirty="0" smtClean="0"/>
              <a:t>Fahrenheit</a:t>
            </a:r>
            <a:r>
              <a:rPr lang="en-US" b="1" dirty="0" smtClean="0"/>
              <a:t>          	</a:t>
            </a:r>
            <a:r>
              <a:rPr lang="en-US" b="1" u="sng" dirty="0" smtClean="0"/>
              <a:t>Celsius</a:t>
            </a:r>
          </a:p>
          <a:p>
            <a:endParaRPr lang="en-US" b="1" dirty="0" smtClean="0"/>
          </a:p>
          <a:p>
            <a:r>
              <a:rPr lang="en-US" b="1" dirty="0" smtClean="0"/>
              <a:t>At what temperature does water freeze?     	32  degrees	0 degrees</a:t>
            </a:r>
          </a:p>
          <a:p>
            <a:endParaRPr lang="en-US" b="1" dirty="0"/>
          </a:p>
          <a:p>
            <a:r>
              <a:rPr lang="en-US" b="1" dirty="0" smtClean="0"/>
              <a:t>At what temperature does water boil?	212 degrees	100 degrees</a:t>
            </a:r>
          </a:p>
          <a:p>
            <a:endParaRPr lang="en-US" b="1" dirty="0"/>
          </a:p>
          <a:p>
            <a:r>
              <a:rPr lang="en-US" b="1" dirty="0" smtClean="0"/>
              <a:t>At what temperature dose paper burn?	451 degrees	450 degrees</a:t>
            </a:r>
          </a:p>
          <a:p>
            <a:endParaRPr lang="en-US" b="1" dirty="0"/>
          </a:p>
          <a:p>
            <a:r>
              <a:rPr lang="en-US" b="1" dirty="0" smtClean="0"/>
              <a:t>What is the temperature outside?		75 degrees	24 degrees</a:t>
            </a:r>
            <a:endParaRPr lang="en-US"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1"/>
            <a:ext cx="7772400" cy="1066800"/>
          </a:xfrm>
        </p:spPr>
        <p:txBody>
          <a:bodyPr/>
          <a:lstStyle/>
          <a:p>
            <a:r>
              <a:rPr lang="en-US" sz="4800" b="1" dirty="0" smtClean="0"/>
              <a:t>International Date Line</a:t>
            </a:r>
            <a:endParaRPr lang="en-US" sz="4800" b="1" dirty="0"/>
          </a:p>
        </p:txBody>
      </p:sp>
      <p:pic>
        <p:nvPicPr>
          <p:cNvPr id="1026" name="Picture 2" descr="https://c.tadst.com/gfx/750w/international-date-line.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447800"/>
            <a:ext cx="78867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2152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t>Greenwich, England</a:t>
            </a:r>
            <a:endParaRPr lang="en-US" b="1" dirty="0"/>
          </a:p>
        </p:txBody>
      </p:sp>
      <p:sp>
        <p:nvSpPr>
          <p:cNvPr id="3" name="Rectangle 2"/>
          <p:cNvSpPr/>
          <p:nvPr/>
        </p:nvSpPr>
        <p:spPr>
          <a:xfrm>
            <a:off x="762000" y="1143000"/>
            <a:ext cx="7696200" cy="3046988"/>
          </a:xfrm>
          <a:prstGeom prst="rect">
            <a:avLst/>
          </a:prstGeom>
        </p:spPr>
        <p:txBody>
          <a:bodyPr wrap="square">
            <a:spAutoFit/>
          </a:bodyPr>
          <a:lstStyle/>
          <a:p>
            <a:r>
              <a:rPr lang="en-US" sz="2400" b="1" dirty="0"/>
              <a:t>Greenwich is notable for its </a:t>
            </a:r>
            <a:r>
              <a:rPr lang="en-US" sz="2400" b="1" dirty="0">
                <a:hlinkClick r:id="rId2" tooltip="Maritime history"/>
              </a:rPr>
              <a:t>maritime history</a:t>
            </a:r>
            <a:r>
              <a:rPr lang="en-US" sz="2400" b="1" dirty="0"/>
              <a:t> and for giving its name to the </a:t>
            </a:r>
            <a:r>
              <a:rPr lang="en-US" sz="2400" b="1" dirty="0">
                <a:hlinkClick r:id="rId3" tooltip="Greenwich Meridian"/>
              </a:rPr>
              <a:t>Greenwich Meridian</a:t>
            </a:r>
            <a:r>
              <a:rPr lang="en-US" sz="2400" b="1" dirty="0"/>
              <a:t> (0° longitude) and </a:t>
            </a:r>
            <a:r>
              <a:rPr lang="en-US" sz="2400" b="1" dirty="0">
                <a:hlinkClick r:id="rId4" tooltip="Greenwich Mean Time"/>
              </a:rPr>
              <a:t>Greenwich Mean Time</a:t>
            </a:r>
            <a:r>
              <a:rPr lang="en-US" sz="2400" b="1" dirty="0"/>
              <a:t>. The town became the site of a royal palace, the </a:t>
            </a:r>
            <a:r>
              <a:rPr lang="en-US" sz="2400" b="1" dirty="0">
                <a:hlinkClick r:id="rId5" tooltip="Palace of Placentia"/>
              </a:rPr>
              <a:t>Palace of Placentia</a:t>
            </a:r>
            <a:r>
              <a:rPr lang="en-US" sz="2400" b="1" dirty="0"/>
              <a:t> from the 15th century, and was the birthplace of many </a:t>
            </a:r>
            <a:r>
              <a:rPr lang="en-US" sz="2400" b="1" dirty="0">
                <a:hlinkClick r:id="rId6" tooltip="House of Tudor"/>
              </a:rPr>
              <a:t>Tudors</a:t>
            </a:r>
            <a:r>
              <a:rPr lang="en-US" sz="2400" b="1" dirty="0"/>
              <a:t>, including </a:t>
            </a:r>
            <a:r>
              <a:rPr lang="en-US" sz="2400" b="1" dirty="0">
                <a:hlinkClick r:id="rId7" tooltip="Henry VIII of England"/>
              </a:rPr>
              <a:t>Henry VIII</a:t>
            </a:r>
            <a:r>
              <a:rPr lang="en-US" sz="2400" b="1" dirty="0"/>
              <a:t> and </a:t>
            </a:r>
            <a:r>
              <a:rPr lang="en-US" sz="2400" b="1" dirty="0">
                <a:hlinkClick r:id="rId8" tooltip="Elizabeth I"/>
              </a:rPr>
              <a:t>Elizabeth I</a:t>
            </a:r>
            <a:r>
              <a:rPr lang="en-US" sz="2400" b="1" dirty="0" smtClean="0"/>
              <a:t>.  The World Clock is in Greenwich, England.  We set our watches by Greenwich Time, adjusted to our specific Time Zone.</a:t>
            </a:r>
            <a:endParaRPr lang="en-US" sz="2400" b="1" dirty="0"/>
          </a:p>
        </p:txBody>
      </p:sp>
      <p:pic>
        <p:nvPicPr>
          <p:cNvPr id="2050" name="Picture 2" descr="https://encrypted-tbn3.gstatic.com/images?q=tbn:ANd9GcSb2usEKoNaLnymlosz-VA34cGqFMV2v66Xi_qlADHLwBo0Tdjz:www.portcities.org.uk/london/upload/img_400/Greenwich_meridian_2004051212383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996258"/>
            <a:ext cx="2590800" cy="260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862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sz="4400" b="1" dirty="0" smtClean="0">
                <a:solidFill>
                  <a:schemeClr val="tx2">
                    <a:lumMod val="60000"/>
                    <a:lumOff val="40000"/>
                  </a:schemeClr>
                </a:solidFill>
              </a:rPr>
              <a:t>2 Time Systems</a:t>
            </a:r>
            <a:endParaRPr lang="en-US" sz="4400" b="1" dirty="0">
              <a:solidFill>
                <a:schemeClr val="tx2">
                  <a:lumMod val="60000"/>
                  <a:lumOff val="40000"/>
                </a:schemeClr>
              </a:solidFill>
            </a:endParaRPr>
          </a:p>
        </p:txBody>
      </p:sp>
      <p:sp>
        <p:nvSpPr>
          <p:cNvPr id="3" name="TextBox 2"/>
          <p:cNvSpPr txBox="1"/>
          <p:nvPr/>
        </p:nvSpPr>
        <p:spPr>
          <a:xfrm>
            <a:off x="533400" y="526473"/>
            <a:ext cx="1923604" cy="6247864"/>
          </a:xfrm>
          <a:prstGeom prst="rect">
            <a:avLst/>
          </a:prstGeom>
          <a:noFill/>
        </p:spPr>
        <p:txBody>
          <a:bodyPr wrap="none" rtlCol="0">
            <a:spAutoFit/>
          </a:bodyPr>
          <a:lstStyle/>
          <a:p>
            <a:r>
              <a:rPr lang="en-US" sz="1600" b="1" u="sng" dirty="0" smtClean="0"/>
              <a:t>12 Hour Clock</a:t>
            </a:r>
          </a:p>
          <a:p>
            <a:r>
              <a:rPr lang="en-US" sz="1600" b="1" dirty="0" smtClean="0"/>
              <a:t>12:00 am (Midnight)</a:t>
            </a:r>
          </a:p>
          <a:p>
            <a:r>
              <a:rPr lang="en-US" sz="1600" b="1" dirty="0" smtClean="0"/>
              <a:t>1:00 am</a:t>
            </a:r>
          </a:p>
          <a:p>
            <a:r>
              <a:rPr lang="en-US" sz="1600" b="1" dirty="0" smtClean="0"/>
              <a:t>2:00 am</a:t>
            </a:r>
          </a:p>
          <a:p>
            <a:r>
              <a:rPr lang="en-US" sz="1600" b="1" dirty="0" smtClean="0"/>
              <a:t>3:00 am</a:t>
            </a:r>
          </a:p>
          <a:p>
            <a:r>
              <a:rPr lang="en-US" sz="1600" b="1" dirty="0" smtClean="0"/>
              <a:t>4:00 am</a:t>
            </a:r>
          </a:p>
          <a:p>
            <a:r>
              <a:rPr lang="en-US" sz="1600" b="1" dirty="0" smtClean="0"/>
              <a:t>5:00 am</a:t>
            </a:r>
          </a:p>
          <a:p>
            <a:r>
              <a:rPr lang="en-US" sz="1600" b="1" dirty="0" smtClean="0"/>
              <a:t>6:00 am</a:t>
            </a:r>
          </a:p>
          <a:p>
            <a:r>
              <a:rPr lang="en-US" sz="1600" b="1" dirty="0" smtClean="0"/>
              <a:t>7:00 am</a:t>
            </a:r>
          </a:p>
          <a:p>
            <a:r>
              <a:rPr lang="en-US" sz="1600" b="1" dirty="0" smtClean="0"/>
              <a:t>8:00 am</a:t>
            </a:r>
          </a:p>
          <a:p>
            <a:r>
              <a:rPr lang="en-US" sz="1600" b="1" dirty="0" smtClean="0"/>
              <a:t>9:00 am</a:t>
            </a:r>
          </a:p>
          <a:p>
            <a:r>
              <a:rPr lang="en-US" sz="1600" b="1" dirty="0" smtClean="0"/>
              <a:t>10:00 am</a:t>
            </a:r>
          </a:p>
          <a:p>
            <a:r>
              <a:rPr lang="en-US" sz="1600" b="1" dirty="0" smtClean="0"/>
              <a:t>11:00 am</a:t>
            </a:r>
          </a:p>
          <a:p>
            <a:r>
              <a:rPr lang="en-US" sz="1600" b="1" dirty="0" smtClean="0"/>
              <a:t>12:00 pm (noon)</a:t>
            </a:r>
          </a:p>
          <a:p>
            <a:r>
              <a:rPr lang="en-US" sz="1600" b="1" dirty="0" smtClean="0"/>
              <a:t>1:00 pm</a:t>
            </a:r>
          </a:p>
          <a:p>
            <a:r>
              <a:rPr lang="en-US" sz="1600" b="1" dirty="0" smtClean="0"/>
              <a:t>2:00 pm</a:t>
            </a:r>
          </a:p>
          <a:p>
            <a:r>
              <a:rPr lang="en-US" sz="1600" b="1" dirty="0" smtClean="0"/>
              <a:t>3:00 pm</a:t>
            </a:r>
          </a:p>
          <a:p>
            <a:r>
              <a:rPr lang="en-US" sz="1600" b="1" dirty="0" smtClean="0"/>
              <a:t>4:00 pm</a:t>
            </a:r>
          </a:p>
          <a:p>
            <a:r>
              <a:rPr lang="en-US" sz="1600" b="1" dirty="0" smtClean="0"/>
              <a:t>5:00 pm</a:t>
            </a:r>
          </a:p>
          <a:p>
            <a:r>
              <a:rPr lang="en-US" sz="1600" b="1" dirty="0" smtClean="0"/>
              <a:t>6:00 pm</a:t>
            </a:r>
          </a:p>
          <a:p>
            <a:r>
              <a:rPr lang="en-US" sz="1600" b="1" dirty="0" smtClean="0"/>
              <a:t>7:00 pm</a:t>
            </a:r>
          </a:p>
          <a:p>
            <a:r>
              <a:rPr lang="en-US" sz="1600" b="1" dirty="0" smtClean="0"/>
              <a:t>8:00 pm</a:t>
            </a:r>
          </a:p>
          <a:p>
            <a:r>
              <a:rPr lang="en-US" sz="1600" b="1" dirty="0" smtClean="0"/>
              <a:t>9:00 pm</a:t>
            </a:r>
          </a:p>
          <a:p>
            <a:r>
              <a:rPr lang="en-US" sz="1600" b="1" dirty="0" smtClean="0"/>
              <a:t>10:00 pm</a:t>
            </a:r>
          </a:p>
          <a:p>
            <a:r>
              <a:rPr lang="en-US" sz="1600" b="1" dirty="0" smtClean="0"/>
              <a:t>11:00 pm</a:t>
            </a:r>
            <a:endParaRPr lang="en-US" sz="1600" b="1" dirty="0"/>
          </a:p>
        </p:txBody>
      </p:sp>
      <p:sp>
        <p:nvSpPr>
          <p:cNvPr id="4" name="TextBox 3"/>
          <p:cNvSpPr txBox="1"/>
          <p:nvPr/>
        </p:nvSpPr>
        <p:spPr>
          <a:xfrm>
            <a:off x="7162800" y="533400"/>
            <a:ext cx="1364476" cy="6247864"/>
          </a:xfrm>
          <a:prstGeom prst="rect">
            <a:avLst/>
          </a:prstGeom>
          <a:noFill/>
        </p:spPr>
        <p:txBody>
          <a:bodyPr wrap="none" rtlCol="0">
            <a:spAutoFit/>
          </a:bodyPr>
          <a:lstStyle/>
          <a:p>
            <a:r>
              <a:rPr lang="en-US" sz="1600" b="1" u="sng" dirty="0" smtClean="0"/>
              <a:t>24 Hour Clock</a:t>
            </a:r>
          </a:p>
          <a:p>
            <a:r>
              <a:rPr lang="en-US" sz="1600" b="1" dirty="0" smtClean="0"/>
              <a:t>0:00</a:t>
            </a:r>
          </a:p>
          <a:p>
            <a:r>
              <a:rPr lang="en-US" sz="1600" b="1" dirty="0" smtClean="0"/>
              <a:t>1:00</a:t>
            </a:r>
          </a:p>
          <a:p>
            <a:r>
              <a:rPr lang="en-US" sz="1600" b="1" dirty="0" smtClean="0"/>
              <a:t>2:00</a:t>
            </a:r>
          </a:p>
          <a:p>
            <a:r>
              <a:rPr lang="en-US" sz="1600" b="1" dirty="0" smtClean="0"/>
              <a:t>3:00</a:t>
            </a:r>
          </a:p>
          <a:p>
            <a:r>
              <a:rPr lang="en-US" sz="1600" b="1" dirty="0" smtClean="0"/>
              <a:t>4:00</a:t>
            </a:r>
          </a:p>
          <a:p>
            <a:r>
              <a:rPr lang="en-US" sz="1600" b="1" dirty="0" smtClean="0"/>
              <a:t>5:00</a:t>
            </a:r>
          </a:p>
          <a:p>
            <a:r>
              <a:rPr lang="en-US" sz="1600" b="1" dirty="0" smtClean="0"/>
              <a:t>6:00</a:t>
            </a:r>
          </a:p>
          <a:p>
            <a:r>
              <a:rPr lang="en-US" sz="1600" b="1" dirty="0" smtClean="0"/>
              <a:t>7:00</a:t>
            </a:r>
          </a:p>
          <a:p>
            <a:r>
              <a:rPr lang="en-US" sz="1600" b="1" dirty="0" smtClean="0"/>
              <a:t>8:00</a:t>
            </a:r>
          </a:p>
          <a:p>
            <a:r>
              <a:rPr lang="en-US" sz="1600" b="1" dirty="0" smtClean="0"/>
              <a:t>9:00</a:t>
            </a:r>
          </a:p>
          <a:p>
            <a:r>
              <a:rPr lang="en-US" sz="1600" b="1" dirty="0" smtClean="0"/>
              <a:t>10:00</a:t>
            </a:r>
          </a:p>
          <a:p>
            <a:r>
              <a:rPr lang="en-US" sz="1600" b="1" dirty="0" smtClean="0"/>
              <a:t>11:00</a:t>
            </a:r>
          </a:p>
          <a:p>
            <a:r>
              <a:rPr lang="en-US" sz="1600" b="1" dirty="0" smtClean="0"/>
              <a:t>12:00</a:t>
            </a:r>
          </a:p>
          <a:p>
            <a:r>
              <a:rPr lang="en-US" sz="1600" b="1" dirty="0" smtClean="0"/>
              <a:t>13:00</a:t>
            </a:r>
          </a:p>
          <a:p>
            <a:r>
              <a:rPr lang="en-US" sz="1600" b="1" dirty="0" smtClean="0"/>
              <a:t>14:00</a:t>
            </a:r>
          </a:p>
          <a:p>
            <a:r>
              <a:rPr lang="en-US" sz="1600" b="1" dirty="0" smtClean="0"/>
              <a:t>15:00</a:t>
            </a:r>
          </a:p>
          <a:p>
            <a:r>
              <a:rPr lang="en-US" sz="1600" b="1" dirty="0" smtClean="0"/>
              <a:t>16:00</a:t>
            </a:r>
          </a:p>
          <a:p>
            <a:r>
              <a:rPr lang="en-US" sz="1600" b="1" dirty="0" smtClean="0"/>
              <a:t>17:00</a:t>
            </a:r>
          </a:p>
          <a:p>
            <a:r>
              <a:rPr lang="en-US" sz="1600" b="1" dirty="0" smtClean="0"/>
              <a:t>18:00</a:t>
            </a:r>
          </a:p>
          <a:p>
            <a:r>
              <a:rPr lang="en-US" sz="1600" b="1" dirty="0" smtClean="0"/>
              <a:t>19:00</a:t>
            </a:r>
          </a:p>
          <a:p>
            <a:r>
              <a:rPr lang="en-US" sz="1600" b="1" dirty="0" smtClean="0"/>
              <a:t>20:00</a:t>
            </a:r>
          </a:p>
          <a:p>
            <a:r>
              <a:rPr lang="en-US" sz="1600" b="1" dirty="0" smtClean="0"/>
              <a:t>21:00</a:t>
            </a:r>
          </a:p>
          <a:p>
            <a:r>
              <a:rPr lang="en-US" sz="1600" b="1" dirty="0" smtClean="0"/>
              <a:t>22:00</a:t>
            </a:r>
          </a:p>
          <a:p>
            <a:r>
              <a:rPr lang="en-US" sz="1600" b="1" dirty="0" smtClean="0"/>
              <a:t>23:00</a:t>
            </a:r>
            <a:endParaRPr lang="en-US" sz="1600" b="1" dirty="0"/>
          </a:p>
        </p:txBody>
      </p:sp>
      <p:sp>
        <p:nvSpPr>
          <p:cNvPr id="5" name="TextBox 4"/>
          <p:cNvSpPr txBox="1"/>
          <p:nvPr/>
        </p:nvSpPr>
        <p:spPr>
          <a:xfrm>
            <a:off x="1845509" y="1752600"/>
            <a:ext cx="4923735" cy="923330"/>
          </a:xfrm>
          <a:prstGeom prst="rect">
            <a:avLst/>
          </a:prstGeom>
          <a:noFill/>
        </p:spPr>
        <p:txBody>
          <a:bodyPr wrap="square" rtlCol="0">
            <a:spAutoFit/>
          </a:bodyPr>
          <a:lstStyle/>
          <a:p>
            <a:r>
              <a:rPr lang="en-US" b="1" dirty="0" smtClean="0">
                <a:solidFill>
                  <a:srgbClr val="FF0000"/>
                </a:solidFill>
              </a:rPr>
              <a:t>Some countries use the 12 </a:t>
            </a:r>
            <a:r>
              <a:rPr lang="en-US" b="1" dirty="0">
                <a:solidFill>
                  <a:srgbClr val="FF0000"/>
                </a:solidFill>
              </a:rPr>
              <a:t>H</a:t>
            </a:r>
            <a:r>
              <a:rPr lang="en-US" b="1" dirty="0" smtClean="0">
                <a:solidFill>
                  <a:srgbClr val="FF0000"/>
                </a:solidFill>
              </a:rPr>
              <a:t>our Clock, and others use the 24 Hour </a:t>
            </a:r>
            <a:r>
              <a:rPr lang="en-US" b="1" dirty="0">
                <a:solidFill>
                  <a:srgbClr val="FF0000"/>
                </a:solidFill>
              </a:rPr>
              <a:t>C</a:t>
            </a:r>
            <a:r>
              <a:rPr lang="en-US" b="1" dirty="0" smtClean="0">
                <a:solidFill>
                  <a:srgbClr val="FF0000"/>
                </a:solidFill>
              </a:rPr>
              <a:t>lock.  The 24 Hour </a:t>
            </a:r>
            <a:r>
              <a:rPr lang="en-US" b="1" dirty="0">
                <a:solidFill>
                  <a:srgbClr val="FF0000"/>
                </a:solidFill>
              </a:rPr>
              <a:t>C</a:t>
            </a:r>
            <a:r>
              <a:rPr lang="en-US" b="1" dirty="0" smtClean="0">
                <a:solidFill>
                  <a:srgbClr val="FF0000"/>
                </a:solidFill>
              </a:rPr>
              <a:t>lock is also called Military Time.</a:t>
            </a:r>
            <a:endParaRPr lang="en-US" b="1" dirty="0">
              <a:solidFill>
                <a:srgbClr val="FF0000"/>
              </a:solidFill>
            </a:endParaRPr>
          </a:p>
        </p:txBody>
      </p:sp>
    </p:spTree>
    <p:extLst>
      <p:ext uri="{BB962C8B-B14F-4D97-AF65-F5344CB8AC3E}">
        <p14:creationId xmlns:p14="http://schemas.microsoft.com/office/powerpoint/2010/main" val="11449495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Time Zones</a:t>
            </a:r>
            <a:endParaRPr lang="en-US" b="1" dirty="0"/>
          </a:p>
        </p:txBody>
      </p:sp>
      <p:pic>
        <p:nvPicPr>
          <p:cNvPr id="3076" name="Picture 4" descr="http://www.travel.com.hk/region/time_9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95400"/>
            <a:ext cx="855087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4711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600200"/>
          </a:xfrm>
        </p:spPr>
        <p:txBody>
          <a:bodyPr/>
          <a:lstStyle/>
          <a:p>
            <a:pPr algn="l">
              <a:lnSpc>
                <a:spcPct val="150000"/>
              </a:lnSpc>
            </a:pPr>
            <a:r>
              <a:rPr lang="en-US" sz="2000" b="1" dirty="0"/>
              <a:t>Standard 4: Students will develop an understanding of the different aspects of the restaurant industry. </a:t>
            </a:r>
            <a:r>
              <a:rPr lang="en-US" sz="2000" b="1" dirty="0" smtClean="0"/>
              <a:t/>
            </a:r>
            <a:br>
              <a:rPr lang="en-US" sz="2000" b="1" dirty="0" smtClean="0"/>
            </a:br>
            <a:r>
              <a:rPr lang="en-US" sz="2000" b="1" dirty="0" smtClean="0"/>
              <a:t>Objective </a:t>
            </a:r>
            <a:r>
              <a:rPr lang="en-US" sz="2000" b="1" dirty="0"/>
              <a:t>1: Understand the key terms and functions of a restaurant business. </a:t>
            </a:r>
            <a:r>
              <a:rPr lang="en-US" sz="2000" b="1" dirty="0" smtClean="0"/>
              <a:t/>
            </a:r>
            <a:br>
              <a:rPr lang="en-US" sz="2000" b="1" dirty="0" smtClean="0"/>
            </a:br>
            <a:r>
              <a:rPr lang="en-US" sz="2000" b="1" dirty="0" smtClean="0"/>
              <a:t>a</a:t>
            </a:r>
            <a:r>
              <a:rPr lang="en-US" sz="2000" b="1" dirty="0"/>
              <a:t>. Define restaurant. </a:t>
            </a:r>
            <a:r>
              <a:rPr lang="en-US" sz="2000" b="1" dirty="0" smtClean="0"/>
              <a:t/>
            </a:r>
            <a:br>
              <a:rPr lang="en-US" sz="2000" b="1" dirty="0" smtClean="0"/>
            </a:br>
            <a:r>
              <a:rPr lang="en-US" sz="2000" b="1" dirty="0" smtClean="0"/>
              <a:t>b</a:t>
            </a:r>
            <a:r>
              <a:rPr lang="en-US" sz="2000" b="1" dirty="0"/>
              <a:t>. Describe Quick-Service and Full-Service, and casual dining. </a:t>
            </a:r>
            <a:r>
              <a:rPr lang="en-US" sz="2000" b="1" dirty="0" smtClean="0"/>
              <a:t/>
            </a:r>
            <a:br>
              <a:rPr lang="en-US" sz="2000" b="1" dirty="0" smtClean="0"/>
            </a:br>
            <a:r>
              <a:rPr lang="en-US" sz="2000" b="1" dirty="0" smtClean="0"/>
              <a:t>c</a:t>
            </a:r>
            <a:r>
              <a:rPr lang="en-US" sz="2000" b="1" dirty="0"/>
              <a:t>. Understand basic restaurant terminology including, eating and dining markets. </a:t>
            </a:r>
          </a:p>
        </p:txBody>
      </p:sp>
    </p:spTree>
    <p:extLst>
      <p:ext uri="{BB962C8B-B14F-4D97-AF65-F5344CB8AC3E}">
        <p14:creationId xmlns:p14="http://schemas.microsoft.com/office/powerpoint/2010/main" val="13198753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z="4800" dirty="0" smtClean="0"/>
              <a:t>Restaurant Terminology</a:t>
            </a:r>
            <a:endParaRPr lang="en-US" sz="4800" dirty="0"/>
          </a:p>
        </p:txBody>
      </p:sp>
      <p:sp>
        <p:nvSpPr>
          <p:cNvPr id="3" name="TextBox 2"/>
          <p:cNvSpPr txBox="1"/>
          <p:nvPr/>
        </p:nvSpPr>
        <p:spPr>
          <a:xfrm>
            <a:off x="450273" y="1447800"/>
            <a:ext cx="8305800" cy="4893647"/>
          </a:xfrm>
          <a:prstGeom prst="rect">
            <a:avLst/>
          </a:prstGeom>
          <a:noFill/>
        </p:spPr>
        <p:txBody>
          <a:bodyPr wrap="square" rtlCol="0">
            <a:spAutoFit/>
          </a:bodyPr>
          <a:lstStyle/>
          <a:p>
            <a:pPr marL="342900" indent="-342900">
              <a:buFont typeface="+mj-lt"/>
              <a:buAutoNum type="arabicPeriod"/>
            </a:pPr>
            <a:r>
              <a:rPr lang="en-US" sz="2400" b="1" u="sng" dirty="0" smtClean="0"/>
              <a:t>Restaurant</a:t>
            </a:r>
            <a:r>
              <a:rPr lang="en-US" sz="2400" b="1" dirty="0" smtClean="0"/>
              <a:t> -  </a:t>
            </a:r>
            <a:r>
              <a:rPr lang="en-US" sz="2400" b="1" dirty="0"/>
              <a:t>a place of business where a large selection of food and beverages can be selected from a menu</a:t>
            </a:r>
            <a:r>
              <a:rPr lang="en-US" sz="2400" b="1" dirty="0" smtClean="0"/>
              <a:t>.</a:t>
            </a:r>
          </a:p>
          <a:p>
            <a:pPr marL="342900" indent="-342900">
              <a:buFont typeface="+mj-lt"/>
              <a:buAutoNum type="arabicPeriod"/>
            </a:pPr>
            <a:r>
              <a:rPr lang="en-US" sz="2400" b="1" u="sng" dirty="0" smtClean="0"/>
              <a:t>Quick-Service</a:t>
            </a:r>
            <a:r>
              <a:rPr lang="en-US" sz="2400" b="1" dirty="0" smtClean="0"/>
              <a:t> -  or Fast Food is a </a:t>
            </a:r>
            <a:r>
              <a:rPr lang="en-US" sz="2400" b="1" dirty="0"/>
              <a:t>specific type </a:t>
            </a:r>
            <a:r>
              <a:rPr lang="en-US" sz="2400" b="1" dirty="0" smtClean="0"/>
              <a:t>of restaurant</a:t>
            </a:r>
            <a:r>
              <a:rPr lang="en-US" sz="2400" b="1" dirty="0"/>
              <a:t> characterized both by its fast food cuisine and by minimal table service</a:t>
            </a:r>
            <a:r>
              <a:rPr lang="en-US" sz="2400" b="1" dirty="0" smtClean="0"/>
              <a:t>.</a:t>
            </a:r>
          </a:p>
          <a:p>
            <a:pPr marL="342900" indent="-342900">
              <a:buFont typeface="+mj-lt"/>
              <a:buAutoNum type="arabicPeriod"/>
            </a:pPr>
            <a:r>
              <a:rPr lang="en-US" sz="2400" b="1" u="sng" dirty="0" smtClean="0"/>
              <a:t>Full-Service</a:t>
            </a:r>
            <a:r>
              <a:rPr lang="en-US" sz="2400" b="1" dirty="0" smtClean="0"/>
              <a:t> -  </a:t>
            </a:r>
          </a:p>
          <a:p>
            <a:pPr marL="342900" indent="-342900">
              <a:buFont typeface="+mj-lt"/>
              <a:buAutoNum type="arabicPeriod"/>
            </a:pPr>
            <a:r>
              <a:rPr lang="en-US" sz="2400" b="1" u="sng" dirty="0" smtClean="0"/>
              <a:t>Casual Dining</a:t>
            </a:r>
            <a:r>
              <a:rPr lang="en-US" sz="2400" b="1" dirty="0" smtClean="0"/>
              <a:t> -  </a:t>
            </a:r>
            <a:r>
              <a:rPr lang="en-US" sz="2400" b="1" dirty="0"/>
              <a:t>are primarily chain restaurants, such as Chipotle Mexican Grill and Panera Bread.</a:t>
            </a:r>
            <a:endParaRPr lang="en-US" sz="2400" b="1" dirty="0" smtClean="0"/>
          </a:p>
          <a:p>
            <a:pPr marL="342900" indent="-342900">
              <a:buFont typeface="+mj-lt"/>
              <a:buAutoNum type="arabicPeriod"/>
            </a:pPr>
            <a:r>
              <a:rPr lang="en-US" sz="2400" b="1" u="sng" dirty="0" smtClean="0"/>
              <a:t>Eating Markets</a:t>
            </a:r>
            <a:r>
              <a:rPr lang="en-US" sz="2400" b="1" dirty="0" smtClean="0"/>
              <a:t> -  a place </a:t>
            </a:r>
            <a:r>
              <a:rPr lang="en-US" sz="2400" b="1" dirty="0"/>
              <a:t>where we can get food and beverages for considerable price or value. </a:t>
            </a:r>
            <a:endParaRPr lang="en-US" sz="2400" b="1" dirty="0" smtClean="0"/>
          </a:p>
          <a:p>
            <a:pPr marL="342900" indent="-342900">
              <a:buFont typeface="+mj-lt"/>
              <a:buAutoNum type="arabicPeriod"/>
            </a:pPr>
            <a:r>
              <a:rPr lang="en-US" sz="2400" b="1" u="sng" dirty="0" smtClean="0"/>
              <a:t>Dining Markets</a:t>
            </a:r>
            <a:r>
              <a:rPr lang="en-US" sz="2400" b="1" dirty="0" smtClean="0"/>
              <a:t> -  </a:t>
            </a:r>
            <a:r>
              <a:rPr lang="en-US" sz="2400" b="1" dirty="0"/>
              <a:t> </a:t>
            </a:r>
            <a:r>
              <a:rPr lang="en-US" sz="2400" b="1" dirty="0" smtClean="0"/>
              <a:t>a place where </a:t>
            </a:r>
            <a:r>
              <a:rPr lang="en-US" sz="2400" b="1" dirty="0"/>
              <a:t>experience, </a:t>
            </a:r>
            <a:r>
              <a:rPr lang="en-US" sz="2400" b="1" dirty="0" smtClean="0"/>
              <a:t>comfort </a:t>
            </a:r>
            <a:r>
              <a:rPr lang="en-US" sz="2400" b="1" dirty="0"/>
              <a:t>and service according to needs of customers </a:t>
            </a:r>
            <a:r>
              <a:rPr lang="en-US" sz="2400" b="1" dirty="0" smtClean="0"/>
              <a:t>is offered, </a:t>
            </a:r>
            <a:r>
              <a:rPr lang="en-US" sz="2400" b="1" dirty="0"/>
              <a:t>where we can expect more individual </a:t>
            </a:r>
            <a:r>
              <a:rPr lang="en-US" sz="2400" b="1" dirty="0" smtClean="0"/>
              <a:t>care.</a:t>
            </a:r>
          </a:p>
        </p:txBody>
      </p:sp>
    </p:spTree>
    <p:extLst>
      <p:ext uri="{BB962C8B-B14F-4D97-AF65-F5344CB8AC3E}">
        <p14:creationId xmlns:p14="http://schemas.microsoft.com/office/powerpoint/2010/main" val="389051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4876800"/>
          </a:xfrm>
        </p:spPr>
        <p:txBody>
          <a:bodyPr/>
          <a:lstStyle/>
          <a:p>
            <a:pPr algn="l">
              <a:lnSpc>
                <a:spcPct val="150000"/>
              </a:lnSpc>
            </a:pPr>
            <a:r>
              <a:rPr lang="en-US" sz="2000" b="1" dirty="0"/>
              <a:t>Objective 2: The students will understand the impact of hospitality and tourism on the economy. </a:t>
            </a:r>
            <a:r>
              <a:rPr lang="en-US" sz="2000" b="1" dirty="0" smtClean="0"/>
              <a:t/>
            </a:r>
            <a:br>
              <a:rPr lang="en-US" sz="2000" b="1" dirty="0" smtClean="0"/>
            </a:br>
            <a:r>
              <a:rPr lang="en-US" sz="2000" b="1" dirty="0" smtClean="0"/>
              <a:t>a</a:t>
            </a:r>
            <a:r>
              <a:rPr lang="en-US" sz="2000" b="1" dirty="0"/>
              <a:t>. Discuss the social, cultural, economic, and environmental impacts of travel. </a:t>
            </a:r>
            <a:r>
              <a:rPr lang="en-US" sz="2000" b="1" dirty="0" smtClean="0"/>
              <a:t/>
            </a:r>
            <a:br>
              <a:rPr lang="en-US" sz="2000" b="1" dirty="0" smtClean="0"/>
            </a:br>
            <a:r>
              <a:rPr lang="en-US" sz="2000" b="1" dirty="0" smtClean="0"/>
              <a:t>b</a:t>
            </a:r>
            <a:r>
              <a:rPr lang="en-US" sz="2000" b="1" dirty="0"/>
              <a:t>. Explain the product life cycle. </a:t>
            </a:r>
            <a:r>
              <a:rPr lang="en-US" sz="2000" b="1" dirty="0" smtClean="0"/>
              <a:t/>
            </a:r>
            <a:br>
              <a:rPr lang="en-US" sz="2000" b="1" dirty="0" smtClean="0"/>
            </a:br>
            <a:r>
              <a:rPr lang="en-US" sz="2000" b="1" dirty="0" smtClean="0"/>
              <a:t>c</a:t>
            </a:r>
            <a:r>
              <a:rPr lang="en-US" sz="2000" b="1" dirty="0"/>
              <a:t>. Explain the ripple effect on an economy from tourism. </a:t>
            </a:r>
            <a:r>
              <a:rPr lang="en-US" sz="2000" b="1" dirty="0" smtClean="0"/>
              <a:t/>
            </a:r>
            <a:br>
              <a:rPr lang="en-US" sz="2000" b="1" dirty="0" smtClean="0"/>
            </a:br>
            <a:r>
              <a:rPr lang="en-US" sz="2000" b="1" dirty="0" smtClean="0"/>
              <a:t>d</a:t>
            </a:r>
            <a:r>
              <a:rPr lang="en-US" sz="2000" b="1" dirty="0"/>
              <a:t>. Define inflation and staycation. </a:t>
            </a:r>
            <a:r>
              <a:rPr lang="en-US" sz="2000" b="1" dirty="0" smtClean="0"/>
              <a:t/>
            </a:r>
            <a:br>
              <a:rPr lang="en-US" sz="2000" b="1" dirty="0" smtClean="0"/>
            </a:br>
            <a:r>
              <a:rPr lang="en-US" sz="2000" b="1" dirty="0" smtClean="0"/>
              <a:t>e</a:t>
            </a:r>
            <a:r>
              <a:rPr lang="en-US" sz="2000" b="1" dirty="0"/>
              <a:t>. Be able to convert money from an exchange rate. f. Discuss the impact of technology on the hospitality and tourism industry. </a:t>
            </a:r>
            <a:br>
              <a:rPr lang="en-US" sz="2000" b="1" dirty="0"/>
            </a:br>
            <a:endParaRPr lang="en-US" sz="2000" b="1" dirty="0"/>
          </a:p>
        </p:txBody>
      </p:sp>
    </p:spTree>
    <p:extLst>
      <p:ext uri="{BB962C8B-B14F-4D97-AF65-F5344CB8AC3E}">
        <p14:creationId xmlns:p14="http://schemas.microsoft.com/office/powerpoint/2010/main" val="38873346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pPr algn="l">
              <a:lnSpc>
                <a:spcPct val="150000"/>
              </a:lnSpc>
            </a:pPr>
            <a:r>
              <a:rPr lang="en-US" sz="2000" b="1" dirty="0"/>
              <a:t>Objective 2: Identify different jobs, careers, and opportunities in the restaurants. </a:t>
            </a:r>
          </a:p>
        </p:txBody>
      </p:sp>
    </p:spTree>
    <p:extLst>
      <p:ext uri="{BB962C8B-B14F-4D97-AF65-F5344CB8AC3E}">
        <p14:creationId xmlns:p14="http://schemas.microsoft.com/office/powerpoint/2010/main" val="25217895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sz="4400" dirty="0" smtClean="0"/>
              <a:t>Restaurant Career Opportunities</a:t>
            </a:r>
            <a:endParaRPr lang="en-US" sz="4400" dirty="0"/>
          </a:p>
        </p:txBody>
      </p:sp>
      <p:sp>
        <p:nvSpPr>
          <p:cNvPr id="3" name="TextBox 2"/>
          <p:cNvSpPr txBox="1"/>
          <p:nvPr/>
        </p:nvSpPr>
        <p:spPr>
          <a:xfrm>
            <a:off x="914400" y="1828799"/>
            <a:ext cx="3886200" cy="4524315"/>
          </a:xfrm>
          <a:prstGeom prst="rect">
            <a:avLst/>
          </a:prstGeom>
          <a:noFill/>
        </p:spPr>
        <p:txBody>
          <a:bodyPr wrap="square" rtlCol="0">
            <a:spAutoFit/>
          </a:bodyPr>
          <a:lstStyle/>
          <a:p>
            <a:r>
              <a:rPr lang="en-US" b="1" dirty="0">
                <a:hlinkClick r:id="rId2"/>
              </a:rPr>
              <a:t>Baker</a:t>
            </a:r>
            <a:endParaRPr lang="en-US" b="1" dirty="0"/>
          </a:p>
          <a:p>
            <a:r>
              <a:rPr lang="en-US" b="1" dirty="0">
                <a:hlinkClick r:id="rId3"/>
              </a:rPr>
              <a:t>Banquet manager</a:t>
            </a:r>
            <a:endParaRPr lang="en-US" b="1" dirty="0"/>
          </a:p>
          <a:p>
            <a:r>
              <a:rPr lang="en-US" b="1" dirty="0">
                <a:hlinkClick r:id="rId4"/>
              </a:rPr>
              <a:t>Bartender</a:t>
            </a:r>
            <a:endParaRPr lang="en-US" b="1" dirty="0"/>
          </a:p>
          <a:p>
            <a:r>
              <a:rPr lang="en-US" b="1" dirty="0">
                <a:hlinkClick r:id="rId5"/>
              </a:rPr>
              <a:t>Beverage manager</a:t>
            </a:r>
            <a:endParaRPr lang="en-US" b="1" dirty="0"/>
          </a:p>
          <a:p>
            <a:r>
              <a:rPr lang="en-US" b="1" dirty="0">
                <a:hlinkClick r:id="rId6"/>
              </a:rPr>
              <a:t>Broiler cook</a:t>
            </a:r>
            <a:endParaRPr lang="en-US" b="1" dirty="0"/>
          </a:p>
          <a:p>
            <a:r>
              <a:rPr lang="en-US" b="1" dirty="0">
                <a:hlinkClick r:id="rId7"/>
              </a:rPr>
              <a:t>Bus person</a:t>
            </a:r>
            <a:endParaRPr lang="en-US" b="1" dirty="0"/>
          </a:p>
          <a:p>
            <a:r>
              <a:rPr lang="en-US" b="1" dirty="0">
                <a:hlinkClick r:id="rId8"/>
              </a:rPr>
              <a:t>Catering manager</a:t>
            </a:r>
            <a:endParaRPr lang="en-US" b="1" dirty="0"/>
          </a:p>
          <a:p>
            <a:r>
              <a:rPr lang="en-US" b="1" dirty="0">
                <a:hlinkClick r:id="rId9"/>
              </a:rPr>
              <a:t>Counter server</a:t>
            </a:r>
            <a:endParaRPr lang="en-US" b="1" dirty="0"/>
          </a:p>
          <a:p>
            <a:r>
              <a:rPr lang="en-US" b="1" dirty="0">
                <a:hlinkClick r:id="rId10"/>
              </a:rPr>
              <a:t>Dining room manager</a:t>
            </a:r>
            <a:endParaRPr lang="en-US" b="1" dirty="0"/>
          </a:p>
          <a:p>
            <a:r>
              <a:rPr lang="en-US" b="1" dirty="0">
                <a:hlinkClick r:id="rId11"/>
              </a:rPr>
              <a:t>Executive chef</a:t>
            </a:r>
            <a:endParaRPr lang="en-US" b="1" dirty="0"/>
          </a:p>
          <a:p>
            <a:r>
              <a:rPr lang="en-US" b="1" dirty="0">
                <a:hlinkClick r:id="rId12"/>
              </a:rPr>
              <a:t>Expediter</a:t>
            </a:r>
            <a:endParaRPr lang="en-US" b="1" dirty="0"/>
          </a:p>
          <a:p>
            <a:r>
              <a:rPr lang="en-US" b="1" dirty="0">
                <a:hlinkClick r:id="rId13"/>
              </a:rPr>
              <a:t>Food and  beverage director</a:t>
            </a:r>
            <a:endParaRPr lang="en-US" b="1" dirty="0"/>
          </a:p>
          <a:p>
            <a:r>
              <a:rPr lang="en-US" b="1" u="sng" dirty="0">
                <a:hlinkClick r:id="rId14"/>
              </a:rPr>
              <a:t>Foodservice directory</a:t>
            </a:r>
            <a:r>
              <a:rPr lang="en-US" b="1" dirty="0"/>
              <a:t> (health care)</a:t>
            </a:r>
          </a:p>
          <a:p>
            <a:r>
              <a:rPr lang="en-US" b="1" dirty="0">
                <a:hlinkClick r:id="rId15"/>
              </a:rPr>
              <a:t>Fry/sauté cook</a:t>
            </a:r>
            <a:endParaRPr lang="en-US" b="1" dirty="0"/>
          </a:p>
          <a:p>
            <a:r>
              <a:rPr lang="en-US" b="1" dirty="0">
                <a:hlinkClick r:id="rId16"/>
              </a:rPr>
              <a:t>General manager</a:t>
            </a:r>
            <a:r>
              <a:rPr lang="en-US" b="1" dirty="0"/>
              <a:t> (</a:t>
            </a:r>
            <a:r>
              <a:rPr lang="en-US" b="1" dirty="0" err="1"/>
              <a:t>fullservice</a:t>
            </a:r>
            <a:r>
              <a:rPr lang="en-US" b="1" dirty="0"/>
              <a:t>)</a:t>
            </a:r>
          </a:p>
          <a:p>
            <a:r>
              <a:rPr lang="en-US" b="1" dirty="0">
                <a:hlinkClick r:id="rId17"/>
              </a:rPr>
              <a:t>General manager</a:t>
            </a:r>
            <a:r>
              <a:rPr lang="en-US" b="1" dirty="0"/>
              <a:t> (quick service</a:t>
            </a:r>
            <a:r>
              <a:rPr lang="en-US" b="1" dirty="0" smtClean="0"/>
              <a:t>)</a:t>
            </a:r>
            <a:endParaRPr lang="en-US" b="1" dirty="0"/>
          </a:p>
        </p:txBody>
      </p:sp>
      <p:sp>
        <p:nvSpPr>
          <p:cNvPr id="4" name="TextBox 3"/>
          <p:cNvSpPr txBox="1"/>
          <p:nvPr/>
        </p:nvSpPr>
        <p:spPr>
          <a:xfrm>
            <a:off x="5257800" y="1828800"/>
            <a:ext cx="2993127" cy="3416320"/>
          </a:xfrm>
          <a:prstGeom prst="rect">
            <a:avLst/>
          </a:prstGeom>
          <a:noFill/>
        </p:spPr>
        <p:txBody>
          <a:bodyPr wrap="none" rtlCol="0">
            <a:spAutoFit/>
          </a:bodyPr>
          <a:lstStyle/>
          <a:p>
            <a:r>
              <a:rPr lang="en-US" b="1" dirty="0">
                <a:hlinkClick r:id="rId18"/>
              </a:rPr>
              <a:t>Human resources manager</a:t>
            </a:r>
            <a:endParaRPr lang="en-US" b="1" dirty="0"/>
          </a:p>
          <a:p>
            <a:r>
              <a:rPr lang="en-US" b="1" dirty="0">
                <a:hlinkClick r:id="rId19"/>
              </a:rPr>
              <a:t>Kitchen manager</a:t>
            </a:r>
            <a:endParaRPr lang="en-US" b="1" dirty="0"/>
          </a:p>
          <a:p>
            <a:r>
              <a:rPr lang="en-US" b="1" dirty="0">
                <a:hlinkClick r:id="rId20"/>
              </a:rPr>
              <a:t>Maître </a:t>
            </a:r>
            <a:r>
              <a:rPr lang="en-US" b="1" dirty="0" err="1">
                <a:hlinkClick r:id="rId20"/>
              </a:rPr>
              <a:t>d'hotel</a:t>
            </a:r>
            <a:endParaRPr lang="en-US" b="1" dirty="0"/>
          </a:p>
          <a:p>
            <a:r>
              <a:rPr lang="en-US" b="1" dirty="0">
                <a:hlinkClick r:id="rId21"/>
              </a:rPr>
              <a:t>Pantry cook</a:t>
            </a:r>
            <a:endParaRPr lang="en-US" b="1" dirty="0"/>
          </a:p>
          <a:p>
            <a:r>
              <a:rPr lang="en-US" b="1" dirty="0">
                <a:hlinkClick r:id="rId22"/>
              </a:rPr>
              <a:t>Pastry chef</a:t>
            </a:r>
            <a:endParaRPr lang="en-US" b="1" dirty="0"/>
          </a:p>
          <a:p>
            <a:r>
              <a:rPr lang="en-US" b="1" dirty="0">
                <a:hlinkClick r:id="rId23"/>
              </a:rPr>
              <a:t>President/CEO</a:t>
            </a:r>
            <a:endParaRPr lang="en-US" b="1" dirty="0"/>
          </a:p>
          <a:p>
            <a:r>
              <a:rPr lang="en-US" b="1" dirty="0">
                <a:hlinkClick r:id="rId24"/>
              </a:rPr>
              <a:t>Public relations manager</a:t>
            </a:r>
            <a:endParaRPr lang="en-US" b="1" dirty="0"/>
          </a:p>
          <a:p>
            <a:r>
              <a:rPr lang="en-US" b="1" dirty="0">
                <a:hlinkClick r:id="rId25"/>
              </a:rPr>
              <a:t>Server</a:t>
            </a:r>
            <a:endParaRPr lang="en-US" b="1" dirty="0"/>
          </a:p>
          <a:p>
            <a:r>
              <a:rPr lang="en-US" b="1" dirty="0">
                <a:hlinkClick r:id="rId26"/>
              </a:rPr>
              <a:t>Soup and sauce cook</a:t>
            </a:r>
            <a:endParaRPr lang="en-US" b="1" dirty="0"/>
          </a:p>
          <a:p>
            <a:r>
              <a:rPr lang="en-US" b="1" dirty="0">
                <a:hlinkClick r:id="rId27"/>
              </a:rPr>
              <a:t>Sous chef</a:t>
            </a:r>
            <a:endParaRPr lang="en-US" b="1" dirty="0"/>
          </a:p>
          <a:p>
            <a:r>
              <a:rPr lang="en-US" b="1" dirty="0">
                <a:hlinkClick r:id="rId28"/>
              </a:rPr>
              <a:t>Wine steward</a:t>
            </a:r>
            <a:endParaRPr lang="en-US" b="1" dirty="0"/>
          </a:p>
          <a:p>
            <a:endParaRPr lang="en-US" b="1" dirty="0"/>
          </a:p>
        </p:txBody>
      </p:sp>
    </p:spTree>
    <p:extLst>
      <p:ext uri="{BB962C8B-B14F-4D97-AF65-F5344CB8AC3E}">
        <p14:creationId xmlns:p14="http://schemas.microsoft.com/office/powerpoint/2010/main" val="33589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600200"/>
          </a:xfrm>
        </p:spPr>
        <p:txBody>
          <a:bodyPr/>
          <a:lstStyle/>
          <a:p>
            <a:pPr algn="l">
              <a:lnSpc>
                <a:spcPct val="150000"/>
              </a:lnSpc>
            </a:pPr>
            <a:r>
              <a:rPr lang="en-US" sz="2000" b="1" dirty="0"/>
              <a:t>Standard 5: Students will explore the hospitality and tourism industry in Utah. </a:t>
            </a:r>
            <a:r>
              <a:rPr lang="en-US" sz="2000" b="1" dirty="0" smtClean="0"/>
              <a:t/>
            </a:r>
            <a:br>
              <a:rPr lang="en-US" sz="2000" b="1" dirty="0" smtClean="0"/>
            </a:br>
            <a:r>
              <a:rPr lang="en-US" sz="2000" b="1" dirty="0"/>
              <a:t/>
            </a:r>
            <a:br>
              <a:rPr lang="en-US" sz="2000" b="1" dirty="0"/>
            </a:br>
            <a:r>
              <a:rPr lang="en-US" sz="2000" b="1" dirty="0" smtClean="0"/>
              <a:t>Objective </a:t>
            </a:r>
            <a:r>
              <a:rPr lang="en-US" sz="2000" b="1" dirty="0"/>
              <a:t>1: Identify National Parks in Utah. </a:t>
            </a:r>
            <a:r>
              <a:rPr lang="en-US" sz="2000" b="1" dirty="0" smtClean="0"/>
              <a:t/>
            </a:r>
            <a:br>
              <a:rPr lang="en-US" sz="2000" b="1" dirty="0" smtClean="0"/>
            </a:br>
            <a:endParaRPr lang="en-US" sz="2000" b="1" dirty="0"/>
          </a:p>
        </p:txBody>
      </p:sp>
    </p:spTree>
    <p:extLst>
      <p:ext uri="{BB962C8B-B14F-4D97-AF65-F5344CB8AC3E}">
        <p14:creationId xmlns:p14="http://schemas.microsoft.com/office/powerpoint/2010/main" val="34601634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3600" dirty="0" smtClean="0"/>
              <a:t>Utah’s National Parks &amp; Monuments</a:t>
            </a:r>
            <a:endParaRPr lang="en-US" sz="3600" dirty="0"/>
          </a:p>
        </p:txBody>
      </p:sp>
      <p:sp>
        <p:nvSpPr>
          <p:cNvPr id="3" name="TextBox 2"/>
          <p:cNvSpPr txBox="1"/>
          <p:nvPr/>
        </p:nvSpPr>
        <p:spPr>
          <a:xfrm>
            <a:off x="381000" y="1399309"/>
            <a:ext cx="3276600" cy="3539430"/>
          </a:xfrm>
          <a:prstGeom prst="rect">
            <a:avLst/>
          </a:prstGeom>
          <a:noFill/>
        </p:spPr>
        <p:txBody>
          <a:bodyPr wrap="square" rtlCol="0">
            <a:spAutoFit/>
          </a:bodyPr>
          <a:lstStyle/>
          <a:p>
            <a:r>
              <a:rPr lang="en-US" sz="2800" b="1" u="sng" dirty="0" smtClean="0"/>
              <a:t>Utah’s 5 National Parks</a:t>
            </a:r>
            <a:r>
              <a:rPr lang="en-US" sz="2800" b="1" dirty="0" smtClean="0"/>
              <a:t>:</a:t>
            </a:r>
          </a:p>
          <a:p>
            <a:pPr marL="342900" indent="-342900">
              <a:buAutoNum type="arabicPeriod"/>
            </a:pPr>
            <a:endParaRPr lang="en-US" sz="2800" b="1" dirty="0" smtClean="0"/>
          </a:p>
          <a:p>
            <a:pPr marL="342900" indent="-342900">
              <a:buAutoNum type="arabicPeriod"/>
            </a:pPr>
            <a:r>
              <a:rPr lang="en-US" sz="2800" b="1" dirty="0" smtClean="0"/>
              <a:t>Arches</a:t>
            </a:r>
          </a:p>
          <a:p>
            <a:pPr marL="342900" indent="-342900">
              <a:buAutoNum type="arabicPeriod"/>
            </a:pPr>
            <a:r>
              <a:rPr lang="en-US" sz="2800" b="1" dirty="0" smtClean="0"/>
              <a:t>Canyonlands</a:t>
            </a:r>
          </a:p>
          <a:p>
            <a:pPr marL="342900" indent="-342900">
              <a:buAutoNum type="arabicPeriod"/>
            </a:pPr>
            <a:r>
              <a:rPr lang="en-US" sz="2800" b="1" dirty="0" smtClean="0"/>
              <a:t>Capitol Reef</a:t>
            </a:r>
          </a:p>
          <a:p>
            <a:pPr marL="342900" indent="-342900">
              <a:buAutoNum type="arabicPeriod"/>
            </a:pPr>
            <a:r>
              <a:rPr lang="en-US" sz="2800" b="1" dirty="0" smtClean="0"/>
              <a:t>Bryce Canyon</a:t>
            </a:r>
          </a:p>
          <a:p>
            <a:pPr marL="342900" indent="-342900">
              <a:buAutoNum type="arabicPeriod"/>
            </a:pPr>
            <a:r>
              <a:rPr lang="en-US" sz="2800" b="1" dirty="0" smtClean="0"/>
              <a:t>Zion</a:t>
            </a:r>
            <a:endParaRPr lang="en-US" sz="2800" dirty="0"/>
          </a:p>
        </p:txBody>
      </p:sp>
      <p:sp>
        <p:nvSpPr>
          <p:cNvPr id="4" name="TextBox 3"/>
          <p:cNvSpPr txBox="1"/>
          <p:nvPr/>
        </p:nvSpPr>
        <p:spPr>
          <a:xfrm>
            <a:off x="4038600" y="1399309"/>
            <a:ext cx="4925772" cy="4832092"/>
          </a:xfrm>
          <a:prstGeom prst="rect">
            <a:avLst/>
          </a:prstGeom>
          <a:noFill/>
        </p:spPr>
        <p:txBody>
          <a:bodyPr wrap="none" rtlCol="0">
            <a:spAutoFit/>
          </a:bodyPr>
          <a:lstStyle/>
          <a:p>
            <a:r>
              <a:rPr lang="en-US" sz="2800" b="1" u="sng" dirty="0" smtClean="0"/>
              <a:t>Utah’s National Monuments </a:t>
            </a:r>
          </a:p>
          <a:p>
            <a:r>
              <a:rPr lang="en-US" sz="2800" b="1" u="sng" dirty="0" smtClean="0"/>
              <a:t>&amp; Landmarks</a:t>
            </a:r>
            <a:r>
              <a:rPr lang="en-US" sz="2800" b="1" dirty="0" smtClean="0"/>
              <a:t>:</a:t>
            </a:r>
          </a:p>
          <a:p>
            <a:endParaRPr lang="en-US" sz="1400" b="1" dirty="0"/>
          </a:p>
          <a:p>
            <a:pPr marL="514350" indent="-514350">
              <a:buAutoNum type="arabicPeriod"/>
            </a:pPr>
            <a:r>
              <a:rPr lang="en-US" sz="1400" b="1" dirty="0" smtClean="0"/>
              <a:t>Ashley National Forest</a:t>
            </a:r>
          </a:p>
          <a:p>
            <a:pPr marL="514350" indent="-514350">
              <a:buAutoNum type="arabicPeriod"/>
            </a:pPr>
            <a:r>
              <a:rPr lang="en-US" sz="1400" b="1" dirty="0" smtClean="0"/>
              <a:t>Cedar Breaks National Monument</a:t>
            </a:r>
          </a:p>
          <a:p>
            <a:pPr marL="514350" indent="-514350">
              <a:buAutoNum type="arabicPeriod"/>
            </a:pPr>
            <a:r>
              <a:rPr lang="en-US" sz="1400" b="1" dirty="0" smtClean="0"/>
              <a:t>Dinosaur National Monument</a:t>
            </a:r>
          </a:p>
          <a:p>
            <a:pPr marL="514350" indent="-514350">
              <a:buAutoNum type="arabicPeriod"/>
            </a:pPr>
            <a:r>
              <a:rPr lang="en-US" sz="1400" b="1" dirty="0" smtClean="0"/>
              <a:t>Dixie National Forest</a:t>
            </a:r>
          </a:p>
          <a:p>
            <a:pPr marL="514350" indent="-514350">
              <a:buAutoNum type="arabicPeriod"/>
            </a:pPr>
            <a:r>
              <a:rPr lang="en-US" sz="1400" b="1" dirty="0" err="1" smtClean="0"/>
              <a:t>Fishlake</a:t>
            </a:r>
            <a:r>
              <a:rPr lang="en-US" sz="1400" b="1" dirty="0" smtClean="0"/>
              <a:t> National Forest</a:t>
            </a:r>
          </a:p>
          <a:p>
            <a:pPr marL="514350" indent="-514350">
              <a:buAutoNum type="arabicPeriod"/>
            </a:pPr>
            <a:r>
              <a:rPr lang="en-US" sz="1400" b="1" dirty="0" smtClean="0"/>
              <a:t>Flaming Gorge</a:t>
            </a:r>
          </a:p>
          <a:p>
            <a:pPr marL="514350" indent="-514350">
              <a:buAutoNum type="arabicPeriod"/>
            </a:pPr>
            <a:r>
              <a:rPr lang="en-US" sz="1400" b="1" dirty="0" smtClean="0"/>
              <a:t>Glen Canyon</a:t>
            </a:r>
          </a:p>
          <a:p>
            <a:pPr marL="514350" indent="-514350">
              <a:buAutoNum type="arabicPeriod"/>
            </a:pPr>
            <a:r>
              <a:rPr lang="en-US" sz="1400" b="1" dirty="0" smtClean="0"/>
              <a:t>Golden Spike</a:t>
            </a:r>
          </a:p>
          <a:p>
            <a:pPr marL="514350" indent="-514350">
              <a:buAutoNum type="arabicPeriod"/>
            </a:pPr>
            <a:r>
              <a:rPr lang="en-US" sz="1400" b="1" dirty="0" smtClean="0"/>
              <a:t>Grand Staircase / Escalante National Monument</a:t>
            </a:r>
          </a:p>
          <a:p>
            <a:pPr marL="514350" indent="-514350">
              <a:buAutoNum type="arabicPeriod"/>
            </a:pPr>
            <a:r>
              <a:rPr lang="en-US" sz="1400" b="1" dirty="0" err="1" smtClean="0"/>
              <a:t>Hovenweep</a:t>
            </a:r>
            <a:r>
              <a:rPr lang="en-US" sz="1400" b="1" dirty="0" smtClean="0"/>
              <a:t> National Monument</a:t>
            </a:r>
          </a:p>
          <a:p>
            <a:pPr marL="514350" indent="-514350">
              <a:buAutoNum type="arabicPeriod"/>
            </a:pPr>
            <a:r>
              <a:rPr lang="en-US" sz="1400" b="1" dirty="0" smtClean="0"/>
              <a:t>Lake Powell</a:t>
            </a:r>
          </a:p>
          <a:p>
            <a:pPr marL="514350" indent="-514350">
              <a:buAutoNum type="arabicPeriod"/>
            </a:pPr>
            <a:r>
              <a:rPr lang="en-US" sz="1400" b="1" dirty="0" smtClean="0"/>
              <a:t>Manti La Sal National Forest</a:t>
            </a:r>
          </a:p>
          <a:p>
            <a:pPr marL="514350" indent="-514350">
              <a:buAutoNum type="arabicPeriod"/>
            </a:pPr>
            <a:r>
              <a:rPr lang="en-US" sz="1400" b="1" dirty="0" smtClean="0"/>
              <a:t>Monument Valley</a:t>
            </a:r>
          </a:p>
          <a:p>
            <a:pPr marL="514350" indent="-514350">
              <a:buAutoNum type="arabicPeriod"/>
            </a:pPr>
            <a:r>
              <a:rPr lang="en-US" sz="1400" b="1" dirty="0" smtClean="0"/>
              <a:t>Natural Bridges National Monument</a:t>
            </a:r>
          </a:p>
          <a:p>
            <a:pPr marL="514350" indent="-514350">
              <a:buAutoNum type="arabicPeriod"/>
            </a:pPr>
            <a:r>
              <a:rPr lang="en-US" sz="1400" b="1" dirty="0" smtClean="0"/>
              <a:t>Rainbow Bridge National Monument</a:t>
            </a:r>
          </a:p>
          <a:p>
            <a:pPr marL="514350" indent="-514350">
              <a:buAutoNum type="arabicPeriod"/>
            </a:pPr>
            <a:r>
              <a:rPr lang="en-US" sz="1400" b="1" dirty="0" smtClean="0"/>
              <a:t>Timpanogos Cave National Monument</a:t>
            </a:r>
          </a:p>
          <a:p>
            <a:pPr marL="514350" indent="-514350">
              <a:buAutoNum type="arabicPeriod"/>
            </a:pPr>
            <a:r>
              <a:rPr lang="en-US" sz="1400" b="1" dirty="0" smtClean="0"/>
              <a:t>Uinta Wasatch Cache National Forest</a:t>
            </a:r>
          </a:p>
        </p:txBody>
      </p:sp>
    </p:spTree>
    <p:extLst>
      <p:ext uri="{BB962C8B-B14F-4D97-AF65-F5344CB8AC3E}">
        <p14:creationId xmlns:p14="http://schemas.microsoft.com/office/powerpoint/2010/main" val="277402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600200"/>
          </a:xfrm>
        </p:spPr>
        <p:txBody>
          <a:bodyPr/>
          <a:lstStyle/>
          <a:p>
            <a:pPr algn="l">
              <a:lnSpc>
                <a:spcPct val="150000"/>
              </a:lnSpc>
            </a:pPr>
            <a:r>
              <a:rPr lang="en-US" sz="2000" b="1" dirty="0"/>
              <a:t>Objective 2: Discuss seasonality in Utah and Consumer Motivation for travel in Utah. </a:t>
            </a:r>
            <a:br>
              <a:rPr lang="en-US" sz="2000" b="1" dirty="0"/>
            </a:br>
            <a:endParaRPr lang="en-US" sz="2000" b="1" dirty="0"/>
          </a:p>
        </p:txBody>
      </p:sp>
    </p:spTree>
    <p:extLst>
      <p:ext uri="{BB962C8B-B14F-4D97-AF65-F5344CB8AC3E}">
        <p14:creationId xmlns:p14="http://schemas.microsoft.com/office/powerpoint/2010/main" val="34035410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Utah Seasonality</a:t>
            </a:r>
            <a:endParaRPr lang="en-US" dirty="0"/>
          </a:p>
        </p:txBody>
      </p:sp>
      <p:sp>
        <p:nvSpPr>
          <p:cNvPr id="3" name="TextBox 2"/>
          <p:cNvSpPr txBox="1"/>
          <p:nvPr/>
        </p:nvSpPr>
        <p:spPr>
          <a:xfrm>
            <a:off x="318655" y="1447800"/>
            <a:ext cx="8382000" cy="4524315"/>
          </a:xfrm>
          <a:prstGeom prst="rect">
            <a:avLst/>
          </a:prstGeom>
          <a:noFill/>
        </p:spPr>
        <p:txBody>
          <a:bodyPr wrap="square" rtlCol="0">
            <a:spAutoFit/>
          </a:bodyPr>
          <a:lstStyle/>
          <a:p>
            <a:pPr marL="342900" indent="-342900">
              <a:buFont typeface="+mj-lt"/>
              <a:buAutoNum type="arabicPeriod"/>
            </a:pPr>
            <a:r>
              <a:rPr lang="en-US" sz="2400" b="1" dirty="0" smtClean="0"/>
              <a:t>Fall -  Hunting, Fishing, Sightseeing, Hiking, Conferences, Trade Shows</a:t>
            </a:r>
          </a:p>
          <a:p>
            <a:pPr marL="342900" indent="-342900">
              <a:buFont typeface="+mj-lt"/>
              <a:buAutoNum type="arabicPeriod"/>
            </a:pPr>
            <a:r>
              <a:rPr lang="en-US" sz="2400" b="1" dirty="0" smtClean="0"/>
              <a:t>Winter -  Skiing, Snowboarding, Cross Country Skiing, Snowmobiling, Sight Seeing, Hunting, Ice Skating, Sundance Film Festival, Conferences, Trade Shows</a:t>
            </a:r>
          </a:p>
          <a:p>
            <a:pPr marL="342900" indent="-342900">
              <a:buFont typeface="+mj-lt"/>
              <a:buAutoNum type="arabicPeriod"/>
            </a:pPr>
            <a:r>
              <a:rPr lang="en-US" sz="2400" b="1" dirty="0" smtClean="0"/>
              <a:t>Spring -  Sightseeing, Fishing, Hiking, Conferences, Trade Shows</a:t>
            </a:r>
          </a:p>
          <a:p>
            <a:pPr marL="342900" indent="-342900">
              <a:buFont typeface="+mj-lt"/>
              <a:buAutoNum type="arabicPeriod"/>
            </a:pPr>
            <a:r>
              <a:rPr lang="en-US" sz="2400" b="1" dirty="0" smtClean="0"/>
              <a:t>Summer -  Fishing, White Water Rafting, Hiking, Mountain Biking, Mountain Climbing, Zip Lines, Alpine Slides, Shakespeare Festival, Water Skiing, Jet Skiing, Conferences, Trade Shows, Sundance Outdoor Theater</a:t>
            </a:r>
            <a:endParaRPr lang="en-US" sz="2400" b="1" dirty="0"/>
          </a:p>
        </p:txBody>
      </p:sp>
    </p:spTree>
    <p:extLst>
      <p:ext uri="{BB962C8B-B14F-4D97-AF65-F5344CB8AC3E}">
        <p14:creationId xmlns:p14="http://schemas.microsoft.com/office/powerpoint/2010/main" val="2560855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600200"/>
          </a:xfrm>
        </p:spPr>
        <p:txBody>
          <a:bodyPr/>
          <a:lstStyle/>
          <a:p>
            <a:pPr algn="l">
              <a:lnSpc>
                <a:spcPct val="150000"/>
              </a:lnSpc>
            </a:pPr>
            <a:r>
              <a:rPr lang="en-US" sz="2000" b="1" dirty="0"/>
              <a:t>Objective 3: Examine different special events offered throughout the state. (i.e. Ski Resorts, Desert Activities, Sundance, Shakespeare Festival, and the economic impact of the 2002 Winter Olympics and the lasting effects.)</a:t>
            </a:r>
          </a:p>
        </p:txBody>
      </p:sp>
    </p:spTree>
    <p:extLst>
      <p:ext uri="{BB962C8B-B14F-4D97-AF65-F5344CB8AC3E}">
        <p14:creationId xmlns:p14="http://schemas.microsoft.com/office/powerpoint/2010/main" val="849890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64"/>
            <a:ext cx="8229600" cy="914400"/>
          </a:xfrm>
        </p:spPr>
        <p:txBody>
          <a:bodyPr/>
          <a:lstStyle/>
          <a:p>
            <a:r>
              <a:rPr lang="en-US" sz="4800" dirty="0" smtClean="0"/>
              <a:t>Utah Events &amp; Activities</a:t>
            </a:r>
            <a:endParaRPr lang="en-US" sz="4800" dirty="0"/>
          </a:p>
        </p:txBody>
      </p:sp>
      <p:sp>
        <p:nvSpPr>
          <p:cNvPr id="3" name="TextBox 2"/>
          <p:cNvSpPr txBox="1"/>
          <p:nvPr/>
        </p:nvSpPr>
        <p:spPr>
          <a:xfrm>
            <a:off x="1447800" y="1219200"/>
            <a:ext cx="6553200" cy="5324535"/>
          </a:xfrm>
          <a:prstGeom prst="rect">
            <a:avLst/>
          </a:prstGeom>
          <a:noFill/>
        </p:spPr>
        <p:txBody>
          <a:bodyPr wrap="square" rtlCol="0">
            <a:spAutoFit/>
          </a:bodyPr>
          <a:lstStyle/>
          <a:p>
            <a:pPr marL="342900" indent="-342900">
              <a:buFont typeface="+mj-lt"/>
              <a:buAutoNum type="arabicPeriod"/>
            </a:pPr>
            <a:r>
              <a:rPr lang="en-US" sz="2000" b="1" dirty="0" smtClean="0"/>
              <a:t>Sundance Film Festival</a:t>
            </a:r>
          </a:p>
          <a:p>
            <a:pPr marL="342900" indent="-342900">
              <a:buFont typeface="+mj-lt"/>
              <a:buAutoNum type="arabicPeriod"/>
            </a:pPr>
            <a:r>
              <a:rPr lang="en-US" sz="2000" b="1" dirty="0" smtClean="0"/>
              <a:t>Cedar City Shakespeare Festival</a:t>
            </a:r>
          </a:p>
          <a:p>
            <a:pPr marL="342900" indent="-342900">
              <a:buFont typeface="+mj-lt"/>
              <a:buAutoNum type="arabicPeriod"/>
            </a:pPr>
            <a:r>
              <a:rPr lang="en-US" sz="2000" b="1" dirty="0" smtClean="0"/>
              <a:t>U. S. Winter Olympics Training Center</a:t>
            </a:r>
          </a:p>
          <a:p>
            <a:pPr marL="342900" indent="-342900">
              <a:buFont typeface="+mj-lt"/>
              <a:buAutoNum type="arabicPeriod"/>
            </a:pPr>
            <a:r>
              <a:rPr lang="en-US" sz="2000" b="1" dirty="0" smtClean="0"/>
              <a:t>Ski Resorts</a:t>
            </a:r>
          </a:p>
          <a:p>
            <a:pPr marL="914400" lvl="1" indent="-457200">
              <a:buAutoNum type="alphaLcPeriod"/>
            </a:pPr>
            <a:r>
              <a:rPr lang="en-US" sz="2000" b="1" dirty="0" smtClean="0"/>
              <a:t>Brian Head</a:t>
            </a:r>
          </a:p>
          <a:p>
            <a:pPr marL="914400" lvl="1" indent="-457200">
              <a:buAutoNum type="alphaLcPeriod"/>
            </a:pPr>
            <a:r>
              <a:rPr lang="en-US" sz="2000" b="1" dirty="0" smtClean="0"/>
              <a:t>Beaver Mountain</a:t>
            </a:r>
          </a:p>
          <a:p>
            <a:pPr marL="914400" lvl="1" indent="-457200">
              <a:buAutoNum type="alphaLcPeriod"/>
            </a:pPr>
            <a:r>
              <a:rPr lang="en-US" sz="2000" b="1" dirty="0" smtClean="0"/>
              <a:t>Brighton</a:t>
            </a:r>
          </a:p>
          <a:p>
            <a:pPr marL="914400" lvl="1" indent="-457200">
              <a:buAutoNum type="alphaLcPeriod"/>
            </a:pPr>
            <a:r>
              <a:rPr lang="en-US" sz="2000" b="1" dirty="0" smtClean="0"/>
              <a:t>Snowbird</a:t>
            </a:r>
          </a:p>
          <a:p>
            <a:pPr marL="914400" lvl="1" indent="-457200">
              <a:buAutoNum type="alphaLcPeriod"/>
            </a:pPr>
            <a:r>
              <a:rPr lang="en-US" sz="2000" b="1" dirty="0" smtClean="0"/>
              <a:t>Park City</a:t>
            </a:r>
          </a:p>
          <a:p>
            <a:pPr marL="914400" lvl="1" indent="-457200">
              <a:buAutoNum type="alphaLcPeriod"/>
            </a:pPr>
            <a:r>
              <a:rPr lang="en-US" sz="2000" b="1" dirty="0" smtClean="0"/>
              <a:t>Deer Valley</a:t>
            </a:r>
          </a:p>
          <a:p>
            <a:pPr marL="914400" lvl="1" indent="-457200">
              <a:buAutoNum type="alphaLcPeriod"/>
            </a:pPr>
            <a:r>
              <a:rPr lang="en-US" sz="2000" b="1" dirty="0" smtClean="0"/>
              <a:t>Nordic Valley</a:t>
            </a:r>
          </a:p>
          <a:p>
            <a:pPr marL="914400" lvl="1" indent="-457200">
              <a:buAutoNum type="alphaLcPeriod"/>
            </a:pPr>
            <a:r>
              <a:rPr lang="en-US" sz="2000" b="1" dirty="0" smtClean="0"/>
              <a:t>Alta</a:t>
            </a:r>
          </a:p>
          <a:p>
            <a:pPr marL="914400" lvl="1" indent="-457200">
              <a:buAutoNum type="alphaLcPeriod"/>
            </a:pPr>
            <a:r>
              <a:rPr lang="en-US" sz="2000" b="1" dirty="0" smtClean="0"/>
              <a:t>Powder Mountain</a:t>
            </a:r>
          </a:p>
          <a:p>
            <a:pPr marL="914400" lvl="1" indent="-457200">
              <a:buAutoNum type="alphaLcPeriod"/>
            </a:pPr>
            <a:r>
              <a:rPr lang="en-US" sz="2000" b="1" dirty="0" smtClean="0"/>
              <a:t>Snowbasin</a:t>
            </a:r>
          </a:p>
          <a:p>
            <a:pPr marL="914400" lvl="1" indent="-457200">
              <a:buAutoNum type="alphaLcPeriod"/>
            </a:pPr>
            <a:r>
              <a:rPr lang="en-US" sz="2000" b="1" dirty="0" smtClean="0"/>
              <a:t>Sundance</a:t>
            </a:r>
          </a:p>
          <a:p>
            <a:pPr marL="914400" lvl="1" indent="-457200">
              <a:buAutoNum type="alphaLcPeriod"/>
            </a:pPr>
            <a:r>
              <a:rPr lang="en-US" sz="2000" b="1" dirty="0" smtClean="0"/>
              <a:t>Solitude</a:t>
            </a:r>
          </a:p>
          <a:p>
            <a:pPr marL="914400" lvl="1" indent="-457200">
              <a:buAutoNum type="alphaLcPeriod"/>
            </a:pPr>
            <a:r>
              <a:rPr lang="en-US" sz="2000" b="1" dirty="0" smtClean="0"/>
              <a:t>Eagle Point</a:t>
            </a:r>
          </a:p>
        </p:txBody>
      </p:sp>
    </p:spTree>
    <p:extLst>
      <p:ext uri="{BB962C8B-B14F-4D97-AF65-F5344CB8AC3E}">
        <p14:creationId xmlns:p14="http://schemas.microsoft.com/office/powerpoint/2010/main" val="426664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smtClean="0"/>
              <a:t>Product Life Cycle</a:t>
            </a:r>
            <a:endParaRPr lang="en-US" dirty="0"/>
          </a:p>
        </p:txBody>
      </p:sp>
      <p:pic>
        <p:nvPicPr>
          <p:cNvPr id="1028" name="Picture 4" descr="https://atitus707.files.wordpress.com/2013/12/plc.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8077200" cy="451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449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600200"/>
          </a:xfrm>
        </p:spPr>
        <p:txBody>
          <a:bodyPr/>
          <a:lstStyle/>
          <a:p>
            <a:pPr algn="l">
              <a:lnSpc>
                <a:spcPct val="150000"/>
              </a:lnSpc>
            </a:pPr>
            <a:r>
              <a:rPr lang="en-US" sz="2000" b="1" dirty="0"/>
              <a:t>Objective 3: Understand basic marketing principles </a:t>
            </a:r>
            <a:r>
              <a:rPr lang="en-US" sz="2000" b="1" dirty="0" smtClean="0"/>
              <a:t/>
            </a:r>
            <a:br>
              <a:rPr lang="en-US" sz="2000" b="1" dirty="0" smtClean="0"/>
            </a:br>
            <a:r>
              <a:rPr lang="en-US" sz="2000" b="1" dirty="0" smtClean="0"/>
              <a:t>a</a:t>
            </a:r>
            <a:r>
              <a:rPr lang="en-US" sz="2000" b="1" dirty="0"/>
              <a:t>. Define: Marketing, target market, segmentation, and the marketing mix</a:t>
            </a:r>
            <a:br>
              <a:rPr lang="en-US" sz="2000" b="1" dirty="0"/>
            </a:br>
            <a:endParaRPr lang="en-US" sz="2000" b="1" dirty="0"/>
          </a:p>
        </p:txBody>
      </p:sp>
    </p:spTree>
    <p:extLst>
      <p:ext uri="{BB962C8B-B14F-4D97-AF65-F5344CB8AC3E}">
        <p14:creationId xmlns:p14="http://schemas.microsoft.com/office/powerpoint/2010/main" val="1819965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Marketing</a:t>
            </a:r>
            <a:endParaRPr lang="en-US" b="1" dirty="0"/>
          </a:p>
        </p:txBody>
      </p:sp>
      <p:sp>
        <p:nvSpPr>
          <p:cNvPr id="3" name="Content Placeholder 2"/>
          <p:cNvSpPr>
            <a:spLocks noGrp="1"/>
          </p:cNvSpPr>
          <p:nvPr>
            <p:ph idx="1"/>
          </p:nvPr>
        </p:nvSpPr>
        <p:spPr>
          <a:xfrm>
            <a:off x="457200" y="2362200"/>
            <a:ext cx="8229600" cy="3306763"/>
          </a:xfrm>
        </p:spPr>
        <p:txBody>
          <a:bodyPr/>
          <a:lstStyle/>
          <a:p>
            <a:r>
              <a:rPr lang="en-US" b="1" dirty="0">
                <a:solidFill>
                  <a:schemeClr val="tx1"/>
                </a:solidFill>
              </a:rPr>
              <a:t>The process of communicating the value </a:t>
            </a:r>
            <a:r>
              <a:rPr lang="en-US" b="1" dirty="0" smtClean="0">
                <a:solidFill>
                  <a:schemeClr val="tx1"/>
                </a:solidFill>
              </a:rPr>
              <a:t>(features and benefits) of </a:t>
            </a:r>
            <a:r>
              <a:rPr lang="en-US" b="1" dirty="0">
                <a:solidFill>
                  <a:schemeClr val="tx1"/>
                </a:solidFill>
              </a:rPr>
              <a:t>a product (a good or </a:t>
            </a:r>
            <a:r>
              <a:rPr lang="en-US" b="1" dirty="0" smtClean="0">
                <a:solidFill>
                  <a:schemeClr val="tx1"/>
                </a:solidFill>
              </a:rPr>
              <a:t>service</a:t>
            </a:r>
            <a:r>
              <a:rPr lang="en-US" b="1" dirty="0">
                <a:solidFill>
                  <a:schemeClr val="tx1"/>
                </a:solidFill>
              </a:rPr>
              <a:t>) for the purpose of selling that product to </a:t>
            </a:r>
            <a:r>
              <a:rPr lang="en-US" b="1" dirty="0" smtClean="0">
                <a:solidFill>
                  <a:schemeClr val="tx1"/>
                </a:solidFill>
              </a:rPr>
              <a:t>customers at a profit.</a:t>
            </a:r>
            <a:endParaRPr lang="en-US" b="1" dirty="0">
              <a:solidFill>
                <a:schemeClr val="tx1"/>
              </a:solidFill>
            </a:endParaRPr>
          </a:p>
        </p:txBody>
      </p:sp>
    </p:spTree>
    <p:extLst>
      <p:ext uri="{BB962C8B-B14F-4D97-AF65-F5344CB8AC3E}">
        <p14:creationId xmlns:p14="http://schemas.microsoft.com/office/powerpoint/2010/main" val="658411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rmAutofit fontScale="90000"/>
          </a:bodyPr>
          <a:lstStyle/>
          <a:p>
            <a:pPr algn="ctr"/>
            <a:r>
              <a:rPr lang="en-US" b="1" dirty="0" smtClean="0"/>
              <a:t>Market Segmentation (Target Market)</a:t>
            </a:r>
            <a:endParaRPr lang="en-US" b="1" dirty="0"/>
          </a:p>
        </p:txBody>
      </p:sp>
      <p:sp>
        <p:nvSpPr>
          <p:cNvPr id="3" name="Content Placeholder 2"/>
          <p:cNvSpPr>
            <a:spLocks noGrp="1"/>
          </p:cNvSpPr>
          <p:nvPr>
            <p:ph idx="1"/>
          </p:nvPr>
        </p:nvSpPr>
        <p:spPr>
          <a:xfrm>
            <a:off x="152400" y="2590800"/>
            <a:ext cx="8763000" cy="3581400"/>
          </a:xfrm>
        </p:spPr>
        <p:txBody>
          <a:bodyPr>
            <a:normAutofit/>
          </a:bodyPr>
          <a:lstStyle/>
          <a:p>
            <a:r>
              <a:rPr lang="en-US" altLang="en-US" b="1" dirty="0" smtClean="0">
                <a:solidFill>
                  <a:schemeClr val="tx1"/>
                </a:solidFill>
              </a:rPr>
              <a:t>Market segmentation is a way of analyzing a market by specific characteristics in order to create a target market:</a:t>
            </a:r>
          </a:p>
          <a:p>
            <a:r>
              <a:rPr lang="en-US" altLang="en-US" b="1" dirty="0" smtClean="0">
                <a:solidFill>
                  <a:schemeClr val="tx1"/>
                </a:solidFill>
              </a:rPr>
              <a:t>1. </a:t>
            </a:r>
            <a:r>
              <a:rPr lang="en-US" altLang="en-US" b="1" i="1" u="sng" dirty="0" smtClean="0">
                <a:solidFill>
                  <a:schemeClr val="tx1"/>
                </a:solidFill>
              </a:rPr>
              <a:t>Demographics</a:t>
            </a:r>
            <a:r>
              <a:rPr lang="en-US" altLang="en-US" b="1" dirty="0" smtClean="0">
                <a:solidFill>
                  <a:schemeClr val="tx1"/>
                </a:solidFill>
              </a:rPr>
              <a:t> – Age, Gender, Income Level, Ethnic background, Education</a:t>
            </a:r>
          </a:p>
          <a:p>
            <a:r>
              <a:rPr lang="en-US" altLang="en-US" b="1" dirty="0" smtClean="0">
                <a:solidFill>
                  <a:schemeClr val="tx1"/>
                </a:solidFill>
              </a:rPr>
              <a:t>2. </a:t>
            </a:r>
            <a:r>
              <a:rPr lang="en-US" altLang="en-US" b="1" i="1" u="sng" dirty="0" err="1" smtClean="0">
                <a:solidFill>
                  <a:schemeClr val="tx1"/>
                </a:solidFill>
              </a:rPr>
              <a:t>Geographics</a:t>
            </a:r>
            <a:r>
              <a:rPr lang="en-US" altLang="en-US" b="1" dirty="0" smtClean="0">
                <a:solidFill>
                  <a:schemeClr val="tx1"/>
                </a:solidFill>
              </a:rPr>
              <a:t> – Regional, National, Global</a:t>
            </a:r>
          </a:p>
          <a:p>
            <a:r>
              <a:rPr lang="en-US" altLang="en-US" b="1" dirty="0" smtClean="0">
                <a:solidFill>
                  <a:schemeClr val="tx1"/>
                </a:solidFill>
              </a:rPr>
              <a:t>3. </a:t>
            </a:r>
            <a:r>
              <a:rPr lang="en-US" altLang="en-US" b="1" i="1" u="sng" dirty="0" err="1" smtClean="0">
                <a:solidFill>
                  <a:schemeClr val="tx1"/>
                </a:solidFill>
              </a:rPr>
              <a:t>Phychographics</a:t>
            </a:r>
            <a:r>
              <a:rPr lang="en-US" altLang="en-US" b="1" dirty="0" smtClean="0">
                <a:solidFill>
                  <a:schemeClr val="tx1"/>
                </a:solidFill>
              </a:rPr>
              <a:t> – Lifestyles, Personalities, Trends</a:t>
            </a:r>
          </a:p>
          <a:p>
            <a:r>
              <a:rPr lang="en-US" altLang="en-US" b="1" dirty="0" smtClean="0">
                <a:solidFill>
                  <a:schemeClr val="tx1"/>
                </a:solidFill>
              </a:rPr>
              <a:t>4. </a:t>
            </a:r>
            <a:r>
              <a:rPr lang="en-US" altLang="en-US" b="1" i="1" u="sng" dirty="0" smtClean="0">
                <a:solidFill>
                  <a:schemeClr val="tx1"/>
                </a:solidFill>
              </a:rPr>
              <a:t>Product Benefits</a:t>
            </a:r>
            <a:r>
              <a:rPr lang="en-US" altLang="en-US" b="1" dirty="0" smtClean="0">
                <a:solidFill>
                  <a:schemeClr val="tx1"/>
                </a:solidFill>
              </a:rPr>
              <a:t> – Consumers’ Needs &amp; Wants</a:t>
            </a:r>
          </a:p>
        </p:txBody>
      </p:sp>
    </p:spTree>
    <p:extLst>
      <p:ext uri="{BB962C8B-B14F-4D97-AF65-F5344CB8AC3E}">
        <p14:creationId xmlns:p14="http://schemas.microsoft.com/office/powerpoint/2010/main" val="122925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774</TotalTime>
  <Words>1608</Words>
  <Application>Microsoft Office PowerPoint</Application>
  <PresentationFormat>On-screen Show (4:3)</PresentationFormat>
  <Paragraphs>520</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Executive</vt:lpstr>
      <vt:lpstr>Hospitality &amp; Tourism Review</vt:lpstr>
      <vt:lpstr>COURSE DESCRIPTION:  The Hospitality and Tourism course provides the student with an understanding of one of the largest industries in Utah and the world. Specific applications include marketing, promoting, and selling the product of airlines, international travel, ground transportation, cruising, hotel and lodging, restaurants, and tours. Students will learn the importance of hospitality and tourisms impact on the economy.</vt:lpstr>
      <vt:lpstr>Standard 1: Students will develop an understanding of the importance of hospitality and tourism marketing.  Objective 1: Students will understand key terms within the hospitality and tourism industry.  a. Define: hospitality industry, tourism industry, service, sustainability, perishability, intangibility and changeability.  b. Define service as a product.  c. Define: Egocentrism, Ethnocentrism, Ecotourism, and Multiculturism.  d. Discuss the importance of a strong infrastructure.  e. Identify the 4 segments of the Hospitality and Tourism Industry: Lodging, Food Service, Transportation, and Entertainment.  f. Understand the concept of the 24-hour clock, time zones, and the International Date Line. </vt:lpstr>
      <vt:lpstr>The Language of Hospitality</vt:lpstr>
      <vt:lpstr>Objective 2: The students will understand the impact of hospitality and tourism on the economy.  a. Discuss the social, cultural, economic, and environmental impacts of travel.  b. Explain the product life cycle.  c. Explain the ripple effect on an economy from tourism.  d. Define inflation and staycation.  e. Be able to convert money from an exchange rate. f. Discuss the impact of technology on the hospitality and tourism industry.  </vt:lpstr>
      <vt:lpstr>Product Life Cycle</vt:lpstr>
      <vt:lpstr>Objective 3: Understand basic marketing principles  a. Define: Marketing, target market, segmentation, and the marketing mix </vt:lpstr>
      <vt:lpstr>Marketing</vt:lpstr>
      <vt:lpstr>Market Segmentation (Target Market)</vt:lpstr>
      <vt:lpstr>Marketing Mix (The 4 P’s of Marketing)</vt:lpstr>
      <vt:lpstr>Objective 4: Understand the importance of customer service in hospitality and tourism.  a. Define customer service and its vital role in the industry.  b. Know and Implement the 3 main objectives of the hospitality and tourism into practical applications (implementation can occur through DECA role plays).   i. Make the guests feel welcomed   ii. Make sure the products and services work for the guest.   iii. Make sure the operation continues to provide quality services and makes a profit.</vt:lpstr>
      <vt:lpstr>Customer Service &amp; Hospitality</vt:lpstr>
      <vt:lpstr>Standard 2: The students will develop an understanding of the lodging industry and destination marketing.   Objective 1: The students will understand market segmentation for the lodging industry.  a. Classify hotels according to their types.  b. Discuss yield management.  c. Identify variables that affect room rates.  </vt:lpstr>
      <vt:lpstr>The Lodging Industry</vt:lpstr>
      <vt:lpstr>Objective 2: The students will understand the concept of destination marketing.  a. Define: destination, destination marketing, resort, time shares, and commission.  b. Discuss the concept of seasonality.  c. Discuss the concept of supply and demand.  d. Explain elasticity of demand and its effect on the economy and tourism.  e. Explain loyalty programs in relation to the 4 P’s.  f. Explain how the 4 p’s effect lodging.</vt:lpstr>
      <vt:lpstr>Lodging (Cont.)</vt:lpstr>
      <vt:lpstr>Equilibrium or Market Clearing Price</vt:lpstr>
      <vt:lpstr>Price Elasticity</vt:lpstr>
      <vt:lpstr>Marketing Mix (The 4 P’s of Marketing)</vt:lpstr>
      <vt:lpstr>Objective 3: The students will be able to identify basic hotel operations.  a. Explain front-of-the-house, back-of-the-house, concierge, rooms, and Food &amp; Beverage (F&amp;B) divisions.</vt:lpstr>
      <vt:lpstr>More Hospitality Terms</vt:lpstr>
      <vt:lpstr>Standard 3: The student will develop an understanding of the different types of transportation used in international and domestic tourism.  </vt:lpstr>
      <vt:lpstr>International and Domestic Transportation</vt:lpstr>
      <vt:lpstr>Objective 1a: The students will understand the importance of aviation to the hospitality/tourism industry.  a. Discuss the aviation industry.  b. Discuss how the hub and spoke system works.  c. Describe airline boarding procedures and security methods.  d. Identify the career opportunities and necessary training required to work in the airline industry.  Objective 1b: The students will understand how the 4 P’s affect the airline industry.  a. Identify major aircraft in use.  b. Discuss Frequent Flyer Programs.  c. Understand the difference between airline fare classifications.  d. Know major airport city codes.  e. Understand how airline fees and in-flight services affect customer’s purchase behaviors.</vt:lpstr>
      <vt:lpstr>Types of Aircraft</vt:lpstr>
      <vt:lpstr>PowerPoint Presentation</vt:lpstr>
      <vt:lpstr>PowerPoint Presentation</vt:lpstr>
      <vt:lpstr>PowerPoint Presentation</vt:lpstr>
      <vt:lpstr>Aviation Terms</vt:lpstr>
      <vt:lpstr>International Airport City Codes</vt:lpstr>
      <vt:lpstr>Domestic Airport City Codes</vt:lpstr>
      <vt:lpstr>Objective 2a: The students will develop an understanding of the various types of ground transportation that exist and the role they play in the hospitality and tourism industry. a. List the various types of ground transportation that exist.  b. Identify major car-rental companies.  c. Explain rental car policies and procedures.  d. Compare and contrast ground transportation and rail service in the United States with that of other countries.  e. Identify the career opportunities and necessary training required to work in the ground transportation industry. </vt:lpstr>
      <vt:lpstr>Ground Transportation</vt:lpstr>
      <vt:lpstr>Objective 2b: The students will understand how the 4 P’s affect ground travel.  a. Discuss shuttle service &amp; car rental options.  b. Charter bus tours. Objective </vt:lpstr>
      <vt:lpstr>Ground Transportation</vt:lpstr>
      <vt:lpstr>3a: The students will demonstrate knowledge of the cruise industry.  a. Define: embarkation, debarkation, and port-of-call.  b. Identify principal cruise lines.  c. Explore different cruising areas around the world.  d. Research activities available both on and off the ship.  e. Identify the career opportunities and necessary training required to work in the cruise industry. </vt:lpstr>
      <vt:lpstr>Cruise Industry</vt:lpstr>
      <vt:lpstr>Objective 3b: The students will understand how the 4 P’s affect the cruise industry.  a. Explain shore excursions.  b. Discuss ship layouts and cabin options.  c. Theme cruise.  d. Pricing of Cruises. </vt:lpstr>
      <vt:lpstr>PowerPoint Presentation</vt:lpstr>
      <vt:lpstr>PowerPoint Presentation</vt:lpstr>
      <vt:lpstr>Cruise Industry Terminology</vt:lpstr>
      <vt:lpstr>Objective 4: Develop an understanding of the difference between domestic and international travel.  a. Identify the difference between domestic and international travel  b. Detail the documentation needed for travel abroad.  c. Identify travelers’ health concerns  d. Discuss U.S. Customs and duty-free items.</vt:lpstr>
      <vt:lpstr>What is the Temperature? Celsius and Fahrenheit </vt:lpstr>
      <vt:lpstr>International Date Line</vt:lpstr>
      <vt:lpstr>Greenwich, England</vt:lpstr>
      <vt:lpstr>2 Time Systems</vt:lpstr>
      <vt:lpstr>Time Zones</vt:lpstr>
      <vt:lpstr>Standard 4: Students will develop an understanding of the different aspects of the restaurant industry.  Objective 1: Understand the key terms and functions of a restaurant business.  a. Define restaurant.  b. Describe Quick-Service and Full-Service, and casual dining.  c. Understand basic restaurant terminology including, eating and dining markets. </vt:lpstr>
      <vt:lpstr>Restaurant Terminology</vt:lpstr>
      <vt:lpstr>Objective 2: Identify different jobs, careers, and opportunities in the restaurants. </vt:lpstr>
      <vt:lpstr>Restaurant Career Opportunities</vt:lpstr>
      <vt:lpstr>Standard 5: Students will explore the hospitality and tourism industry in Utah.   Objective 1: Identify National Parks in Utah.  </vt:lpstr>
      <vt:lpstr>Utah’s National Parks &amp; Monuments</vt:lpstr>
      <vt:lpstr>Objective 2: Discuss seasonality in Utah and Consumer Motivation for travel in Utah.  </vt:lpstr>
      <vt:lpstr>Utah Seasonality</vt:lpstr>
      <vt:lpstr>Objective 3: Examine different special events offered throughout the state. (i.e. Ski Resorts, Desert Activities, Sundance, Shakespeare Festival, and the economic impact of the 2002 Winter Olympics and the lasting effects.)</vt:lpstr>
      <vt:lpstr>Utah Events &amp; Activities</vt:lpstr>
    </vt:vector>
  </TitlesOfParts>
  <Company>JSD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Hospitality Review</dc:title>
  <dc:creator>Robert Willardson</dc:creator>
  <cp:lastModifiedBy>Robert Willardson</cp:lastModifiedBy>
  <cp:revision>46</cp:revision>
  <dcterms:created xsi:type="dcterms:W3CDTF">2016-05-09T02:19:06Z</dcterms:created>
  <dcterms:modified xsi:type="dcterms:W3CDTF">2016-05-21T21:25:53Z</dcterms:modified>
</cp:coreProperties>
</file>