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handoutMasterIdLst>
    <p:handoutMasterId r:id="rId42"/>
  </p:handoutMasterIdLst>
  <p:sldIdLst>
    <p:sldId id="256" r:id="rId3"/>
    <p:sldId id="257" r:id="rId4"/>
    <p:sldId id="264" r:id="rId5"/>
    <p:sldId id="259" r:id="rId6"/>
    <p:sldId id="262" r:id="rId7"/>
    <p:sldId id="260" r:id="rId8"/>
    <p:sldId id="293" r:id="rId9"/>
    <p:sldId id="296" r:id="rId10"/>
    <p:sldId id="294" r:id="rId11"/>
    <p:sldId id="277" r:id="rId12"/>
    <p:sldId id="278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92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5" r:id="rId37"/>
    <p:sldId id="261" r:id="rId38"/>
    <p:sldId id="276" r:id="rId39"/>
    <p:sldId id="291" r:id="rId40"/>
    <p:sldId id="279" r:id="rId4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2C1"/>
    <a:srgbClr val="336699"/>
    <a:srgbClr val="6699FF"/>
    <a:srgbClr val="5D84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373" y="-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1F70C1A-951E-4D3E-BD1C-00DB856FE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24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 bwMode="gray">
      <p:bgPr>
        <a:gradFill rotWithShape="0">
          <a:gsLst>
            <a:gs pos="0">
              <a:srgbClr val="99CCFF"/>
            </a:gs>
            <a:gs pos="100000">
              <a:srgbClr val="475E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52A8E-05FE-4B84-A54D-0D70791A3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63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EAC51-16D3-41E6-A743-E04E3635B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058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2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2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636B-BA1F-455A-ADA9-F5EC74F6E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1946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700213"/>
            <a:ext cx="8642350" cy="4962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BF7D8-BF67-493C-8FD9-055E85E74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470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66229-8511-4F08-9049-1CE45CAE0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4663A-51CF-413E-94DF-52D3AB9ED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41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D977B-ACD1-46E4-A876-A4FD6A307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49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021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C6E24-996B-4046-88F8-1E950FD8C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8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4D01-2170-4299-96A4-0E594DA21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46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919DF-BE5B-4C8C-A46D-A27D62E0F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68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5151C-67B7-4C07-8BFA-A19DE2D77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4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378D2-39F1-4241-81BD-66865A095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9248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A0990-63C8-49E1-8171-96D4F91F2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67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FB1F8-2500-4A45-92B0-178FCA25F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41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2AE30-C051-42EE-9C8B-62F215BC3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592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2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2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0BA0C-5104-49E9-B664-E900DF22E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2AFFE-9FA5-4E43-A124-65AEAA388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971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021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FCAB2-3F98-4845-97B8-B8657D06D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9070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C359D-B01B-4654-A47F-3CACCF2FF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982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8A97-5818-48E7-9354-6D4F3D6C5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4182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DDD2C-9380-42C4-9E3F-1722D3DAE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5056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B4809-F6E8-4C6E-BA1E-84F613AC5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401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9E6F1-7F29-4CFF-B0BC-EEA10965C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714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475E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0213"/>
            <a:ext cx="864235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482FAA50-9559-42E4-A852-89B54754C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2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30F9D"/>
        </a:buClr>
        <a:buChar char="•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30F9D"/>
        </a:buClr>
        <a:buFont typeface="Wingdings" pitchFamily="2" charset="2"/>
        <a:buChar char="§"/>
        <a:defRPr sz="28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30F9D"/>
        </a:buClr>
        <a:buChar char="•"/>
        <a:defRPr sz="2400">
          <a:solidFill>
            <a:schemeClr val="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0213"/>
            <a:ext cx="864235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DA03724-C2CC-4FB8-94C9-0D85DE033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3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32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2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32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2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32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2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32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2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32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2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30F9D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30F9D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30F9D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piperreport.com/archives/Images/Financial%20Risk%20-%20Dice%20-%202.jpg&amp;imgrefurl=http://www.freedom24.org/rationalpost/&amp;h=580&amp;w=827&amp;sz=249&amp;hl=en&amp;start=7&amp;tbnid=t7bZaPMmnAYA_M:&amp;tbnh=101&amp;tbnw=144&amp;prev=/images?q=risk&amp;gbv=2&amp;svnum=10&amp;hl=e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com/imgres?imgurl=http://www.wharton-pec.org/conf2006/images/DowJones_Logo.jpg&amp;imgrefurl=http://www.wharton-pec.org/conf2006/sponsors.asp&amp;h=258&amp;w=1117&amp;sz=69&amp;hl=en&amp;start=4&amp;tbnid=dwVVv3kkFXNP7M:&amp;tbnh=35&amp;tbnw=150&amp;prev=/images?q=dow+jones&amp;gbv=2&amp;svnum=10&amp;hl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m/imgres?imgurl=http://upload.wikimedia.org/wikipedia/commons/thumb/0/0f/Bull_and_Bear_3.jpg/800px-Bull_and_Bear_3.jpg&amp;imgrefurl=http://commons.wikimedia.org/wiki/Image:Bull_and_Bear_3.jpg&amp;h=450&amp;w=800&amp;sz=76&amp;hl=en&amp;start=8&amp;tbnid=OXvrpt7u7R7gLM:&amp;tbnh=80&amp;tbnw=143&amp;prev=/images?q=bull+and+bear&amp;gbv=2&amp;svnum=10&amp;hl=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tbn0.google.com/images?q=tbn:OXvrpt7u7R7gLM:http://upload.wikimedia.org/wikipedia/commons/thumb/0/0f/Bull_and_Bear_3.jpg/800px-Bull_and_Bear_3.jpg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google.com/imgres?imgurl=http://images.jupiterimages.com/common/detail/57/51/22245157.jpg&amp;imgrefurl=http://www.jupiterimages.com/itemDetail.aspx?itemID=22245157&amp;h=175&amp;w=250&amp;sz=9&amp;hl=en&amp;start=4&amp;tbnid=eOuZeeoJfc13RM:&amp;tbnh=78&amp;tbnw=111&amp;prev=/images?q=broker&amp;gbv=2&amp;svnum=10&amp;hl=en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1.istockphoto.com/file_thumbview_approve/765737/2/istockphoto_765737_stock_market_mutual_funds.jp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google.com/imgres?imgurl=http://icf.som.yale.edu/nyse/images/TradingFloor3.jpg&amp;imgrefurl=http://icf.som.yale.edu/nyse/downloads.php&amp;h=400&amp;w=600&amp;sz=107&amp;hl=en&amp;start=6&amp;tbnid=ycg1j55PsYbSjM:&amp;tbnh=90&amp;tbnw=135&amp;prev=/images?q=new+york+stock+exchange&amp;gbv=2&amp;svnum=10&amp;hl=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tbn0.google.com/images?q=tbn:ycg1j55PsYbSjM:http://icf.som.yale.edu/nyse/images/TradingFloor3.jpg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google.com/imgres?imgurl=http://upload.wikimedia.org/wikipedia/commons/thumb/2/20/American_stock_exchange_NYC.jpg/450px-American_stock_exchange_NYC.jpg&amp;imgrefurl=http://commons.wikimedia.org/wiki/Image:American_stock_exchange_NYC.jpg&amp;h=600&amp;w=450&amp;sz=75&amp;hl=en&amp;start=3&amp;tbnid=dnrDM6AmCLEc3M:&amp;tbnh=135&amp;tbnw=101&amp;prev=/images?q=american+stock+exchange&amp;gbv=2&amp;svnum=10&amp;hl=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tbn0.google.com/images?q=tbn:dnrDM6AmCLEc3M:http://upload.wikimedia.org/wikipedia/commons/thumb/2/20/American_stock_exchange_NYC.jpg/450px-American_stock_exchange_NYC.jpg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m/imgres?imgurl=http://roddzblog.files.wordpress.com/2007/01/nasdaq2.jpg&amp;imgrefurl=http://roddzblog.wordpress.com/2007/01/&amp;h=1400&amp;w=2100&amp;sz=305&amp;hl=en&amp;start=3&amp;tbnid=JCC_l9rxejg6fM:&amp;tbnh=100&amp;tbnw=150&amp;prev=/images?q=nasdaq&amp;gbv=2&amp;svnum=10&amp;hl=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tbn0.google.com/images?q=tbn:JCC_l9rxejg6fM:http://roddzblog.files.wordpress.com/2007/01/nasdaq2.jpg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trumpuniversity.com/learn/images/supply_and_demand.gi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google.com/imgres?imgurl=http://images.jupiterimages.com/common/detail/25/56/22595625.jpg&amp;imgrefurl=http://www.jupiterimages.com/itemDetail.aspx?itemID=22595625&amp;h=201&amp;w=250&amp;sz=7&amp;hl=en&amp;start=1&amp;tbnid=PQklepE-zBZESM:&amp;tbnh=89&amp;tbnw=111&amp;prev=/images?q=uncertain&amp;gbv=2&amp;svnum=10&amp;hl=en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ol.com/" TargetMode="External"/><Relationship Id="rId7" Type="http://schemas.openxmlformats.org/officeDocument/2006/relationships/hyperlink" Target="http://www.morningstar.com/" TargetMode="External"/><Relationship Id="rId2" Type="http://schemas.openxmlformats.org/officeDocument/2006/relationships/hyperlink" Target="http://www.marketwatch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sj.com/" TargetMode="External"/><Relationship Id="rId5" Type="http://schemas.openxmlformats.org/officeDocument/2006/relationships/hyperlink" Target="http://www.smartmoney.com/" TargetMode="External"/><Relationship Id="rId4" Type="http://schemas.openxmlformats.org/officeDocument/2006/relationships/hyperlink" Target="http://www.moneycentral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developer.mozilla.org/presentations/xtech2006/javascript/images/designingfornext10years.jpg&amp;imgrefurl=http://developer.mozilla.org/presentations/xtech2006/javascript/&amp;h=399&amp;w=550&amp;sz=50&amp;hl=en&amp;start=2&amp;tbnid=u-egXt1RLhLp-M:&amp;tbnh=96&amp;tbnw=133&amp;prev=/images?q=years&amp;gbv=2&amp;svnum=10&amp;hl=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Stock Market Basics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Financial Literacy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Remember…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1" smtClean="0"/>
              <a:t>You can lose money</a:t>
            </a:r>
            <a:r>
              <a:rPr lang="en-US" smtClean="0"/>
              <a:t> in the stock market: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Interest rate risk: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When the interest rate goes up, stock prices go 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Inflation risk: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Inflation can impact interest rates, thus causing stock prices to decrease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Business risk: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How well or how poorly the business in which you are invested is doing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Financial risk: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a company has too much debt, it will not be able to make payments, and price will drop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Market risk: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Stocks go up and down in relation to the market as a whole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Political and regulatory risk: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Changes in the tax or legal environment may affect stock value</a:t>
            </a:r>
          </a:p>
        </p:txBody>
      </p:sp>
      <p:pic>
        <p:nvPicPr>
          <p:cNvPr id="14340" name="Picture 5" descr="Financial%2520Risk%2520-%2520Dice%2520-%2520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7200"/>
            <a:ext cx="23622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Reading Stock Quotes</a:t>
            </a:r>
          </a:p>
        </p:txBody>
      </p:sp>
      <p:pic>
        <p:nvPicPr>
          <p:cNvPr id="15363" name="Picture 3" descr="j02371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05200"/>
            <a:ext cx="3200400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Year to Date Percent Change</a:t>
            </a:r>
          </a:p>
        </p:txBody>
      </p:sp>
      <p:graphicFrame>
        <p:nvGraphicFramePr>
          <p:cNvPr id="16431" name="Group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578531"/>
              </p:ext>
            </p:extLst>
          </p:nvPr>
        </p:nvGraphicFramePr>
        <p:xfrm>
          <a:off x="304800" y="2192338"/>
          <a:ext cx="8534400" cy="995362"/>
        </p:xfrm>
        <a:graphic>
          <a:graphicData uri="http://schemas.openxmlformats.org/drawingml/2006/table">
            <a:tbl>
              <a:tblPr/>
              <a:tblGrid>
                <a:gridCol w="838200"/>
                <a:gridCol w="685800"/>
                <a:gridCol w="685800"/>
                <a:gridCol w="762000"/>
                <a:gridCol w="609600"/>
                <a:gridCol w="685800"/>
                <a:gridCol w="685800"/>
                <a:gridCol w="762000"/>
                <a:gridCol w="685800"/>
                <a:gridCol w="609600"/>
                <a:gridCol w="762000"/>
                <a:gridCol w="762000"/>
              </a:tblGrid>
              <a:tr h="62706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YTD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52-Week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    Low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Stock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Div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YLD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P/E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Vol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100s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Low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Close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Net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Chg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-16.3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AAR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.33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1479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.027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457200" y="3200400"/>
            <a:ext cx="8229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30F9D"/>
              </a:buClr>
              <a:buFontTx/>
              <a:buChar char="•"/>
            </a:pPr>
            <a:r>
              <a:rPr lang="en-US" sz="3200">
                <a:solidFill>
                  <a:schemeClr val="hlink"/>
                </a:solidFill>
              </a:rPr>
              <a:t>Year to date percent change is the stock price percent change from January 1</a:t>
            </a:r>
            <a:r>
              <a:rPr lang="en-US" sz="3200" baseline="30000">
                <a:solidFill>
                  <a:schemeClr val="hlink"/>
                </a:solidFill>
              </a:rPr>
              <a:t>st </a:t>
            </a:r>
            <a:r>
              <a:rPr lang="en-US" sz="3200">
                <a:solidFill>
                  <a:schemeClr val="hlink"/>
                </a:solidFill>
              </a:rPr>
              <a:t>of the current year</a:t>
            </a:r>
            <a:endParaRPr lang="en-US" sz="3200" baseline="30000">
              <a:solidFill>
                <a:schemeClr val="hlink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230F9D"/>
              </a:buClr>
              <a:buFont typeface="Wingdings" pitchFamily="2" charset="2"/>
              <a:buChar char="§"/>
            </a:pPr>
            <a:r>
              <a:rPr lang="en-US" sz="2800">
                <a:solidFill>
                  <a:schemeClr val="hlink"/>
                </a:solidFill>
              </a:rPr>
              <a:t>If a stock was $43.00 on January 1</a:t>
            </a:r>
            <a:r>
              <a:rPr lang="en-US" sz="2800" baseline="30000">
                <a:solidFill>
                  <a:schemeClr val="hlink"/>
                </a:solidFill>
              </a:rPr>
              <a:t>st</a:t>
            </a:r>
            <a:r>
              <a:rPr lang="en-US" sz="2800">
                <a:solidFill>
                  <a:schemeClr val="hlink"/>
                </a:solidFill>
              </a:rPr>
              <a:t> and $36.00 on July 30</a:t>
            </a:r>
            <a:r>
              <a:rPr lang="en-US" sz="2800" baseline="30000">
                <a:solidFill>
                  <a:schemeClr val="hlink"/>
                </a:solidFill>
              </a:rPr>
              <a:t>th,</a:t>
            </a:r>
            <a:r>
              <a:rPr lang="en-US" sz="2800">
                <a:solidFill>
                  <a:schemeClr val="hlink"/>
                </a:solidFill>
              </a:rPr>
              <a:t>, the percentage change would be -16.3%</a:t>
            </a:r>
          </a:p>
          <a:p>
            <a:pPr marL="342900" indent="-342900">
              <a:spcBef>
                <a:spcPct val="20000"/>
              </a:spcBef>
              <a:buClr>
                <a:srgbClr val="230F9D"/>
              </a:buClr>
              <a:buFontTx/>
              <a:buChar char="•"/>
            </a:pPr>
            <a:endParaRPr lang="en-US" sz="32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52-Week High Low</a:t>
            </a:r>
          </a:p>
        </p:txBody>
      </p:sp>
      <p:graphicFrame>
        <p:nvGraphicFramePr>
          <p:cNvPr id="1741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228186"/>
              </p:ext>
            </p:extLst>
          </p:nvPr>
        </p:nvGraphicFramePr>
        <p:xfrm>
          <a:off x="304800" y="1874838"/>
          <a:ext cx="8534400" cy="1325562"/>
        </p:xfrm>
        <a:graphic>
          <a:graphicData uri="http://schemas.openxmlformats.org/drawingml/2006/table">
            <a:tbl>
              <a:tblPr/>
              <a:tblGrid>
                <a:gridCol w="808038"/>
                <a:gridCol w="661987"/>
                <a:gridCol w="739775"/>
                <a:gridCol w="762000"/>
                <a:gridCol w="609600"/>
                <a:gridCol w="685800"/>
                <a:gridCol w="609600"/>
                <a:gridCol w="762000"/>
                <a:gridCol w="685800"/>
                <a:gridCol w="685800"/>
                <a:gridCol w="762000"/>
                <a:gridCol w="762000"/>
              </a:tblGrid>
              <a:tr h="868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52-Week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    Low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Stock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Div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YLD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P/E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100s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Low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Close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Net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Chg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-16.3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AAR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.33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1479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.027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304800" y="3429000"/>
            <a:ext cx="8534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  <a:latin typeface="Centaur" pitchFamily="18" charset="0"/>
              </a:rPr>
              <a:t>52-Week High &amp; Low shows the highest and lowest prices the stock was sold per share during the last 52 weeks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Stock Name – Ticker Symbol</a:t>
            </a:r>
          </a:p>
        </p:txBody>
      </p:sp>
      <p:graphicFrame>
        <p:nvGraphicFramePr>
          <p:cNvPr id="18476" name="Group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696840"/>
              </p:ext>
            </p:extLst>
          </p:nvPr>
        </p:nvGraphicFramePr>
        <p:xfrm>
          <a:off x="457200" y="1905000"/>
          <a:ext cx="8382000" cy="1219200"/>
        </p:xfrm>
        <a:graphic>
          <a:graphicData uri="http://schemas.openxmlformats.org/drawingml/2006/table">
            <a:tbl>
              <a:tblPr/>
              <a:tblGrid>
                <a:gridCol w="779463"/>
                <a:gridCol w="638175"/>
                <a:gridCol w="712787"/>
                <a:gridCol w="735013"/>
                <a:gridCol w="587375"/>
                <a:gridCol w="738187"/>
                <a:gridCol w="609600"/>
                <a:gridCol w="762000"/>
                <a:gridCol w="685800"/>
                <a:gridCol w="609600"/>
                <a:gridCol w="8382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52-Week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    Low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Stock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Div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YLD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P/E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100s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Low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Close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Net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-16.3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AAR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.33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1479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.027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304800" y="3429000"/>
            <a:ext cx="8534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  <a:latin typeface="Centaur" pitchFamily="18" charset="0"/>
              </a:rPr>
              <a:t>Stock – Each company’s stock is provided with an abbreviated trading symbol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Dividends per share</a:t>
            </a:r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810279"/>
              </p:ext>
            </p:extLst>
          </p:nvPr>
        </p:nvGraphicFramePr>
        <p:xfrm>
          <a:off x="228600" y="1874838"/>
          <a:ext cx="8763000" cy="1173162"/>
        </p:xfrm>
        <a:graphic>
          <a:graphicData uri="http://schemas.openxmlformats.org/drawingml/2006/table">
            <a:tbl>
              <a:tblPr/>
              <a:tblGrid>
                <a:gridCol w="868363"/>
                <a:gridCol w="731837"/>
                <a:gridCol w="725488"/>
                <a:gridCol w="746125"/>
                <a:gridCol w="596900"/>
                <a:gridCol w="752475"/>
                <a:gridCol w="552450"/>
                <a:gridCol w="947737"/>
                <a:gridCol w="709613"/>
                <a:gridCol w="631825"/>
                <a:gridCol w="788987"/>
                <a:gridCol w="711200"/>
              </a:tblGrid>
              <a:tr h="715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52-Week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    Low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Stock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Div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YLD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P/E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100s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Low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Close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Net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Chg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-16.3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AAR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.33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1479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.027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457200" y="3276600"/>
            <a:ext cx="8229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30F9D"/>
              </a:buClr>
              <a:buFontTx/>
              <a:buChar char="•"/>
            </a:pPr>
            <a:r>
              <a:rPr lang="en-US" sz="2800">
                <a:solidFill>
                  <a:schemeClr val="hlink"/>
                </a:solidFill>
              </a:rPr>
              <a:t>Dividends per share is the total cash paid to common stockholders per share annually</a:t>
            </a:r>
          </a:p>
          <a:p>
            <a:pPr marL="742950" lvl="1" indent="-285750">
              <a:spcBef>
                <a:spcPct val="20000"/>
              </a:spcBef>
              <a:buClr>
                <a:srgbClr val="230F9D"/>
              </a:buClr>
              <a:buFont typeface="Wingdings" pitchFamily="2" charset="2"/>
              <a:buChar char="§"/>
            </a:pPr>
            <a:r>
              <a:rPr lang="en-US" sz="2400">
                <a:solidFill>
                  <a:schemeClr val="hlink"/>
                </a:solidFill>
              </a:rPr>
              <a:t>Helpful when determining the type of stock</a:t>
            </a:r>
          </a:p>
          <a:p>
            <a:pPr marL="742950" lvl="1" indent="-285750">
              <a:spcBef>
                <a:spcPct val="20000"/>
              </a:spcBef>
              <a:buClr>
                <a:srgbClr val="230F9D"/>
              </a:buClr>
              <a:buFont typeface="Wingdings" pitchFamily="2" charset="2"/>
              <a:buChar char="§"/>
            </a:pPr>
            <a:r>
              <a:rPr lang="en-US" sz="2400">
                <a:solidFill>
                  <a:schemeClr val="hlink"/>
                </a:solidFill>
              </a:rPr>
              <a:t>If a company paid $10,000 in dividends for 30,000 shares, the dividends per share would be $0.33</a:t>
            </a:r>
          </a:p>
          <a:p>
            <a:pPr marL="342900" indent="-342900">
              <a:spcBef>
                <a:spcPct val="20000"/>
              </a:spcBef>
              <a:buClr>
                <a:srgbClr val="230F9D"/>
              </a:buClr>
              <a:buFontTx/>
              <a:buChar char="•"/>
            </a:pPr>
            <a:endParaRPr lang="en-US" sz="32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Dividend Yield Percentage</a:t>
            </a:r>
          </a:p>
        </p:txBody>
      </p:sp>
      <p:graphicFrame>
        <p:nvGraphicFramePr>
          <p:cNvPr id="2048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746426"/>
              </p:ext>
            </p:extLst>
          </p:nvPr>
        </p:nvGraphicFramePr>
        <p:xfrm>
          <a:off x="228600" y="1874838"/>
          <a:ext cx="8610600" cy="1325562"/>
        </p:xfrm>
        <a:graphic>
          <a:graphicData uri="http://schemas.openxmlformats.org/drawingml/2006/table">
            <a:tbl>
              <a:tblPr/>
              <a:tblGrid>
                <a:gridCol w="762000"/>
                <a:gridCol w="685800"/>
                <a:gridCol w="685800"/>
                <a:gridCol w="882650"/>
                <a:gridCol w="569913"/>
                <a:gridCol w="719137"/>
                <a:gridCol w="593725"/>
                <a:gridCol w="841375"/>
                <a:gridCol w="812800"/>
                <a:gridCol w="609600"/>
                <a:gridCol w="762000"/>
                <a:gridCol w="685800"/>
              </a:tblGrid>
              <a:tr h="792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52-Week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    Low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Stock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Div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YLD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P/E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100s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Low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Close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Net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Chg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-16.3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AAR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.33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1479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.027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457200" y="3352800"/>
            <a:ext cx="8229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30F9D"/>
              </a:buClr>
              <a:buFontTx/>
              <a:buChar char="•"/>
            </a:pPr>
            <a:r>
              <a:rPr lang="en-US" sz="2800">
                <a:solidFill>
                  <a:schemeClr val="hlink"/>
                </a:solidFill>
              </a:rPr>
              <a:t>Dividend yield percentage is the dividend expressed as a percentage of the price of the share</a:t>
            </a:r>
          </a:p>
          <a:p>
            <a:pPr marL="742950" lvl="1" indent="-285750">
              <a:spcBef>
                <a:spcPct val="20000"/>
              </a:spcBef>
              <a:buClr>
                <a:srgbClr val="230F9D"/>
              </a:buClr>
              <a:buFont typeface="Wingdings" pitchFamily="2" charset="2"/>
              <a:buChar char="§"/>
            </a:pPr>
            <a:r>
              <a:rPr lang="en-US" sz="2200">
                <a:solidFill>
                  <a:schemeClr val="hlink"/>
                </a:solidFill>
              </a:rPr>
              <a:t>If a company paid $1.25 in dividends for a stock with a market price of $50.00, the dividend yield percentage would be 2.5% (1.25/50)</a:t>
            </a:r>
          </a:p>
          <a:p>
            <a:pPr marL="742950" lvl="1" indent="-285750">
              <a:spcBef>
                <a:spcPct val="20000"/>
              </a:spcBef>
              <a:buClr>
                <a:srgbClr val="230F9D"/>
              </a:buClr>
              <a:buFont typeface="Wingdings" pitchFamily="2" charset="2"/>
              <a:buChar char="§"/>
            </a:pPr>
            <a:r>
              <a:rPr lang="en-US" sz="2200">
                <a:solidFill>
                  <a:schemeClr val="hlink"/>
                </a:solidFill>
              </a:rPr>
              <a:t>Helpful to know how much income to expect.  A company paying high dividends is not reinvesting money to grow.</a:t>
            </a:r>
          </a:p>
          <a:p>
            <a:pPr marL="342900" indent="-342900">
              <a:spcBef>
                <a:spcPct val="20000"/>
              </a:spcBef>
              <a:buClr>
                <a:srgbClr val="230F9D"/>
              </a:buClr>
              <a:buFontTx/>
              <a:buChar char="•"/>
            </a:pPr>
            <a:endParaRPr lang="en-US" sz="22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Price/Earnings Ratio</a:t>
            </a:r>
          </a:p>
        </p:txBody>
      </p:sp>
      <p:graphicFrame>
        <p:nvGraphicFramePr>
          <p:cNvPr id="2150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476242"/>
              </p:ext>
            </p:extLst>
          </p:nvPr>
        </p:nvGraphicFramePr>
        <p:xfrm>
          <a:off x="152400" y="1295400"/>
          <a:ext cx="8839200" cy="1371600"/>
        </p:xfrm>
        <a:graphic>
          <a:graphicData uri="http://schemas.openxmlformats.org/drawingml/2006/table">
            <a:tbl>
              <a:tblPr/>
              <a:tblGrid>
                <a:gridCol w="762000"/>
                <a:gridCol w="781050"/>
                <a:gridCol w="823913"/>
                <a:gridCol w="757237"/>
                <a:gridCol w="573088"/>
                <a:gridCol w="723900"/>
                <a:gridCol w="598487"/>
                <a:gridCol w="847725"/>
                <a:gridCol w="685800"/>
                <a:gridCol w="749300"/>
                <a:gridCol w="766763"/>
                <a:gridCol w="769937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52-Week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    Low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Stock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Div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YLD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P/E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100s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Low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Close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Net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Chg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-16.3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AAR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.33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1479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.027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7" name="Rectangle 43"/>
          <p:cNvSpPr>
            <a:spLocks noChangeArrowheads="1"/>
          </p:cNvSpPr>
          <p:nvPr/>
        </p:nvSpPr>
        <p:spPr bwMode="auto">
          <a:xfrm>
            <a:off x="457200" y="2819400"/>
            <a:ext cx="8229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30F9D"/>
              </a:buClr>
              <a:buFontTx/>
              <a:buChar char="•"/>
            </a:pPr>
            <a:r>
              <a:rPr lang="en-US" sz="2800">
                <a:solidFill>
                  <a:schemeClr val="hlink"/>
                </a:solidFill>
              </a:rPr>
              <a:t>Price/earnings ratio is the closing price of the share compared to the annual earnings per share</a:t>
            </a:r>
          </a:p>
          <a:p>
            <a:pPr marL="742950" lvl="1" indent="-285750">
              <a:spcBef>
                <a:spcPct val="20000"/>
              </a:spcBef>
              <a:buClr>
                <a:srgbClr val="230F9D"/>
              </a:buClr>
              <a:buFont typeface="Wingdings" pitchFamily="2" charset="2"/>
              <a:buChar char="§"/>
            </a:pPr>
            <a:r>
              <a:rPr lang="en-US" sz="2200">
                <a:solidFill>
                  <a:schemeClr val="hlink"/>
                </a:solidFill>
              </a:rPr>
              <a:t>If the stock’s market price is $50.00 and the earnings per share is $2.25, the P/E ratio is 22.2</a:t>
            </a:r>
          </a:p>
          <a:p>
            <a:pPr marL="1143000" lvl="2" indent="-228600">
              <a:spcBef>
                <a:spcPct val="20000"/>
              </a:spcBef>
              <a:buClr>
                <a:srgbClr val="230F9D"/>
              </a:buClr>
              <a:buFontTx/>
              <a:buChar char="•"/>
            </a:pPr>
            <a:r>
              <a:rPr lang="en-US" sz="2200">
                <a:solidFill>
                  <a:schemeClr val="hlink"/>
                </a:solidFill>
              </a:rPr>
              <a:t>It means that for every dollar the company earns, the stock’s market price is worth $22.00, or investors are willing to pay $22.00</a:t>
            </a:r>
          </a:p>
          <a:p>
            <a:pPr marL="742950" lvl="1" indent="-285750">
              <a:spcBef>
                <a:spcPct val="20000"/>
              </a:spcBef>
              <a:buClr>
                <a:srgbClr val="230F9D"/>
              </a:buClr>
              <a:buFont typeface="Wingdings" pitchFamily="2" charset="2"/>
              <a:buChar char="§"/>
            </a:pPr>
            <a:r>
              <a:rPr lang="en-US" sz="2200">
                <a:solidFill>
                  <a:schemeClr val="hlink"/>
                </a:solidFill>
              </a:rPr>
              <a:t>A high number indicates people are optimistic about the company and health of the market.</a:t>
            </a:r>
          </a:p>
          <a:p>
            <a:pPr marL="342900" indent="-342900">
              <a:spcBef>
                <a:spcPct val="20000"/>
              </a:spcBef>
              <a:buClr>
                <a:srgbClr val="230F9D"/>
              </a:buClr>
              <a:buFontTx/>
              <a:buChar char="•"/>
            </a:pPr>
            <a:endParaRPr lang="en-US" sz="22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Volume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83263"/>
              </p:ext>
            </p:extLst>
          </p:nvPr>
        </p:nvGraphicFramePr>
        <p:xfrm>
          <a:off x="152400" y="1874838"/>
          <a:ext cx="8839200" cy="1325562"/>
        </p:xfrm>
        <a:graphic>
          <a:graphicData uri="http://schemas.openxmlformats.org/drawingml/2006/table">
            <a:tbl>
              <a:tblPr/>
              <a:tblGrid>
                <a:gridCol w="762000"/>
                <a:gridCol w="685800"/>
                <a:gridCol w="838200"/>
                <a:gridCol w="838200"/>
                <a:gridCol w="685800"/>
                <a:gridCol w="687388"/>
                <a:gridCol w="557212"/>
                <a:gridCol w="790575"/>
                <a:gridCol w="762000"/>
                <a:gridCol w="708025"/>
                <a:gridCol w="838200"/>
                <a:gridCol w="685800"/>
              </a:tblGrid>
              <a:tr h="715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52-Week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    Low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Stock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Div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YLD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P/E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Vol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100s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Low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Close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Net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Chg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-16.3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AAR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.33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1479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.027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1" name="Rectangle 43"/>
          <p:cNvSpPr>
            <a:spLocks noChangeArrowheads="1"/>
          </p:cNvSpPr>
          <p:nvPr/>
        </p:nvSpPr>
        <p:spPr bwMode="auto">
          <a:xfrm>
            <a:off x="457200" y="3352800"/>
            <a:ext cx="8229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30F9D"/>
              </a:buClr>
              <a:buFontTx/>
              <a:buChar char="•"/>
            </a:pPr>
            <a:r>
              <a:rPr lang="en-US" sz="3200">
                <a:solidFill>
                  <a:schemeClr val="hlink"/>
                </a:solidFill>
              </a:rPr>
              <a:t>Vol 100’s is the number of transactions to the share on the reported day</a:t>
            </a:r>
          </a:p>
          <a:p>
            <a:pPr marL="742950" lvl="1" indent="-285750">
              <a:spcBef>
                <a:spcPct val="20000"/>
              </a:spcBef>
              <a:buClr>
                <a:srgbClr val="230F9D"/>
              </a:buClr>
              <a:buFont typeface="Wingdings" pitchFamily="2" charset="2"/>
              <a:buChar char="§"/>
            </a:pPr>
            <a:r>
              <a:rPr lang="en-US" sz="2500">
                <a:solidFill>
                  <a:schemeClr val="hlink"/>
                </a:solidFill>
              </a:rPr>
              <a:t>Represented in hundreds (take the number and add two zeros)</a:t>
            </a:r>
          </a:p>
          <a:p>
            <a:pPr marL="342900" indent="-342900">
              <a:spcBef>
                <a:spcPct val="20000"/>
              </a:spcBef>
              <a:buClr>
                <a:srgbClr val="230F9D"/>
              </a:buClr>
              <a:buFontTx/>
              <a:buChar char="•"/>
            </a:pPr>
            <a:endParaRPr lang="en-US" sz="25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Learn About Stocks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stock market is the core of America’s economic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b="1" smtClean="0"/>
              <a:t>Stock</a:t>
            </a:r>
            <a:r>
              <a:rPr lang="en-US" smtClean="0"/>
              <a:t> is a share of ownership in the assets and earnings of a company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b="1" smtClean="0"/>
              <a:t>Bond</a:t>
            </a:r>
            <a:r>
              <a:rPr lang="en-US" smtClean="0"/>
              <a:t> is a type of debt that a company issues to investors for a specified amount of time.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b="1" smtClean="0"/>
              <a:t>Stock market</a:t>
            </a:r>
            <a:r>
              <a:rPr lang="en-US" smtClean="0"/>
              <a:t> is a general term used to describe all transactions involving the buying and selling of stocks and bonds issued by a company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 and Low</a:t>
            </a:r>
          </a:p>
        </p:txBody>
      </p:sp>
      <p:graphicFrame>
        <p:nvGraphicFramePr>
          <p:cNvPr id="23597" name="Group 4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60609"/>
              </p:ext>
            </p:extLst>
          </p:nvPr>
        </p:nvGraphicFramePr>
        <p:xfrm>
          <a:off x="304800" y="1905000"/>
          <a:ext cx="8610600" cy="1371600"/>
        </p:xfrm>
        <a:graphic>
          <a:graphicData uri="http://schemas.openxmlformats.org/drawingml/2006/table">
            <a:tbl>
              <a:tblPr/>
              <a:tblGrid>
                <a:gridCol w="862013"/>
                <a:gridCol w="638175"/>
                <a:gridCol w="781050"/>
                <a:gridCol w="779462"/>
                <a:gridCol w="638175"/>
                <a:gridCol w="641350"/>
                <a:gridCol w="612775"/>
                <a:gridCol w="762000"/>
                <a:gridCol w="762000"/>
                <a:gridCol w="609600"/>
                <a:gridCol w="762000"/>
                <a:gridCol w="7620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52-Week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    Low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Stock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Div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YLD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P/E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100s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Low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Close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Net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Chg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-16.3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AAR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.33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1479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37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39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.027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457200" y="3352800"/>
            <a:ext cx="8229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30F9D"/>
              </a:buClr>
              <a:buFontTx/>
              <a:buChar char="•"/>
            </a:pPr>
            <a:r>
              <a:rPr lang="en-US" sz="3200">
                <a:solidFill>
                  <a:schemeClr val="hlink"/>
                </a:solidFill>
              </a:rPr>
              <a:t>High and low entries represent the high and low selling price of one share for the previous day</a:t>
            </a:r>
            <a:endParaRPr lang="en-US" sz="2900">
              <a:solidFill>
                <a:schemeClr val="hlink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230F9D"/>
              </a:buClr>
            </a:pPr>
            <a:endParaRPr lang="en-US" sz="25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Close</a:t>
            </a:r>
          </a:p>
        </p:txBody>
      </p:sp>
      <p:graphicFrame>
        <p:nvGraphicFramePr>
          <p:cNvPr id="24621" name="Group 4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783090"/>
              </p:ext>
            </p:extLst>
          </p:nvPr>
        </p:nvGraphicFramePr>
        <p:xfrm>
          <a:off x="381000" y="1905000"/>
          <a:ext cx="8458200" cy="1524000"/>
        </p:xfrm>
        <a:graphic>
          <a:graphicData uri="http://schemas.openxmlformats.org/drawingml/2006/table">
            <a:tbl>
              <a:tblPr/>
              <a:tblGrid>
                <a:gridCol w="823913"/>
                <a:gridCol w="609600"/>
                <a:gridCol w="746125"/>
                <a:gridCol w="746125"/>
                <a:gridCol w="609600"/>
                <a:gridCol w="731837"/>
                <a:gridCol w="609600"/>
                <a:gridCol w="762000"/>
                <a:gridCol w="685800"/>
                <a:gridCol w="685800"/>
                <a:gridCol w="762000"/>
                <a:gridCol w="6858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52-Week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    Low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Stock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Div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YLD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P/E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100s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Low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Close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Net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Chg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-16.3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AAR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.33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1479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.027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457200" y="3581400"/>
            <a:ext cx="8229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30F9D"/>
              </a:buClr>
              <a:buFontTx/>
              <a:buChar char="•"/>
            </a:pPr>
            <a:r>
              <a:rPr lang="en-US" sz="3200">
                <a:solidFill>
                  <a:schemeClr val="hlink"/>
                </a:solidFill>
              </a:rPr>
              <a:t>Close is the price of the last share sold for the day</a:t>
            </a:r>
            <a:endParaRPr lang="en-US" sz="2900">
              <a:solidFill>
                <a:schemeClr val="hlink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230F9D"/>
              </a:buClr>
            </a:pPr>
            <a:endParaRPr lang="en-US" sz="25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 Change</a:t>
            </a:r>
          </a:p>
        </p:txBody>
      </p:sp>
      <p:graphicFrame>
        <p:nvGraphicFramePr>
          <p:cNvPr id="2560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942595"/>
              </p:ext>
            </p:extLst>
          </p:nvPr>
        </p:nvGraphicFramePr>
        <p:xfrm>
          <a:off x="457200" y="1874838"/>
          <a:ext cx="8382000" cy="1630362"/>
        </p:xfrm>
        <a:graphic>
          <a:graphicData uri="http://schemas.openxmlformats.org/drawingml/2006/table">
            <a:tbl>
              <a:tblPr/>
              <a:tblGrid>
                <a:gridCol w="801688"/>
                <a:gridCol w="593725"/>
                <a:gridCol w="725487"/>
                <a:gridCol w="725488"/>
                <a:gridCol w="593725"/>
                <a:gridCol w="711200"/>
                <a:gridCol w="593725"/>
                <a:gridCol w="893762"/>
                <a:gridCol w="685800"/>
                <a:gridCol w="609600"/>
                <a:gridCol w="762000"/>
                <a:gridCol w="685800"/>
              </a:tblGrid>
              <a:tr h="1020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52-Week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    Low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Stock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Div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YLD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P/E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100s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Low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Close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Net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-16.3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AAR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.33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1479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39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30F9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.027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457200" y="3581400"/>
            <a:ext cx="8229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30F9D"/>
              </a:buClr>
              <a:buFontTx/>
              <a:buChar char="•"/>
            </a:pPr>
            <a:r>
              <a:rPr lang="en-US" sz="3200">
                <a:solidFill>
                  <a:schemeClr val="hlink"/>
                </a:solidFill>
              </a:rPr>
              <a:t>Net change is the difference between the closing price of the share from the prior day and the current day</a:t>
            </a:r>
            <a:endParaRPr lang="en-US" sz="2900">
              <a:solidFill>
                <a:schemeClr val="hlink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230F9D"/>
              </a:buClr>
            </a:pPr>
            <a:endParaRPr lang="en-US" sz="25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Stock Quote From Yahoo</a:t>
            </a:r>
          </a:p>
        </p:txBody>
      </p:sp>
      <p:pic>
        <p:nvPicPr>
          <p:cNvPr id="2662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81" t="48958" r="13281" b="17708"/>
          <a:stretch>
            <a:fillRect/>
          </a:stretch>
        </p:blipFill>
        <p:spPr bwMode="auto">
          <a:xfrm>
            <a:off x="2895600" y="1676400"/>
            <a:ext cx="5943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2971800" y="1752600"/>
            <a:ext cx="2514600" cy="304800"/>
          </a:xfrm>
          <a:prstGeom prst="rect">
            <a:avLst/>
          </a:prstGeom>
          <a:noFill/>
          <a:ln w="9525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457200" y="14478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304800" y="1295400"/>
            <a:ext cx="2362200" cy="469900"/>
          </a:xfrm>
          <a:prstGeom prst="rect">
            <a:avLst/>
          </a:prstGeom>
          <a:noFill/>
          <a:ln w="1270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chemeClr val="folHlink"/>
                </a:solidFill>
              </a:rPr>
              <a:t>Name of stock, exchange and ticker symbol</a:t>
            </a:r>
          </a:p>
        </p:txBody>
      </p:sp>
      <p:sp>
        <p:nvSpPr>
          <p:cNvPr id="26631" name="Line 10"/>
          <p:cNvSpPr>
            <a:spLocks noChangeShapeType="1"/>
          </p:cNvSpPr>
          <p:nvPr/>
        </p:nvSpPr>
        <p:spPr bwMode="auto">
          <a:xfrm>
            <a:off x="2819400" y="1828800"/>
            <a:ext cx="609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2667000" y="1447800"/>
            <a:ext cx="990600" cy="381000"/>
          </a:xfrm>
          <a:prstGeom prst="line">
            <a:avLst/>
          </a:prstGeom>
          <a:noFill/>
          <a:ln w="12700" cap="sq">
            <a:solidFill>
              <a:schemeClr val="fol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2667000" y="1371600"/>
            <a:ext cx="2209800" cy="533400"/>
          </a:xfrm>
          <a:prstGeom prst="line">
            <a:avLst/>
          </a:prstGeom>
          <a:noFill/>
          <a:ln w="12700" cap="sq">
            <a:solidFill>
              <a:schemeClr val="fol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457200" y="1905000"/>
            <a:ext cx="1371600" cy="287338"/>
          </a:xfrm>
          <a:prstGeom prst="rect">
            <a:avLst/>
          </a:prstGeom>
          <a:noFill/>
          <a:ln w="1270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chemeClr val="folHlink"/>
                </a:solidFill>
              </a:rPr>
              <a:t>Current price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1828800" y="2057400"/>
            <a:ext cx="2438400" cy="152400"/>
          </a:xfrm>
          <a:prstGeom prst="line">
            <a:avLst/>
          </a:prstGeom>
          <a:noFill/>
          <a:ln w="12700" cap="sq">
            <a:solidFill>
              <a:schemeClr val="fol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457200" y="2438400"/>
            <a:ext cx="2133600" cy="469900"/>
          </a:xfrm>
          <a:prstGeom prst="rect">
            <a:avLst/>
          </a:prstGeom>
          <a:noFill/>
          <a:ln w="1270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chemeClr val="folHlink"/>
                </a:solidFill>
              </a:rPr>
              <a:t>Today’s change in dollars and percent</a:t>
            </a:r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V="1">
            <a:off x="2590800" y="2667000"/>
            <a:ext cx="1295400" cy="76200"/>
          </a:xfrm>
          <a:prstGeom prst="line">
            <a:avLst/>
          </a:prstGeom>
          <a:noFill/>
          <a:ln w="12700" cap="sq">
            <a:solidFill>
              <a:schemeClr val="fol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457200" y="3276600"/>
            <a:ext cx="2133600" cy="287338"/>
          </a:xfrm>
          <a:prstGeom prst="rect">
            <a:avLst/>
          </a:prstGeom>
          <a:noFill/>
          <a:ln w="1270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chemeClr val="folHlink"/>
                </a:solidFill>
              </a:rPr>
              <a:t>Yesterday’s closing price</a:t>
            </a:r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V="1">
            <a:off x="2590800" y="2895600"/>
            <a:ext cx="1752600" cy="533400"/>
          </a:xfrm>
          <a:prstGeom prst="line">
            <a:avLst/>
          </a:prstGeom>
          <a:noFill/>
          <a:ln w="12700" cap="sq">
            <a:solidFill>
              <a:schemeClr val="fol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81000" y="3962400"/>
            <a:ext cx="2133600" cy="287338"/>
          </a:xfrm>
          <a:prstGeom prst="rect">
            <a:avLst/>
          </a:prstGeom>
          <a:noFill/>
          <a:ln w="1270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chemeClr val="folHlink"/>
                </a:solidFill>
              </a:rPr>
              <a:t>Today’s opening price</a:t>
            </a:r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flipV="1">
            <a:off x="2514600" y="3124200"/>
            <a:ext cx="1905000" cy="990600"/>
          </a:xfrm>
          <a:prstGeom prst="line">
            <a:avLst/>
          </a:prstGeom>
          <a:noFill/>
          <a:ln w="12700" cap="sq">
            <a:solidFill>
              <a:schemeClr val="fol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1828800" y="4572000"/>
            <a:ext cx="1981200" cy="287338"/>
          </a:xfrm>
          <a:prstGeom prst="rect">
            <a:avLst/>
          </a:prstGeom>
          <a:noFill/>
          <a:ln w="1270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chemeClr val="folHlink"/>
                </a:solidFill>
              </a:rPr>
              <a:t>Today’s range of prices</a:t>
            </a:r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flipV="1">
            <a:off x="3276600" y="2209800"/>
            <a:ext cx="2819400" cy="2362200"/>
          </a:xfrm>
          <a:prstGeom prst="line">
            <a:avLst/>
          </a:prstGeom>
          <a:noFill/>
          <a:ln w="12700" cap="sq">
            <a:solidFill>
              <a:schemeClr val="fol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3048000" y="5181600"/>
            <a:ext cx="2133600" cy="469900"/>
          </a:xfrm>
          <a:prstGeom prst="rect">
            <a:avLst/>
          </a:prstGeom>
          <a:noFill/>
          <a:ln w="1270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chemeClr val="folHlink"/>
                </a:solidFill>
              </a:rPr>
              <a:t>Range of prices over past year</a:t>
            </a:r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V="1">
            <a:off x="4267200" y="2438400"/>
            <a:ext cx="1828800" cy="2743200"/>
          </a:xfrm>
          <a:prstGeom prst="line">
            <a:avLst/>
          </a:prstGeom>
          <a:noFill/>
          <a:ln w="12700" cap="sq">
            <a:solidFill>
              <a:schemeClr val="fol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4876800" y="4419600"/>
            <a:ext cx="1447800" cy="469900"/>
          </a:xfrm>
          <a:prstGeom prst="rect">
            <a:avLst/>
          </a:prstGeom>
          <a:noFill/>
          <a:ln w="1270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chemeClr val="folHlink"/>
                </a:solidFill>
              </a:rPr>
              <a:t>Shares traded today</a:t>
            </a:r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 flipV="1">
            <a:off x="5715000" y="2667000"/>
            <a:ext cx="685800" cy="1752600"/>
          </a:xfrm>
          <a:prstGeom prst="line">
            <a:avLst/>
          </a:prstGeom>
          <a:noFill/>
          <a:ln w="12700" cap="sq">
            <a:solidFill>
              <a:schemeClr val="fol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6705600" y="4572000"/>
            <a:ext cx="1905000" cy="287338"/>
          </a:xfrm>
          <a:prstGeom prst="rect">
            <a:avLst/>
          </a:prstGeom>
          <a:noFill/>
          <a:ln w="1270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chemeClr val="folHlink"/>
                </a:solidFill>
              </a:rPr>
              <a:t>Price/Earnings Ratio</a:t>
            </a:r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 flipH="1" flipV="1">
            <a:off x="6781800" y="3276600"/>
            <a:ext cx="457200" cy="1295400"/>
          </a:xfrm>
          <a:prstGeom prst="line">
            <a:avLst/>
          </a:prstGeom>
          <a:noFill/>
          <a:ln w="12700" cap="sq">
            <a:solidFill>
              <a:schemeClr val="fol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6553200" y="5105400"/>
            <a:ext cx="2133600" cy="287338"/>
          </a:xfrm>
          <a:prstGeom prst="rect">
            <a:avLst/>
          </a:prstGeom>
          <a:noFill/>
          <a:ln w="1270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chemeClr val="folHlink"/>
                </a:solidFill>
              </a:rPr>
              <a:t>Earnings per share</a:t>
            </a:r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 flipV="1">
            <a:off x="6629400" y="3581400"/>
            <a:ext cx="0" cy="1524000"/>
          </a:xfrm>
          <a:prstGeom prst="line">
            <a:avLst/>
          </a:prstGeom>
          <a:noFill/>
          <a:ln w="12700" cap="sq">
            <a:solidFill>
              <a:schemeClr val="fol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1" name="Text Box 31"/>
          <p:cNvSpPr txBox="1">
            <a:spLocks noChangeArrowheads="1"/>
          </p:cNvSpPr>
          <p:nvPr/>
        </p:nvSpPr>
        <p:spPr bwMode="auto">
          <a:xfrm>
            <a:off x="5638800" y="5715000"/>
            <a:ext cx="2362200" cy="469900"/>
          </a:xfrm>
          <a:prstGeom prst="rect">
            <a:avLst/>
          </a:prstGeom>
          <a:noFill/>
          <a:ln w="1270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chemeClr val="folHlink"/>
                </a:solidFill>
              </a:rPr>
              <a:t>Dividend amount per share and percentage</a:t>
            </a:r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 flipV="1">
            <a:off x="6248400" y="3810000"/>
            <a:ext cx="152400" cy="1828800"/>
          </a:xfrm>
          <a:prstGeom prst="line">
            <a:avLst/>
          </a:prstGeom>
          <a:noFill/>
          <a:ln w="12700" cap="sq">
            <a:solidFill>
              <a:schemeClr val="fol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animBg="1"/>
      <p:bldP spid="56331" grpId="0" animBg="1"/>
      <p:bldP spid="56332" grpId="0" animBg="1"/>
      <p:bldP spid="56333" grpId="0" animBg="1"/>
      <p:bldP spid="56334" grpId="0" animBg="1"/>
      <p:bldP spid="56335" grpId="0" animBg="1"/>
      <p:bldP spid="56336" grpId="0" animBg="1"/>
      <p:bldP spid="56337" grpId="0" animBg="1"/>
      <p:bldP spid="56338" grpId="0" animBg="1"/>
      <p:bldP spid="56339" grpId="0" animBg="1"/>
      <p:bldP spid="56340" grpId="0" animBg="1"/>
      <p:bldP spid="56341" grpId="0" animBg="1"/>
      <p:bldP spid="56342" grpId="0" animBg="1"/>
      <p:bldP spid="56343" grpId="0" animBg="1"/>
      <p:bldP spid="56344" grpId="0" animBg="1"/>
      <p:bldP spid="56345" grpId="0" animBg="1"/>
      <p:bldP spid="56346" grpId="0" animBg="1"/>
      <p:bldP spid="56347" grpId="0" animBg="1"/>
      <p:bldP spid="56348" grpId="0" animBg="1"/>
      <p:bldP spid="56349" grpId="0" animBg="1"/>
      <p:bldP spid="56350" grpId="0" animBg="1"/>
      <p:bldP spid="56351" grpId="0" animBg="1"/>
      <p:bldP spid="5635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416050"/>
          </a:xfrm>
        </p:spPr>
        <p:txBody>
          <a:bodyPr/>
          <a:lstStyle/>
          <a:p>
            <a:pPr eaLnBrk="1" hangingPunct="1"/>
            <a:r>
              <a:rPr lang="en-US" sz="4800" smtClean="0"/>
              <a:t>How Well the Stock Market is Doing Overall</a:t>
            </a:r>
          </a:p>
        </p:txBody>
      </p:sp>
      <p:pic>
        <p:nvPicPr>
          <p:cNvPr id="27651" name="Picture 3" descr="j02377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14800"/>
            <a:ext cx="1946275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 Basic Indicators (Indexes)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95475"/>
            <a:ext cx="8642350" cy="4962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Dow Jones Industrial Average (“DOW”)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Lists the 30 leading industrial blue chip stocks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Standard and Poor’s 500 Composite Index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Covers market activity for 500 stocks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More accurate than DOW because it evaluates a greater variety of stock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National Association of Security Dealers Automated Quotations (“NASDAQ”)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Monitors fast moving technology companies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Speculative stocks, show dramatic ups and downs</a:t>
            </a:r>
          </a:p>
        </p:txBody>
      </p:sp>
      <p:pic>
        <p:nvPicPr>
          <p:cNvPr id="28676" name="Picture 5" descr="DowJones_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26146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14" b="23630"/>
          <a:stretch/>
        </p:blipFill>
        <p:spPr bwMode="auto">
          <a:xfrm>
            <a:off x="3505200" y="1122680"/>
            <a:ext cx="2286000" cy="629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81" b="34810"/>
          <a:stretch/>
        </p:blipFill>
        <p:spPr bwMode="auto">
          <a:xfrm>
            <a:off x="6096000" y="1143000"/>
            <a:ext cx="2772804" cy="67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Ups and Downs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term </a:t>
            </a:r>
            <a:r>
              <a:rPr lang="en-US" sz="2800" b="1" smtClean="0"/>
              <a:t>bull market</a:t>
            </a:r>
            <a:r>
              <a:rPr lang="en-US" sz="2800" smtClean="0"/>
              <a:t> means the market is doing well because investors are optimistic about the economy and are purchasing stocks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r>
              <a:rPr lang="en-US" sz="2800" smtClean="0"/>
              <a:t>The term </a:t>
            </a:r>
            <a:r>
              <a:rPr lang="en-US" sz="2800" b="1" smtClean="0"/>
              <a:t>bear market</a:t>
            </a:r>
            <a:r>
              <a:rPr lang="en-US" sz="2800" smtClean="0"/>
              <a:t> means the market is doing poorly and investors are not purchasing stocks or selling stocks already owned</a:t>
            </a:r>
          </a:p>
        </p:txBody>
      </p:sp>
      <p:pic>
        <p:nvPicPr>
          <p:cNvPr id="29700" name="Picture 4" descr="http://tbn0.google.com/images?q=tbn:OXvrpt7u7R7gLM:http://upload.wikimedia.org/wikipedia/commons/thumb/0/0f/Bull_and_Bear_3.jpg/800px-Bull_and_Bear_3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"/>
            <a:ext cx="2274888" cy="12827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Purchasing Stock</a:t>
            </a:r>
          </a:p>
        </p:txBody>
      </p:sp>
      <p:pic>
        <p:nvPicPr>
          <p:cNvPr id="30723" name="Picture 3" descr="j02505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05200"/>
            <a:ext cx="17303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Brokers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Broker is a person who is licensed to buy and sell stocks, provide investment advice, and collect a commission on each purchase or sale</a:t>
            </a:r>
          </a:p>
          <a:p>
            <a:pPr lvl="1" eaLnBrk="1" hangingPunct="1"/>
            <a:r>
              <a:rPr lang="en-US" smtClean="0"/>
              <a:t>Purchases stocks on an organized exchange (stock market)</a:t>
            </a:r>
          </a:p>
          <a:p>
            <a:pPr lvl="1" eaLnBrk="1" hangingPunct="1"/>
            <a:r>
              <a:rPr lang="en-US" smtClean="0"/>
              <a:t>The vast majority of all stocks are bought and sold on an organized exchange</a:t>
            </a:r>
          </a:p>
        </p:txBody>
      </p:sp>
      <p:pic>
        <p:nvPicPr>
          <p:cNvPr id="31748" name="Picture 5" descr="2224515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1819275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Organized Exchanges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stock exchange </a:t>
            </a:r>
            <a:r>
              <a:rPr lang="en-US" dirty="0" smtClean="0"/>
              <a:t>is a place where stocks are bought and sold.</a:t>
            </a:r>
          </a:p>
          <a:p>
            <a:pPr eaLnBrk="1" hangingPunct="1"/>
            <a:r>
              <a:rPr lang="en-US" dirty="0" smtClean="0"/>
              <a:t>There are minimum requirements for a stock to be on an exchanges, to ensure only reputable companies are listed</a:t>
            </a:r>
          </a:p>
          <a:p>
            <a:pPr eaLnBrk="1" hangingPunct="1"/>
            <a:r>
              <a:rPr lang="en-US" dirty="0" smtClean="0"/>
              <a:t>Each exchange has a limited number of seats available which brokerage firms  purchase to give them the legal right to buy and sell stocks on the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Mutual Funds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Investors pool their money</a:t>
            </a:r>
          </a:p>
          <a:p>
            <a:pPr eaLnBrk="1" hangingPunct="1"/>
            <a:r>
              <a:rPr lang="en-US" dirty="0" smtClean="0"/>
              <a:t>The manager will invest in a variety of stocks, bonds and other securities</a:t>
            </a:r>
          </a:p>
          <a:p>
            <a:pPr eaLnBrk="1" hangingPunct="1"/>
            <a:r>
              <a:rPr lang="en-US" dirty="0" smtClean="0"/>
              <a:t>Mutual funds offer diversification (not “putting all your eggs in one basket”)</a:t>
            </a:r>
          </a:p>
          <a:p>
            <a:pPr eaLnBrk="1" hangingPunct="1"/>
            <a:r>
              <a:rPr lang="en-US" dirty="0" smtClean="0"/>
              <a:t>You can start with as little as $100, depending on the fund.</a:t>
            </a:r>
          </a:p>
          <a:p>
            <a:pPr eaLnBrk="1" hangingPunct="1"/>
            <a:r>
              <a:rPr lang="en-US" dirty="0" smtClean="0"/>
              <a:t>Broker commissions are lower than in stock purchases (or nonexistent)</a:t>
            </a:r>
          </a:p>
        </p:txBody>
      </p:sp>
      <p:pic>
        <p:nvPicPr>
          <p:cNvPr id="7172" name="Picture 5" descr="istockphoto_765737_stock_market_mutual_fund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"/>
            <a:ext cx="200977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York Stock Exchange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York Stock Exchange (NYSE)</a:t>
            </a:r>
          </a:p>
          <a:p>
            <a:pPr lvl="1" eaLnBrk="1" hangingPunct="1"/>
            <a:r>
              <a:rPr lang="en-US" smtClean="0"/>
              <a:t>Oldest and largest, began in 1792</a:t>
            </a:r>
          </a:p>
          <a:p>
            <a:pPr lvl="1" eaLnBrk="1" hangingPunct="1"/>
            <a:r>
              <a:rPr lang="en-US" smtClean="0"/>
              <a:t>1,366 seats available</a:t>
            </a:r>
          </a:p>
          <a:p>
            <a:pPr lvl="1" eaLnBrk="1" hangingPunct="1"/>
            <a:r>
              <a:rPr lang="en-US" smtClean="0"/>
              <a:t>2,800 companies</a:t>
            </a:r>
          </a:p>
          <a:p>
            <a:pPr lvl="1" eaLnBrk="1" hangingPunct="1"/>
            <a:r>
              <a:rPr lang="en-US" smtClean="0"/>
              <a:t>Average stock price is $33.00</a:t>
            </a:r>
          </a:p>
          <a:p>
            <a:pPr lvl="1" eaLnBrk="1" hangingPunct="1"/>
            <a:r>
              <a:rPr lang="en-US" smtClean="0"/>
              <a:t>Strict requirements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33796" name="Picture 4" descr="http://tbn0.google.com/images?q=tbn:ycg1j55PsYbSjM:http://icf.som.yale.edu/nyse/images/TradingFloor3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72000"/>
            <a:ext cx="2657475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American Stock Exchange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American Stock Exchange</a:t>
            </a:r>
          </a:p>
          <a:p>
            <a:pPr lvl="1" eaLnBrk="1" hangingPunct="1"/>
            <a:r>
              <a:rPr lang="en-US" smtClean="0"/>
              <a:t>Began in 1849</a:t>
            </a:r>
          </a:p>
          <a:p>
            <a:pPr lvl="1"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largest exchange</a:t>
            </a:r>
          </a:p>
          <a:p>
            <a:pPr lvl="1" eaLnBrk="1" hangingPunct="1"/>
            <a:r>
              <a:rPr lang="en-US" smtClean="0"/>
              <a:t>Its requirements are not as strict as NYSE allowing younger, smaller companies to list</a:t>
            </a:r>
          </a:p>
          <a:p>
            <a:pPr lvl="1" eaLnBrk="1" hangingPunct="1"/>
            <a:r>
              <a:rPr lang="en-US" smtClean="0"/>
              <a:t>Average stock price is $24.00</a:t>
            </a:r>
          </a:p>
        </p:txBody>
      </p:sp>
      <p:pic>
        <p:nvPicPr>
          <p:cNvPr id="34820" name="Picture 4" descr="http://tbn0.google.com/images?q=tbn:dnrDM6AmCLEc3M:http://upload.wikimedia.org/wikipedia/commons/thumb/2/20/American_stock_exchange_NYC.jpg/450px-American_stock_exchange_NYC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381000"/>
            <a:ext cx="1549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Regional Stock Exchanges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Regional Stock Exchanges</a:t>
            </a:r>
          </a:p>
          <a:p>
            <a:pPr lvl="1" eaLnBrk="1" hangingPunct="1"/>
            <a:r>
              <a:rPr lang="en-US" smtClean="0"/>
              <a:t>Stocks are traded to investors living in a specific geographical area</a:t>
            </a:r>
          </a:p>
          <a:p>
            <a:pPr lvl="2" eaLnBrk="1" hangingPunct="1"/>
            <a:r>
              <a:rPr lang="en-US" smtClean="0"/>
              <a:t>Including Boston, Cincinnati, Philadelphia, Spokane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NASDAQ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National Association of Securities Dealers Automated Quotations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Stocks are traded in an over the counter electronic market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4,000 small companies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Company requirements are not as strict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More volatile because companies are young and new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Average stock price is $11.00</a:t>
            </a:r>
          </a:p>
        </p:txBody>
      </p:sp>
      <p:pic>
        <p:nvPicPr>
          <p:cNvPr id="36868" name="Picture 4" descr="http://tbn0.google.com/images?q=tbn:JCC_l9rxejg6fM:http://roddzblog.files.wordpress.com/2007/01/nasdaq2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03517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Supply vs. Demand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stock exchange is organized based upon the laws of supply and demand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Supply</a:t>
            </a:r>
            <a:r>
              <a:rPr lang="en-US" smtClean="0"/>
              <a:t> is the relationship of prices to the quantities of a good or service sellers are willing to offer for sale at any given point in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Demand</a:t>
            </a:r>
            <a:r>
              <a:rPr lang="en-US" smtClean="0"/>
              <a:t> is the relationship of prices to the quantities and the corresponding quantities of a good or service buyers are willing to purchase at any given point in time.</a:t>
            </a:r>
          </a:p>
        </p:txBody>
      </p:sp>
      <p:pic>
        <p:nvPicPr>
          <p:cNvPr id="37892" name="Picture 5" descr="supply_and_deman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238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Supply vs.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limited number of shares of stock, </a:t>
            </a:r>
          </a:p>
          <a:p>
            <a:r>
              <a:rPr lang="en-US" dirty="0" smtClean="0"/>
              <a:t>If the demand is high:	</a:t>
            </a:r>
          </a:p>
          <a:p>
            <a:pPr lvl="1"/>
            <a:r>
              <a:rPr lang="en-US" dirty="0" smtClean="0"/>
              <a:t>Share prices will rise because investors are willing to pay more to get the stock.</a:t>
            </a:r>
          </a:p>
          <a:p>
            <a:r>
              <a:rPr lang="en-US" dirty="0" smtClean="0"/>
              <a:t>If the demand is low:</a:t>
            </a:r>
          </a:p>
          <a:p>
            <a:pPr lvl="1"/>
            <a:r>
              <a:rPr lang="en-US" dirty="0" smtClean="0"/>
              <a:t>Share prices will drop because investors are willing to take a lower price to get rid of their shares.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82228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111250"/>
          </a:xfrm>
        </p:spPr>
        <p:txBody>
          <a:bodyPr/>
          <a:lstStyle/>
          <a:p>
            <a:pPr eaLnBrk="1" hangingPunct="1"/>
            <a:r>
              <a:rPr lang="en-US" sz="3600" smtClean="0"/>
              <a:t>How Do You Choose a Stock or Mutual Fund?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over 7,000 individual stocks</a:t>
            </a:r>
          </a:p>
          <a:p>
            <a:pPr eaLnBrk="1" hangingPunct="1"/>
            <a:r>
              <a:rPr lang="en-US" smtClean="0"/>
              <a:t>There are over 13,000 mutual funds</a:t>
            </a:r>
          </a:p>
          <a:p>
            <a:pPr eaLnBrk="1" hangingPunct="1"/>
            <a:r>
              <a:rPr lang="en-US" smtClean="0"/>
              <a:t>Not all of them make money…some of them lose quite a lot</a:t>
            </a:r>
          </a:p>
        </p:txBody>
      </p:sp>
      <p:pic>
        <p:nvPicPr>
          <p:cNvPr id="38916" name="Picture 5" descr="225956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419600"/>
            <a:ext cx="2057400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035050"/>
          </a:xfrm>
        </p:spPr>
        <p:txBody>
          <a:bodyPr/>
          <a:lstStyle/>
          <a:p>
            <a:pPr eaLnBrk="1" hangingPunct="1"/>
            <a:r>
              <a:rPr lang="en-US" sz="3600" smtClean="0"/>
              <a:t>Some Suggestions on Choosing Stocks and Mutual Funds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Buy stock in a company that you like and personally buy from</a:t>
            </a:r>
          </a:p>
          <a:p>
            <a:pPr lvl="1" eaLnBrk="1" hangingPunct="1"/>
            <a:r>
              <a:rPr lang="en-US" dirty="0" smtClean="0"/>
              <a:t>Examples: Pepsi, Kohl’s, Apple Computer, McDonalds, </a:t>
            </a:r>
            <a:r>
              <a:rPr lang="en-US" dirty="0" err="1" smtClean="0"/>
              <a:t>WalMart</a:t>
            </a:r>
            <a:r>
              <a:rPr lang="en-US" dirty="0" smtClean="0"/>
              <a:t>, etc.</a:t>
            </a:r>
          </a:p>
          <a:p>
            <a:pPr eaLnBrk="1" hangingPunct="1"/>
            <a:r>
              <a:rPr lang="en-US" dirty="0" smtClean="0"/>
              <a:t>Suggestions (“tips”) from someone already investing</a:t>
            </a:r>
          </a:p>
          <a:p>
            <a:pPr eaLnBrk="1" hangingPunct="1"/>
            <a:r>
              <a:rPr lang="en-US" dirty="0" smtClean="0"/>
              <a:t>Suggestions from a financial manager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Diversification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very risky to put all of your money into just one or two investments</a:t>
            </a:r>
          </a:p>
          <a:p>
            <a:pPr lvl="1" eaLnBrk="1" hangingPunct="1"/>
            <a:r>
              <a:rPr lang="en-US" smtClean="0"/>
              <a:t>If the price declines, you can lose a lot of money</a:t>
            </a:r>
          </a:p>
          <a:p>
            <a:pPr eaLnBrk="1" hangingPunct="1"/>
            <a:r>
              <a:rPr lang="en-US" b="1" smtClean="0"/>
              <a:t>Diversification</a:t>
            </a:r>
            <a:r>
              <a:rPr lang="en-US" smtClean="0"/>
              <a:t> means that you lower your overall risk by investing in a variety of stocks or mutual funds</a:t>
            </a:r>
          </a:p>
          <a:p>
            <a:pPr lvl="1" eaLnBrk="1" hangingPunct="1"/>
            <a:r>
              <a:rPr lang="en-US" smtClean="0"/>
              <a:t>If one declines, it will not negatively affect your overall portfolio value too much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 to the Internet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finance.yahoo.com</a:t>
            </a:r>
          </a:p>
          <a:p>
            <a:pPr eaLnBrk="1" hangingPunct="1"/>
            <a:r>
              <a:rPr lang="en-US" smtClean="0">
                <a:hlinkClick r:id="rId2"/>
              </a:rPr>
              <a:t>www.marketwatch.com</a:t>
            </a:r>
            <a:endParaRPr lang="en-US" smtClean="0"/>
          </a:p>
          <a:p>
            <a:pPr eaLnBrk="1" hangingPunct="1"/>
            <a:r>
              <a:rPr lang="en-US" smtClean="0">
                <a:hlinkClick r:id="rId3"/>
              </a:rPr>
              <a:t>www.fool.com</a:t>
            </a:r>
            <a:r>
              <a:rPr lang="en-US" smtClean="0"/>
              <a:t> (the Motley Fool)</a:t>
            </a:r>
          </a:p>
          <a:p>
            <a:pPr eaLnBrk="1" hangingPunct="1"/>
            <a:r>
              <a:rPr lang="en-US" smtClean="0">
                <a:hlinkClick r:id="rId4"/>
              </a:rPr>
              <a:t>www.moneycentral.com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>
                <a:hlinkClick r:id="rId5"/>
              </a:rPr>
              <a:t>www.smartmoney.com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>
                <a:hlinkClick r:id="rId6"/>
              </a:rPr>
              <a:t>www.wsj.com</a:t>
            </a:r>
            <a:r>
              <a:rPr lang="en-US" smtClean="0"/>
              <a:t> (Wall Street Journal)</a:t>
            </a:r>
          </a:p>
          <a:p>
            <a:pPr eaLnBrk="1" hangingPunct="1"/>
            <a:r>
              <a:rPr lang="en-US" smtClean="0">
                <a:hlinkClick r:id="rId7"/>
              </a:rPr>
              <a:t>www.morningstar.com</a:t>
            </a:r>
            <a:r>
              <a:rPr lang="en-US" smtClean="0"/>
              <a:t> (for mutual funds)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Companies Issue Stock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When a company would like to grow, it issues stocks to raise funds and pay for ongoing business activities</a:t>
            </a:r>
          </a:p>
          <a:p>
            <a:pPr eaLnBrk="1" hangingPunct="1"/>
            <a:r>
              <a:rPr lang="en-US" dirty="0" smtClean="0"/>
              <a:t>It is popular because:</a:t>
            </a:r>
          </a:p>
          <a:p>
            <a:pPr lvl="1" eaLnBrk="1" hangingPunct="1"/>
            <a:r>
              <a:rPr lang="en-US" dirty="0" smtClean="0"/>
              <a:t>The company does not have to repay the money</a:t>
            </a:r>
          </a:p>
          <a:p>
            <a:pPr lvl="1" eaLnBrk="1" hangingPunct="1"/>
            <a:r>
              <a:rPr lang="en-US" dirty="0" smtClean="0"/>
              <a:t>Paying dividends is optional</a:t>
            </a:r>
          </a:p>
          <a:p>
            <a:pPr lvl="2" eaLnBrk="1" hangingPunct="1"/>
            <a:r>
              <a:rPr lang="en-US" b="1" dirty="0" smtClean="0"/>
              <a:t>Dividends</a:t>
            </a:r>
            <a:r>
              <a:rPr lang="en-US" dirty="0" smtClean="0"/>
              <a:t> are distributions of earnings paid to stockholders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People Buy Stock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very best way for your money to grow over a </a:t>
            </a:r>
            <a:r>
              <a:rPr lang="en-US" u="sng" smtClean="0"/>
              <a:t>long period of time</a:t>
            </a:r>
            <a:r>
              <a:rPr lang="en-US" smtClean="0"/>
              <a:t> is to invest in stocks</a:t>
            </a:r>
          </a:p>
        </p:txBody>
      </p:sp>
      <p:pic>
        <p:nvPicPr>
          <p:cNvPr id="9220" name="Picture 5" descr="designingfornext10year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38600"/>
            <a:ext cx="2486025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vs. Return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On average, stocks have a high rate of return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increase or decrease in the original purchase price of an investment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Higher rate of return = greater risk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Uncertainty about the outcome of an investment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Stocks provide </a:t>
            </a:r>
            <a:r>
              <a:rPr lang="en-US" b="1" dirty="0" smtClean="0"/>
              <a:t>diversification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Money invested in a wide variety of investment tools instead of just a few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Ways a Stock Value Can Change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42350" cy="4962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dollar value increases or decreases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merger of two companies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Dividends are paid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42350" cy="868363"/>
          </a:xfrm>
        </p:spPr>
        <p:txBody>
          <a:bodyPr/>
          <a:lstStyle/>
          <a:p>
            <a:r>
              <a:rPr lang="en-US" dirty="0" smtClean="0"/>
              <a:t>Ways a Stock Price Can Change – Stock Split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524001"/>
            <a:ext cx="8642350" cy="5138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Shares </a:t>
            </a:r>
            <a:r>
              <a:rPr lang="en-US" dirty="0"/>
              <a:t>owned by existing stockholders are divided into a larger number of shares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Example: </a:t>
            </a:r>
            <a:r>
              <a:rPr lang="en-US" dirty="0" smtClean="0"/>
              <a:t>You own 100 shares of Company A, worth $10 each for a total portfolio value of $1000 (100 shares X $10/share)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Company splits 2 for 1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You now have 200 shares (100 X 2)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But they are worth half as much ($10/2)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Your portfolio value stays the same: $1000 (200 shares X $5/share)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38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Beta Value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beta value </a:t>
            </a:r>
            <a:r>
              <a:rPr lang="en-US" sz="2800" dirty="0" smtClean="0"/>
              <a:t>measures a stock’s volatility compared to overall changes in the stock market</a:t>
            </a:r>
          </a:p>
          <a:p>
            <a:pPr lvl="1"/>
            <a:r>
              <a:rPr lang="en-US" sz="2400" dirty="0" smtClean="0"/>
              <a:t>If a stock has a beta of +1.5 and the market goes up 10%, the value of the stock is expected to rise 15% (multiply the increase in the stock market X the beta value)</a:t>
            </a:r>
          </a:p>
          <a:p>
            <a:pPr lvl="1"/>
            <a:r>
              <a:rPr lang="en-US" sz="2400" dirty="0" smtClean="0"/>
              <a:t>Average beta is between +0.5 - +2.0</a:t>
            </a:r>
          </a:p>
          <a:p>
            <a:pPr lvl="1"/>
            <a:r>
              <a:rPr lang="en-US" sz="2400" dirty="0" smtClean="0"/>
              <a:t>Beta value can be found under “Key Statistics”</a:t>
            </a:r>
          </a:p>
          <a:p>
            <a:pPr lvl="1"/>
            <a:r>
              <a:rPr lang="en-US" sz="2400" dirty="0" smtClean="0"/>
              <a:t>A higher beta indicates more risk because the stock price change will be more drastic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5C1F00"/>
      </a:dk1>
      <a:lt1>
        <a:srgbClr val="FFFFFF"/>
      </a:lt1>
      <a:dk2>
        <a:srgbClr val="000066"/>
      </a:dk2>
      <a:lt2>
        <a:srgbClr val="FFFFFF"/>
      </a:lt2>
      <a:accent1>
        <a:srgbClr val="2104FA"/>
      </a:accent1>
      <a:accent2>
        <a:srgbClr val="381AEA"/>
      </a:accent2>
      <a:accent3>
        <a:srgbClr val="AAAAB8"/>
      </a:accent3>
      <a:accent4>
        <a:srgbClr val="DADADA"/>
      </a:accent4>
      <a:accent5>
        <a:srgbClr val="ABAAFC"/>
      </a:accent5>
      <a:accent6>
        <a:srgbClr val="3216D4"/>
      </a:accent6>
      <a:hlink>
        <a:srgbClr val="000099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000066"/>
        </a:dk2>
        <a:lt2>
          <a:srgbClr val="FFFFFF"/>
        </a:lt2>
        <a:accent1>
          <a:srgbClr val="2104FA"/>
        </a:accent1>
        <a:accent2>
          <a:srgbClr val="381AEA"/>
        </a:accent2>
        <a:accent3>
          <a:srgbClr val="AAAAB8"/>
        </a:accent3>
        <a:accent4>
          <a:srgbClr val="DADADA"/>
        </a:accent4>
        <a:accent5>
          <a:srgbClr val="ABAAFC"/>
        </a:accent5>
        <a:accent6>
          <a:srgbClr val="3216D4"/>
        </a:accent6>
        <a:hlink>
          <a:srgbClr val="000099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mpetition">
  <a:themeElements>
    <a:clrScheme name="1_Competition 1">
      <a:dk1>
        <a:srgbClr val="5C1F00"/>
      </a:dk1>
      <a:lt1>
        <a:srgbClr val="FFFFFF"/>
      </a:lt1>
      <a:dk2>
        <a:srgbClr val="000066"/>
      </a:dk2>
      <a:lt2>
        <a:srgbClr val="FFFFFF"/>
      </a:lt2>
      <a:accent1>
        <a:srgbClr val="2104FA"/>
      </a:accent1>
      <a:accent2>
        <a:srgbClr val="381AEA"/>
      </a:accent2>
      <a:accent3>
        <a:srgbClr val="AAAAB8"/>
      </a:accent3>
      <a:accent4>
        <a:srgbClr val="DADADA"/>
      </a:accent4>
      <a:accent5>
        <a:srgbClr val="ABAAFC"/>
      </a:accent5>
      <a:accent6>
        <a:srgbClr val="3216D4"/>
      </a:accent6>
      <a:hlink>
        <a:srgbClr val="000099"/>
      </a:hlink>
      <a:folHlink>
        <a:srgbClr val="000000"/>
      </a:folHlink>
    </a:clrScheme>
    <a:fontScheme name="1_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Competition 1">
        <a:dk1>
          <a:srgbClr val="5C1F00"/>
        </a:dk1>
        <a:lt1>
          <a:srgbClr val="FFFFFF"/>
        </a:lt1>
        <a:dk2>
          <a:srgbClr val="000066"/>
        </a:dk2>
        <a:lt2>
          <a:srgbClr val="FFFFFF"/>
        </a:lt2>
        <a:accent1>
          <a:srgbClr val="2104FA"/>
        </a:accent1>
        <a:accent2>
          <a:srgbClr val="381AEA"/>
        </a:accent2>
        <a:accent3>
          <a:srgbClr val="AAAAB8"/>
        </a:accent3>
        <a:accent4>
          <a:srgbClr val="DADADA"/>
        </a:accent4>
        <a:accent5>
          <a:srgbClr val="ABAAFC"/>
        </a:accent5>
        <a:accent6>
          <a:srgbClr val="3216D4"/>
        </a:accent6>
        <a:hlink>
          <a:srgbClr val="000099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Wallstreet design template</Template>
  <TotalTime>623</TotalTime>
  <Words>1963</Words>
  <Application>Microsoft Office PowerPoint</Application>
  <PresentationFormat>On-screen Show (4:3)</PresentationFormat>
  <Paragraphs>462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Competition</vt:lpstr>
      <vt:lpstr>1_Competition</vt:lpstr>
      <vt:lpstr>Stock Market Basics</vt:lpstr>
      <vt:lpstr>Why Learn About Stocks</vt:lpstr>
      <vt:lpstr>Mutual Funds</vt:lpstr>
      <vt:lpstr>Why Companies Issue Stock</vt:lpstr>
      <vt:lpstr>Why People Buy Stock</vt:lpstr>
      <vt:lpstr>Risk vs. Return</vt:lpstr>
      <vt:lpstr>Ways a Stock Value Can Change</vt:lpstr>
      <vt:lpstr>Ways a Stock Price Can Change – Stock Split</vt:lpstr>
      <vt:lpstr>Beta Value</vt:lpstr>
      <vt:lpstr>Remember…</vt:lpstr>
      <vt:lpstr>Risks</vt:lpstr>
      <vt:lpstr>Reading Stock Quotes</vt:lpstr>
      <vt:lpstr>Year to Date Percent Change</vt:lpstr>
      <vt:lpstr>52-Week High Low</vt:lpstr>
      <vt:lpstr>Stock Name – Ticker Symbol</vt:lpstr>
      <vt:lpstr>Dividends per share</vt:lpstr>
      <vt:lpstr>Dividend Yield Percentage</vt:lpstr>
      <vt:lpstr>Price/Earnings Ratio</vt:lpstr>
      <vt:lpstr>Volume</vt:lpstr>
      <vt:lpstr>High and Low</vt:lpstr>
      <vt:lpstr>Close</vt:lpstr>
      <vt:lpstr>Net Change</vt:lpstr>
      <vt:lpstr>Stock Quote From Yahoo</vt:lpstr>
      <vt:lpstr>How Well the Stock Market is Doing Overall</vt:lpstr>
      <vt:lpstr>3 Basic Indicators (Indexes)</vt:lpstr>
      <vt:lpstr>Ups and Downs</vt:lpstr>
      <vt:lpstr>Purchasing Stock</vt:lpstr>
      <vt:lpstr>Brokers</vt:lpstr>
      <vt:lpstr>Organized Exchanges</vt:lpstr>
      <vt:lpstr>New York Stock Exchange</vt:lpstr>
      <vt:lpstr>American Stock Exchange</vt:lpstr>
      <vt:lpstr>Regional Stock Exchanges</vt:lpstr>
      <vt:lpstr>NASDAQ</vt:lpstr>
      <vt:lpstr>Supply vs. Demand</vt:lpstr>
      <vt:lpstr>Stock Supply vs. Demand</vt:lpstr>
      <vt:lpstr>How Do You Choose a Stock or Mutual Fund?</vt:lpstr>
      <vt:lpstr>Some Suggestions on Choosing Stocks and Mutual Funds</vt:lpstr>
      <vt:lpstr>Diversification</vt:lpstr>
      <vt:lpstr>Go to the Internet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Stock Market</dc:title>
  <dc:creator>MaryKay.Scholl</dc:creator>
  <cp:lastModifiedBy>Robert Willardson</cp:lastModifiedBy>
  <cp:revision>21</cp:revision>
  <cp:lastPrinted>2012-11-09T19:03:44Z</cp:lastPrinted>
  <dcterms:created xsi:type="dcterms:W3CDTF">2006-10-23T18:10:52Z</dcterms:created>
  <dcterms:modified xsi:type="dcterms:W3CDTF">2014-04-24T20:32:15Z</dcterms:modified>
</cp:coreProperties>
</file>