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80" r:id="rId5"/>
    <p:sldId id="263" r:id="rId6"/>
    <p:sldId id="264" r:id="rId7"/>
    <p:sldId id="265" r:id="rId8"/>
    <p:sldId id="259" r:id="rId9"/>
    <p:sldId id="260" r:id="rId10"/>
    <p:sldId id="261" r:id="rId11"/>
    <p:sldId id="262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81" r:id="rId23"/>
    <p:sldId id="277" r:id="rId24"/>
    <p:sldId id="282" r:id="rId25"/>
    <p:sldId id="274" r:id="rId26"/>
    <p:sldId id="278" r:id="rId27"/>
    <p:sldId id="279" r:id="rId28"/>
    <p:sldId id="283" r:id="rId2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0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1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fld id="{9BF4E1B1-438A-3B47-B960-5CEDDAD747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4636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fld id="{EBE7DAA3-822F-924B-A693-833F4FE8DE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4652963"/>
            <a:ext cx="7578725" cy="100965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662613"/>
            <a:ext cx="7553325" cy="936625"/>
          </a:xfrm>
        </p:spPr>
        <p:txBody>
          <a:bodyPr/>
          <a:lstStyle>
            <a:lvl1pPr marL="0" indent="0" algn="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CD1E3-FD1A-1946-9294-2DF8CF5389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B4F214-CF11-3940-A292-ED82FFF1BE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260350"/>
            <a:ext cx="2160587" cy="6402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29363" cy="6402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E80D66-8D28-7B4D-B8C7-1AABC591C1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103C3-487F-C343-81CC-A7BA1287D9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4AB6D-4114-8246-84A3-DC72269002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3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70021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2FED0-5FEC-2843-A28E-B008FD228C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885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4A469D-C9BB-BA4B-B8F6-625AA2368E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976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317BA1-7BBC-F545-B82B-E5E6F0B9CB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97EF60-0E2E-1844-8E42-4B1B64CD97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093193-89BB-0845-AF30-90C304C9C4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C1F4A0-8137-CD4B-A6A3-99292AE7C6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4235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00213"/>
            <a:ext cx="8642350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fld id="{C5E29B10-B392-3B47-AE21-1F317ABE94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30F9D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30F9D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30F9D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230F9D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230F9D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230F9D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230F9D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230F9D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230F9D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morningstar.com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Mutual Funds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Financial Literacy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EF3041C3-B526-A347-A24B-B144F8094E09}" type="slidenum">
              <a:rPr lang="en-US" altLang="en-US">
                <a:latin typeface="Times New Roman" charset="0"/>
              </a:rPr>
              <a:pPr eaLnBrk="1" hangingPunct="1"/>
              <a:t>10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Disadvantages of Mutual Funds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Lower-than-market performance</a:t>
            </a:r>
          </a:p>
          <a:p>
            <a:pPr lvl="1" eaLnBrk="1" hangingPunct="1"/>
            <a:r>
              <a:rPr lang="en-US" altLang="en-US"/>
              <a:t>On average, mutual funds underperform the market</a:t>
            </a:r>
          </a:p>
          <a:p>
            <a:pPr eaLnBrk="1" hangingPunct="1"/>
            <a:r>
              <a:rPr lang="en-US" altLang="en-US"/>
              <a:t>Costs</a:t>
            </a:r>
          </a:p>
          <a:p>
            <a:pPr lvl="1" eaLnBrk="1" hangingPunct="1"/>
            <a:r>
              <a:rPr lang="en-US" altLang="en-US"/>
              <a:t>May charge a sales fee as well as an annual expense fee that will eat away your profits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3C91CD89-C6A6-A440-84F9-47B145C01A84}" type="slidenum">
              <a:rPr lang="en-US" altLang="en-US">
                <a:latin typeface="Times New Roman" charset="0"/>
              </a:rPr>
              <a:pPr eaLnBrk="1" hangingPunct="1"/>
              <a:t>11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Disadvantages of Mutual Funds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Risk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Depending on the segment of the market the mutual fund invests, it may do very well or very poorly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Systemic Risk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A market crash will have a negative effect on your fund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182D02A8-4BC2-1644-A43D-9E9AEABE6EB9}" type="slidenum">
              <a:rPr lang="en-US" altLang="en-US">
                <a:latin typeface="Times New Roman" charset="0"/>
              </a:rPr>
              <a:pPr eaLnBrk="1" hangingPunct="1"/>
              <a:t>12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Disadvantages</a:t>
            </a:r>
            <a:r>
              <a:rPr lang="en-US" altLang="en-US" baseline="0" dirty="0" smtClean="0"/>
              <a:t> of Mutual Funds</a:t>
            </a:r>
            <a:endParaRPr lang="en-US" altLang="en-US" dirty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Fees:</a:t>
            </a:r>
          </a:p>
          <a:p>
            <a:pPr lvl="1" eaLnBrk="1" hangingPunct="1"/>
            <a:r>
              <a:rPr lang="en-US" altLang="en-US" dirty="0" smtClean="0"/>
              <a:t>“</a:t>
            </a:r>
            <a:r>
              <a:rPr lang="en-US" altLang="en-US" dirty="0"/>
              <a:t>Load” funds charge a commission to buy or sell the funds</a:t>
            </a:r>
          </a:p>
          <a:p>
            <a:pPr lvl="1" eaLnBrk="1" hangingPunct="1"/>
            <a:r>
              <a:rPr lang="en-US" altLang="en-US" dirty="0"/>
              <a:t>Usually 4-8% of the investment</a:t>
            </a:r>
          </a:p>
          <a:p>
            <a:pPr lvl="1" eaLnBrk="1" hangingPunct="1"/>
            <a:r>
              <a:rPr lang="en-US" altLang="en-US" dirty="0"/>
              <a:t>“Front-end load” means you pay a commission when you buy</a:t>
            </a:r>
          </a:p>
          <a:p>
            <a:pPr lvl="1" eaLnBrk="1" hangingPunct="1"/>
            <a:r>
              <a:rPr lang="en-US" altLang="en-US" dirty="0"/>
              <a:t>“Back-end load” means you pay a commission when you sell the fund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9838C564-A5BE-7149-85D0-EE1D269AC2FF}" type="slidenum">
              <a:rPr lang="en-US" altLang="en-US">
                <a:latin typeface="Times New Roman" charset="0"/>
              </a:rPr>
              <a:pPr eaLnBrk="1" hangingPunct="1"/>
              <a:t>13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Disadvantages</a:t>
            </a:r>
            <a:r>
              <a:rPr lang="en-US" altLang="en-US" baseline="0" dirty="0" smtClean="0"/>
              <a:t> of Mutual Funds</a:t>
            </a:r>
            <a:endParaRPr lang="en-US" altLang="en-US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“No-load” funds mean you don’t pay a sales commission, but deal directly through the investment company</a:t>
            </a:r>
          </a:p>
          <a:p>
            <a:pPr eaLnBrk="1" hangingPunct="1"/>
            <a:r>
              <a:rPr lang="en-US" altLang="en-US"/>
              <a:t>Some funds will charge a fee if you sell within a specific period of time, such as 90 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4C4C84EA-A6F1-E546-8FEB-CA513824C319}" type="slidenum">
              <a:rPr lang="en-US" altLang="en-US">
                <a:latin typeface="Times New Roman" charset="0"/>
              </a:rPr>
              <a:pPr eaLnBrk="1" hangingPunct="1"/>
              <a:t>14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Disadvantages</a:t>
            </a:r>
            <a:r>
              <a:rPr lang="en-US" altLang="en-US" baseline="0" dirty="0" smtClean="0"/>
              <a:t> of Mutual Funds</a:t>
            </a:r>
            <a:endParaRPr lang="en-US" altLang="en-US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495" y="1654890"/>
            <a:ext cx="8642350" cy="4962525"/>
          </a:xfrm>
        </p:spPr>
        <p:txBody>
          <a:bodyPr/>
          <a:lstStyle/>
          <a:p>
            <a:pPr eaLnBrk="1" hangingPunct="1"/>
            <a:r>
              <a:rPr lang="en-US" altLang="en-US" dirty="0"/>
              <a:t>Owners of mutual funds pay an </a:t>
            </a:r>
            <a:r>
              <a:rPr lang="en-US" altLang="en-US" u="sng" dirty="0"/>
              <a:t>annual expense</a:t>
            </a:r>
          </a:p>
          <a:p>
            <a:pPr lvl="1" eaLnBrk="1" hangingPunct="1"/>
            <a:r>
              <a:rPr lang="en-US" altLang="en-US" dirty="0"/>
              <a:t>Known as the expense ratio</a:t>
            </a:r>
          </a:p>
          <a:p>
            <a:pPr lvl="1" eaLnBrk="1" hangingPunct="1"/>
            <a:r>
              <a:rPr lang="en-US" altLang="en-US" dirty="0"/>
              <a:t>Typically it is .25 to 2 percent of the investment value</a:t>
            </a:r>
          </a:p>
          <a:p>
            <a:pPr eaLnBrk="1" hangingPunct="1"/>
            <a:r>
              <a:rPr lang="en-US" altLang="en-US" dirty="0"/>
              <a:t>Try to buy a fund with the lowest expense ratio possible</a:t>
            </a:r>
          </a:p>
          <a:p>
            <a:pPr lvl="1" eaLnBrk="1" hangingPunct="1"/>
            <a:r>
              <a:rPr lang="en-US" altLang="en-US" dirty="0"/>
              <a:t>Expenses can eat up all or most of your profits, especially if the fund isn’t performing well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C059B0F3-B209-0140-9D94-F01157A308B0}" type="slidenum">
              <a:rPr lang="en-US" altLang="en-US">
                <a:latin typeface="Times New Roman" charset="0"/>
              </a:rPr>
              <a:pPr eaLnBrk="1" hangingPunct="1"/>
              <a:t>15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Costs of Mutual Funds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82365"/>
            <a:ext cx="8642350" cy="528037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Taxes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You have to pay taxes on gains as you go, except in a retirement account</a:t>
            </a:r>
          </a:p>
          <a:p>
            <a:pPr eaLnBrk="1" hangingPunct="1"/>
            <a:r>
              <a:rPr lang="en-US" altLang="en-US" dirty="0" smtClean="0"/>
              <a:t>12b-1 </a:t>
            </a:r>
            <a:r>
              <a:rPr lang="en-US" altLang="en-US" dirty="0"/>
              <a:t>fee</a:t>
            </a:r>
          </a:p>
          <a:p>
            <a:pPr lvl="1" eaLnBrk="1" hangingPunct="1"/>
            <a:r>
              <a:rPr lang="en-US" altLang="en-US" dirty="0"/>
              <a:t>These are marketing expenses passed on to the investor</a:t>
            </a:r>
          </a:p>
          <a:p>
            <a:pPr lvl="1" eaLnBrk="1" hangingPunct="1"/>
            <a:r>
              <a:rPr lang="en-US" altLang="en-US" dirty="0"/>
              <a:t>They do not benefit the investor at all</a:t>
            </a:r>
          </a:p>
          <a:p>
            <a:pPr eaLnBrk="1" hangingPunct="1"/>
            <a:r>
              <a:rPr lang="en-US" altLang="en-US" dirty="0"/>
              <a:t>Try to find funds that have minimum or no 12b-1 fees</a:t>
            </a:r>
          </a:p>
          <a:p>
            <a:pPr lvl="1" eaLnBrk="1" hangingPunct="1"/>
            <a:r>
              <a:rPr lang="en-US" altLang="en-US" dirty="0"/>
              <a:t>They will eat into your profits and do not provide any benefit to the investor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13F57A63-80E0-B74C-B21C-2EC3DDF6DDD7}" type="slidenum">
              <a:rPr lang="en-US" altLang="en-US">
                <a:latin typeface="Times New Roman" charset="0"/>
              </a:rPr>
              <a:pPr eaLnBrk="1" hangingPunct="1"/>
              <a:t>16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Types of Mutual Funds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5159375" cy="4962525"/>
          </a:xfrm>
        </p:spPr>
        <p:txBody>
          <a:bodyPr/>
          <a:lstStyle/>
          <a:p>
            <a:pPr eaLnBrk="1" hangingPunct="1"/>
            <a:r>
              <a:rPr lang="en-US" altLang="en-US"/>
              <a:t>Stock funds</a:t>
            </a:r>
          </a:p>
          <a:p>
            <a:pPr lvl="1" eaLnBrk="1" hangingPunct="1"/>
            <a:r>
              <a:rPr lang="en-US" altLang="en-US"/>
              <a:t>Most popular types of funds</a:t>
            </a:r>
          </a:p>
          <a:p>
            <a:pPr lvl="1" eaLnBrk="1" hangingPunct="1"/>
            <a:r>
              <a:rPr lang="en-US" altLang="en-US"/>
              <a:t>They buy mostly stocks, but may also invest in cash, bonds, and money market funds</a:t>
            </a:r>
          </a:p>
        </p:txBody>
      </p:sp>
      <p:pic>
        <p:nvPicPr>
          <p:cNvPr id="18437" name="Picture 4" descr="MPj04036010000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133600"/>
            <a:ext cx="27178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70FEF2EE-C0D6-684A-940E-A9AD1B372A5F}" type="slidenum">
              <a:rPr lang="en-US" altLang="en-US">
                <a:latin typeface="Times New Roman" charset="0"/>
              </a:rPr>
              <a:pPr eaLnBrk="1" hangingPunct="1"/>
              <a:t>17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Types of Stock Funds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Aggressive Growth Funds</a:t>
            </a:r>
          </a:p>
          <a:p>
            <a:pPr lvl="1" eaLnBrk="1" hangingPunct="1"/>
            <a:r>
              <a:rPr lang="en-US" altLang="en-US"/>
              <a:t>The fund buys stocks that will (hopefully) increase dramatically in price</a:t>
            </a:r>
          </a:p>
          <a:p>
            <a:pPr lvl="1" eaLnBrk="1" hangingPunct="1"/>
            <a:r>
              <a:rPr lang="en-US" altLang="en-US"/>
              <a:t>Very volatile</a:t>
            </a:r>
          </a:p>
          <a:p>
            <a:pPr eaLnBrk="1" hangingPunct="1"/>
            <a:r>
              <a:rPr lang="en-US" altLang="en-US"/>
              <a:t>Small-Company Growth Funds</a:t>
            </a:r>
          </a:p>
          <a:p>
            <a:pPr lvl="1" eaLnBrk="1" hangingPunct="1"/>
            <a:r>
              <a:rPr lang="en-US" altLang="en-US"/>
              <a:t>Investments are limited to small companies</a:t>
            </a:r>
          </a:p>
          <a:p>
            <a:pPr lvl="1" eaLnBrk="1" hangingPunct="1"/>
            <a:r>
              <a:rPr lang="en-US" altLang="en-US"/>
              <a:t>Volatile</a:t>
            </a:r>
          </a:p>
        </p:txBody>
      </p:sp>
      <p:pic>
        <p:nvPicPr>
          <p:cNvPr id="19461" name="Picture 4" descr="MPj03991930000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029200"/>
            <a:ext cx="2286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F97E7B24-A654-184F-99D7-0D72E45A340F}" type="slidenum">
              <a:rPr lang="en-US" altLang="en-US">
                <a:latin typeface="Times New Roman" charset="0"/>
              </a:rPr>
              <a:pPr eaLnBrk="1" hangingPunct="1"/>
              <a:t>18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Types of Stock Funds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Income Funds</a:t>
            </a:r>
          </a:p>
          <a:p>
            <a:pPr lvl="1" eaLnBrk="1" hangingPunct="1"/>
            <a:r>
              <a:rPr lang="en-US" altLang="en-US"/>
              <a:t>Concentrate more on strong companies paying dividends</a:t>
            </a:r>
          </a:p>
          <a:p>
            <a:pPr lvl="1" eaLnBrk="1" hangingPunct="1"/>
            <a:r>
              <a:rPr lang="en-US" altLang="en-US"/>
              <a:t>Less risky than aggressive growth funds</a:t>
            </a:r>
          </a:p>
          <a:p>
            <a:pPr eaLnBrk="1" hangingPunct="1"/>
            <a:r>
              <a:rPr lang="en-US" altLang="en-US"/>
              <a:t>Growth-and-Income Funds</a:t>
            </a:r>
          </a:p>
          <a:p>
            <a:pPr lvl="1" eaLnBrk="1" hangingPunct="1"/>
            <a:r>
              <a:rPr lang="en-US" altLang="en-US"/>
              <a:t>Concentrate on stocks providing dividends plus the potential for growth</a:t>
            </a:r>
          </a:p>
          <a:p>
            <a:pPr lvl="1" eaLnBrk="1" hangingPunct="1"/>
            <a:r>
              <a:rPr lang="en-US" altLang="en-US"/>
              <a:t>Less volatile</a:t>
            </a:r>
          </a:p>
        </p:txBody>
      </p:sp>
      <p:pic>
        <p:nvPicPr>
          <p:cNvPr id="20485" name="Picture 4" descr="MPj04089880000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04800"/>
            <a:ext cx="127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C7066CD1-4E1E-A744-9F07-11B9B71449B8}" type="slidenum">
              <a:rPr lang="en-US" altLang="en-US">
                <a:latin typeface="Times New Roman" charset="0"/>
              </a:rPr>
              <a:pPr eaLnBrk="1" hangingPunct="1"/>
              <a:t>19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Types of Stock Funds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502" y="1790859"/>
            <a:ext cx="8642350" cy="4962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Sector Funds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Specializes in stocks from a specific industry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Computer, financial services, biotech, etc</a:t>
            </a:r>
            <a:r>
              <a:rPr lang="en-US" altLang="en-US" dirty="0" smtClean="0"/>
              <a:t>.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International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Invests mostly in stocks outside the U.S.</a:t>
            </a:r>
          </a:p>
        </p:txBody>
      </p:sp>
      <p:pic>
        <p:nvPicPr>
          <p:cNvPr id="21509" name="Picture 4" descr="MPj04097620000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304800"/>
            <a:ext cx="126841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54961AF5-FCA6-7A4D-AA9F-9402CDDB0444}" type="slidenum">
              <a:rPr lang="en-US" altLang="en-US">
                <a:latin typeface="Times New Roman" charset="0"/>
              </a:rPr>
              <a:pPr eaLnBrk="1" hangingPunct="1"/>
              <a:t>2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We Will Cover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a Mutual Fund?</a:t>
            </a:r>
          </a:p>
          <a:p>
            <a:pPr eaLnBrk="1" hangingPunct="1"/>
            <a:r>
              <a:rPr lang="en-US" altLang="en-US"/>
              <a:t>Advantages and Disadvantage of Mutual Funds</a:t>
            </a:r>
          </a:p>
          <a:p>
            <a:pPr eaLnBrk="1" hangingPunct="1"/>
            <a:r>
              <a:rPr lang="en-US" altLang="en-US"/>
              <a:t>Costs of Mutual Funds</a:t>
            </a:r>
          </a:p>
          <a:p>
            <a:pPr eaLnBrk="1" hangingPunct="1"/>
            <a:r>
              <a:rPr lang="en-US" altLang="en-US"/>
              <a:t>Types of Mutual Funds</a:t>
            </a:r>
          </a:p>
          <a:p>
            <a:pPr eaLnBrk="1" hangingPunct="1"/>
            <a:r>
              <a:rPr lang="en-US" altLang="en-US"/>
              <a:t>ETFs</a:t>
            </a:r>
          </a:p>
          <a:p>
            <a:pPr eaLnBrk="1" hangingPunct="1"/>
            <a:r>
              <a:rPr lang="en-US" altLang="en-US"/>
              <a:t>Buying a Mutual Fund</a:t>
            </a:r>
          </a:p>
        </p:txBody>
      </p:sp>
      <p:pic>
        <p:nvPicPr>
          <p:cNvPr id="4101" name="Picture 4" descr="MCj04316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1148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28E8ADBD-3A92-054B-9170-3B4B6283F143}" type="slidenum">
              <a:rPr lang="en-US" altLang="en-US">
                <a:latin typeface="Times New Roman" charset="0"/>
              </a:rPr>
              <a:pPr eaLnBrk="1" hangingPunct="1"/>
              <a:t>20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Types of Mutual Funds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818" y="1711544"/>
            <a:ext cx="8642350" cy="4962525"/>
          </a:xfrm>
        </p:spPr>
        <p:txBody>
          <a:bodyPr/>
          <a:lstStyle/>
          <a:p>
            <a:pPr eaLnBrk="1" hangingPunct="1"/>
            <a:r>
              <a:rPr lang="en-US" altLang="en-US" dirty="0"/>
              <a:t>Balanced </a:t>
            </a:r>
            <a:r>
              <a:rPr lang="en-US" altLang="en-US" dirty="0" smtClean="0"/>
              <a:t>Funds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Holds both stocks and bonds</a:t>
            </a:r>
          </a:p>
          <a:p>
            <a:pPr eaLnBrk="1" hangingPunct="1"/>
            <a:r>
              <a:rPr lang="en-US" altLang="en-US" dirty="0"/>
              <a:t>Asset Allocation</a:t>
            </a:r>
          </a:p>
          <a:p>
            <a:pPr lvl="1" eaLnBrk="1" hangingPunct="1"/>
            <a:r>
              <a:rPr lang="en-US" altLang="en-US" dirty="0"/>
              <a:t>Balanced funds with market timing</a:t>
            </a:r>
          </a:p>
          <a:p>
            <a:pPr eaLnBrk="1" hangingPunct="1"/>
            <a:r>
              <a:rPr lang="en-US" altLang="en-US" dirty="0"/>
              <a:t>Life Cycle Funds (relatively new)</a:t>
            </a:r>
          </a:p>
          <a:p>
            <a:pPr lvl="1" eaLnBrk="1" hangingPunct="1"/>
            <a:r>
              <a:rPr lang="en-US" altLang="en-US" dirty="0"/>
              <a:t>Attempt to tailor holdings to the investor’s age and risk tolerance</a:t>
            </a:r>
          </a:p>
          <a:p>
            <a:pPr lvl="1" eaLnBrk="1" hangingPunct="1"/>
            <a:r>
              <a:rPr lang="en-US" altLang="en-US" dirty="0"/>
              <a:t>The fund is managed based on how close you are to retirement</a:t>
            </a:r>
          </a:p>
        </p:txBody>
      </p:sp>
      <p:pic>
        <p:nvPicPr>
          <p:cNvPr id="22533" name="Picture 4" descr="MPj04010060000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762000"/>
            <a:ext cx="1422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2F0FC5E8-8F28-9449-9569-B07D847C9362}" type="slidenum">
              <a:rPr lang="en-US" altLang="en-US">
                <a:latin typeface="Times New Roman" charset="0"/>
              </a:rPr>
              <a:pPr eaLnBrk="1" hangingPunct="1"/>
              <a:t>21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Types of Mutual Funds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40" y="1552912"/>
            <a:ext cx="8642350" cy="4962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Bond funds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Invest in bonds rather than stocks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Emphasize income over growth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Types of bond fund (remember that a bond is </a:t>
            </a:r>
            <a:r>
              <a:rPr lang="en-US" altLang="en-US" dirty="0" smtClean="0"/>
              <a:t>debt (I.O.U. or loan) </a:t>
            </a:r>
            <a:r>
              <a:rPr lang="en-US" altLang="en-US" dirty="0"/>
              <a:t>issued by a company or government that must be paid back)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U.S. Government bonds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Municipal bonds (bonds issued by city or state)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Corporate bonds </a:t>
            </a:r>
          </a:p>
        </p:txBody>
      </p:sp>
      <p:pic>
        <p:nvPicPr>
          <p:cNvPr id="23557" name="Picture 4" descr="MPj03987810000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178" y="146168"/>
            <a:ext cx="15779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Funds or ETF’s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dirty="0" smtClean="0"/>
              <a:t>These</a:t>
            </a:r>
            <a:r>
              <a:rPr lang="en-US" altLang="en-US" baseline="0" dirty="0" smtClean="0"/>
              <a:t> </a:t>
            </a:r>
            <a:r>
              <a:rPr lang="en-US" altLang="en-US" dirty="0" smtClean="0"/>
              <a:t>funds track a market index such as the S &amp; P 500, the DOW, or the Nasdaq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S&amp;P</a:t>
            </a:r>
            <a:r>
              <a:rPr lang="en-US" altLang="en-US" baseline="0" dirty="0" smtClean="0"/>
              <a:t> 500 – SPDRS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baseline="0" dirty="0" smtClean="0"/>
              <a:t>NASDAQ – QQQ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baseline="0" dirty="0" smtClean="0"/>
              <a:t>Dow Jones – IYY</a:t>
            </a: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They</a:t>
            </a:r>
            <a:r>
              <a:rPr lang="en-US" altLang="en-US" baseline="0" dirty="0" smtClean="0"/>
              <a:t> have a l</a:t>
            </a:r>
            <a:r>
              <a:rPr lang="en-US" altLang="en-US" dirty="0" smtClean="0"/>
              <a:t>ow expense ratio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Inverse index funds will directly mirror the opposite of the market index.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03C3-487F-C343-81CC-A7BA1287D9D6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5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99FEB843-F287-174B-8FFD-74082977F6D5}" type="slidenum">
              <a:rPr lang="en-US" altLang="en-US">
                <a:latin typeface="Times New Roman" charset="0"/>
              </a:rPr>
              <a:pPr eaLnBrk="1" hangingPunct="1"/>
              <a:t>23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ETFs (Exchange Traded Funds)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4171" y="1462265"/>
            <a:ext cx="8642350" cy="4962525"/>
          </a:xfrm>
        </p:spPr>
        <p:txBody>
          <a:bodyPr/>
          <a:lstStyle/>
          <a:p>
            <a:pPr eaLnBrk="1" hangingPunct="1"/>
            <a:r>
              <a:rPr lang="en-US" altLang="en-US" dirty="0"/>
              <a:t>These are a hybrid between mutual funds and stocks</a:t>
            </a:r>
          </a:p>
          <a:p>
            <a:pPr lvl="1" eaLnBrk="1" hangingPunct="1"/>
            <a:r>
              <a:rPr lang="en-US" altLang="en-US" dirty="0" smtClean="0"/>
              <a:t>They</a:t>
            </a:r>
            <a:r>
              <a:rPr lang="en-US" altLang="en-US" baseline="0" dirty="0" smtClean="0"/>
              <a:t> trade like a stock on an exchange</a:t>
            </a:r>
            <a:endParaRPr lang="en-US" altLang="en-US" dirty="0"/>
          </a:p>
          <a:p>
            <a:pPr lvl="1" eaLnBrk="1" hangingPunct="1"/>
            <a:r>
              <a:rPr lang="en-US" altLang="en-US" dirty="0" smtClean="0"/>
              <a:t>They</a:t>
            </a:r>
            <a:r>
              <a:rPr lang="en-US" altLang="en-US" baseline="0" dirty="0" smtClean="0"/>
              <a:t> represent a basket of stocks that reflect the overall performance of the market.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The biggest </a:t>
            </a:r>
            <a:r>
              <a:rPr lang="en-US" altLang="en-US" dirty="0" smtClean="0"/>
              <a:t>are IYY</a:t>
            </a:r>
            <a:r>
              <a:rPr lang="en-US" altLang="en-US" baseline="0" dirty="0" smtClean="0"/>
              <a:t> (Dow Jones),</a:t>
            </a:r>
            <a:r>
              <a:rPr lang="en-US" altLang="en-US" dirty="0" smtClean="0"/>
              <a:t> </a:t>
            </a:r>
            <a:r>
              <a:rPr lang="en-US" altLang="en-US" dirty="0"/>
              <a:t>QQQ </a:t>
            </a:r>
            <a:r>
              <a:rPr lang="en-US" altLang="en-US" dirty="0" smtClean="0"/>
              <a:t>(Nasdaq</a:t>
            </a:r>
            <a:r>
              <a:rPr lang="en-US" altLang="en-US" dirty="0"/>
              <a:t>) and SPDRS (tracking the S &amp; P 500)</a:t>
            </a:r>
          </a:p>
          <a:p>
            <a:pPr marL="742950" lvl="1" indent="-285750" eaLnBrk="1" hangingPunct="1">
              <a:buFont typeface="Arial" charset="0"/>
              <a:buChar char="•"/>
            </a:pPr>
            <a:r>
              <a:rPr lang="en-US" altLang="en-US" dirty="0" smtClean="0"/>
              <a:t>They</a:t>
            </a:r>
            <a:r>
              <a:rPr lang="en-US" altLang="en-US" baseline="0" dirty="0" smtClean="0"/>
              <a:t> help you achieve overall diversification.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ETF's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also Inverse ETF's which will make you money when the market</a:t>
            </a:r>
            <a:r>
              <a:rPr lang="en-US" baseline="0" dirty="0" smtClean="0"/>
              <a:t> index declines (Bear Market).</a:t>
            </a:r>
          </a:p>
          <a:p>
            <a:r>
              <a:rPr lang="en-US" baseline="0" dirty="0" smtClean="0"/>
              <a:t>However, you will lose money when the market index rises (Bull Market).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03C3-487F-C343-81CC-A7BA1287D9D6}" type="slidenum">
              <a:rPr lang="en-US" altLang="en-US" smtClean="0"/>
              <a:pPr/>
              <a:t>24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168" y="4340001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12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08362CCA-40C5-964B-BF58-D6BEC62ABFBF}" type="slidenum">
              <a:rPr lang="en-US" altLang="en-US">
                <a:latin typeface="Times New Roman" charset="0"/>
              </a:rPr>
              <a:pPr eaLnBrk="1" hangingPunct="1"/>
              <a:t>25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Buying a Mutual Fund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Determine your goals</a:t>
            </a:r>
          </a:p>
          <a:p>
            <a:pPr lvl="1" eaLnBrk="1" hangingPunct="1"/>
            <a:r>
              <a:rPr lang="en-US" altLang="en-US"/>
              <a:t>What are you investing for?</a:t>
            </a:r>
          </a:p>
          <a:p>
            <a:pPr lvl="2" eaLnBrk="1" hangingPunct="1"/>
            <a:r>
              <a:rPr lang="en-US" altLang="en-US"/>
              <a:t>Retirement</a:t>
            </a:r>
          </a:p>
          <a:p>
            <a:pPr lvl="2" eaLnBrk="1" hangingPunct="1"/>
            <a:r>
              <a:rPr lang="en-US" altLang="en-US"/>
              <a:t>Education</a:t>
            </a:r>
          </a:p>
          <a:p>
            <a:pPr lvl="2" eaLnBrk="1" hangingPunct="1"/>
            <a:r>
              <a:rPr lang="en-US" altLang="en-US"/>
              <a:t>Income</a:t>
            </a:r>
          </a:p>
          <a:p>
            <a:pPr lvl="2" eaLnBrk="1" hangingPunct="1"/>
            <a:r>
              <a:rPr lang="en-US" altLang="en-US"/>
              <a:t>Growth</a:t>
            </a:r>
          </a:p>
          <a:p>
            <a:pPr eaLnBrk="1" hangingPunct="1"/>
            <a:r>
              <a:rPr lang="en-US" altLang="en-US"/>
              <a:t>Meeting your objectives</a:t>
            </a:r>
          </a:p>
          <a:p>
            <a:pPr lvl="1" eaLnBrk="1" hangingPunct="1"/>
            <a:r>
              <a:rPr lang="en-US" altLang="en-US"/>
              <a:t>Make sure the fund meets your goals (above)</a:t>
            </a:r>
          </a:p>
        </p:txBody>
      </p:sp>
      <p:pic>
        <p:nvPicPr>
          <p:cNvPr id="25605" name="Picture 4" descr="MPj04093440000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971800"/>
            <a:ext cx="2819400" cy="188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2755AFFD-12E3-E74E-9130-612E8B2E72B7}" type="slidenum">
              <a:rPr lang="en-US" altLang="en-US">
                <a:latin typeface="Times New Roman" charset="0"/>
              </a:rPr>
              <a:pPr eaLnBrk="1" hangingPunct="1"/>
              <a:t>26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Evaluate the Fund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8642350" cy="4852987"/>
          </a:xfrm>
        </p:spPr>
        <p:txBody>
          <a:bodyPr/>
          <a:lstStyle/>
          <a:p>
            <a:pPr lvl="1" eaLnBrk="1" hangingPunct="1"/>
            <a:r>
              <a:rPr lang="en-US" altLang="en-US" sz="2600">
                <a:hlinkClick r:id="rId2"/>
              </a:rPr>
              <a:t>www.morningstar.com</a:t>
            </a:r>
            <a:r>
              <a:rPr lang="en-US" altLang="en-US" sz="2600"/>
              <a:t> identifies funds by investment strategy and management style</a:t>
            </a:r>
          </a:p>
          <a:p>
            <a:pPr lvl="1" eaLnBrk="1" hangingPunct="1"/>
            <a:r>
              <a:rPr lang="en-US" altLang="en-US" sz="2600"/>
              <a:t>Look closely at past performance and expenses</a:t>
            </a:r>
          </a:p>
          <a:p>
            <a:pPr lvl="1" eaLnBrk="1" hangingPunct="1"/>
            <a:r>
              <a:rPr lang="en-US" altLang="en-US" sz="2600"/>
              <a:t>Compare funds in the same category; do not compare a growth fund to an international fund, for example</a:t>
            </a:r>
          </a:p>
          <a:p>
            <a:pPr lvl="1" eaLnBrk="1" hangingPunct="1"/>
            <a:r>
              <a:rPr lang="en-US" altLang="en-US" sz="2600"/>
              <a:t>Look for “star” ratings (4-star and 5-star ratings)</a:t>
            </a:r>
          </a:p>
        </p:txBody>
      </p:sp>
      <p:pic>
        <p:nvPicPr>
          <p:cNvPr id="26629" name="Picture 4" descr="MCj0431611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5626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5" descr="MCj0431611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5626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6" descr="MCj0431611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5626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Picture 7" descr="MCj0431611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5626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3" name="Picture 8" descr="MCj0431611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5626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FA06277C-E464-D344-8810-E4C509314879}" type="slidenum">
              <a:rPr lang="en-US" altLang="en-US">
                <a:latin typeface="Times New Roman" charset="0"/>
              </a:rPr>
              <a:pPr eaLnBrk="1" hangingPunct="1"/>
              <a:t>27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Buying a Mutual Fund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You can purchase through your company’s 401(k) website</a:t>
            </a:r>
          </a:p>
          <a:p>
            <a:pPr eaLnBrk="1" hangingPunct="1"/>
            <a:r>
              <a:rPr lang="en-US" altLang="en-US" dirty="0"/>
              <a:t>You can purchase directly from the mutual fund company</a:t>
            </a:r>
          </a:p>
          <a:p>
            <a:pPr eaLnBrk="1" hangingPunct="1"/>
            <a:r>
              <a:rPr lang="en-US" altLang="en-US" dirty="0"/>
              <a:t>You can purchase from your broker</a:t>
            </a:r>
          </a:p>
          <a:p>
            <a:pPr eaLnBrk="1" hangingPunct="1"/>
            <a:r>
              <a:rPr lang="en-US" altLang="en-US" dirty="0"/>
              <a:t>You can purchase through your bank</a:t>
            </a:r>
          </a:p>
          <a:p>
            <a:pPr eaLnBrk="1" hangingPunct="1"/>
            <a:r>
              <a:rPr lang="en-US" altLang="en-US" dirty="0"/>
              <a:t>Many funds will let you invest with as little as </a:t>
            </a:r>
            <a:r>
              <a:rPr lang="en-US" altLang="en-US" dirty="0" smtClean="0"/>
              <a:t>$250 </a:t>
            </a:r>
            <a:r>
              <a:rPr lang="en-US" altLang="en-US" dirty="0"/>
              <a:t>in a retirement account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260351"/>
            <a:ext cx="8642350" cy="730250"/>
          </a:xfrm>
        </p:spPr>
        <p:txBody>
          <a:bodyPr/>
          <a:lstStyle/>
          <a:p>
            <a:pPr algn="ctr"/>
            <a:r>
              <a:rPr lang="en-US" sz="3600" b="1" dirty="0" smtClean="0"/>
              <a:t>Alternatives for a Retirement Program</a:t>
            </a:r>
            <a:endParaRPr lang="en-US" sz="3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7BA1-7BBC-F545-B82B-E5E6F0B9CB19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4" name="TextBox 3"/>
          <p:cNvSpPr txBox="1"/>
          <p:nvPr/>
        </p:nvSpPr>
        <p:spPr>
          <a:xfrm>
            <a:off x="76200" y="1561174"/>
            <a:ext cx="8991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401 K Plan</a:t>
            </a:r>
            <a:r>
              <a:rPr lang="en-US" sz="1600" b="1" dirty="0" smtClean="0"/>
              <a:t> – This is an employer-sponsored retirement plan that is limited to a maximum yearly contribution of $16,000 for employees under the age of 50, and $24,000 for employees over 50.  The total maximum contribution, including the employer contribution is $53,000.</a:t>
            </a:r>
            <a:endParaRPr lang="en-US" sz="1600" b="1" u="sng" dirty="0"/>
          </a:p>
          <a:p>
            <a:endParaRPr lang="en-US" sz="1600" b="1" u="sng" dirty="0"/>
          </a:p>
          <a:p>
            <a:r>
              <a:rPr lang="en-US" sz="1600" b="1" u="sng" dirty="0" smtClean="0"/>
              <a:t>Traditional IRA</a:t>
            </a:r>
            <a:r>
              <a:rPr lang="en-US" sz="1600" b="1" dirty="0" smtClean="0"/>
              <a:t> – Individual Retirement Account.  Similar to a 401 K Plan, this allows individuals to set aside pre-tax income for future use in retirement to either supplement a 401 K, or replace the same.</a:t>
            </a:r>
            <a:endParaRPr lang="en-US" sz="1600" b="1" dirty="0"/>
          </a:p>
          <a:p>
            <a:endParaRPr lang="en-US" sz="1600" b="1" u="sng" dirty="0" smtClean="0"/>
          </a:p>
          <a:p>
            <a:r>
              <a:rPr lang="en-US" sz="1600" b="1" u="sng" dirty="0" smtClean="0"/>
              <a:t>Roth IRA</a:t>
            </a:r>
            <a:r>
              <a:rPr lang="en-US" sz="1600" b="1" dirty="0" smtClean="0"/>
              <a:t> – This allows an individual to set aside a portion of their after-tax income for future use in retirement.</a:t>
            </a:r>
            <a:endParaRPr lang="en-US" sz="1600" b="1" dirty="0"/>
          </a:p>
          <a:p>
            <a:endParaRPr lang="en-US" sz="1600" b="1" u="sng" dirty="0" smtClean="0"/>
          </a:p>
          <a:p>
            <a:r>
              <a:rPr lang="en-US" sz="1600" b="1" u="sng" dirty="0" smtClean="0"/>
              <a:t>SEP</a:t>
            </a:r>
            <a:r>
              <a:rPr lang="en-US" sz="1600" b="1" dirty="0" smtClean="0"/>
              <a:t> – Simplified Employee Pension.  Employers can contribute up to 15% of an employees salary, or $30,000, whichever is less.  The employee can’t make contributions into an SEP. </a:t>
            </a:r>
            <a:endParaRPr lang="en-US" sz="1600" b="1" dirty="0"/>
          </a:p>
          <a:p>
            <a:endParaRPr lang="en-US" sz="1600" b="1" u="sng" dirty="0" smtClean="0"/>
          </a:p>
          <a:p>
            <a:r>
              <a:rPr lang="en-US" sz="1600" b="1" u="sng" dirty="0" smtClean="0"/>
              <a:t>SIMPLE</a:t>
            </a:r>
            <a:r>
              <a:rPr lang="en-US" sz="1600" b="1" dirty="0" smtClean="0"/>
              <a:t> – Savings Incentive Match Plan for Employees. You can put in $6,000 in, and you can still contribute into an IRA.</a:t>
            </a:r>
          </a:p>
          <a:p>
            <a:endParaRPr lang="en-US" sz="1600" b="1" u="sng" dirty="0" smtClean="0"/>
          </a:p>
          <a:p>
            <a:r>
              <a:rPr lang="en-US" sz="1600" b="1" u="sng" dirty="0" smtClean="0"/>
              <a:t>Profit-sharing Plan</a:t>
            </a:r>
            <a:r>
              <a:rPr lang="en-US" sz="1600" b="1" dirty="0" smtClean="0"/>
              <a:t> – The employer may contribute 15% of an employees net salary up to $160,000.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06323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041E82D7-2337-0346-B1FB-8063FE20433D}" type="slidenum">
              <a:rPr lang="en-US" altLang="en-US">
                <a:latin typeface="Times New Roman" charset="0"/>
              </a:rPr>
              <a:pPr eaLnBrk="1" hangingPunct="1"/>
              <a:t>3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a Mutual Fund?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Investors pool their money</a:t>
            </a:r>
          </a:p>
          <a:p>
            <a:pPr eaLnBrk="1" hangingPunct="1"/>
            <a:r>
              <a:rPr lang="en-US" altLang="en-US"/>
              <a:t>A fund manager buys a variety of stocks</a:t>
            </a:r>
          </a:p>
          <a:p>
            <a:pPr eaLnBrk="1" hangingPunct="1"/>
            <a:r>
              <a:rPr lang="en-US" altLang="en-US"/>
              <a:t>Each investor owns a share of the fund (the total of all the stocks in the fund)</a:t>
            </a:r>
          </a:p>
          <a:p>
            <a:pPr eaLnBrk="1" hangingPunct="1"/>
            <a:r>
              <a:rPr lang="en-US" altLang="en-US"/>
              <a:t>When the fund increases in value, the investor makes money</a:t>
            </a:r>
          </a:p>
          <a:p>
            <a:pPr eaLnBrk="1" hangingPunct="1"/>
            <a:endParaRPr lang="en-US" altLang="en-US"/>
          </a:p>
        </p:txBody>
      </p:sp>
      <p:pic>
        <p:nvPicPr>
          <p:cNvPr id="5125" name="Picture 4" descr="MCj03570070000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953000"/>
            <a:ext cx="1870075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5F6C1F8C-1008-DD46-9E84-F5E03D7DC0E9}" type="slidenum">
              <a:rPr lang="en-US" altLang="en-US">
                <a:latin typeface="Times New Roman" charset="0"/>
              </a:rPr>
              <a:pPr eaLnBrk="1" hangingPunct="1"/>
              <a:t>4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Mutual Funds Work</a:t>
            </a:r>
          </a:p>
        </p:txBody>
      </p:sp>
      <p:grpSp>
        <p:nvGrpSpPr>
          <p:cNvPr id="6148" name="Group 15"/>
          <p:cNvGrpSpPr>
            <a:grpSpLocks/>
          </p:cNvGrpSpPr>
          <p:nvPr/>
        </p:nvGrpSpPr>
        <p:grpSpPr bwMode="auto">
          <a:xfrm>
            <a:off x="752764" y="2089150"/>
            <a:ext cx="8193088" cy="3549650"/>
            <a:chOff x="470" y="1316"/>
            <a:chExt cx="5161" cy="2236"/>
          </a:xfrm>
        </p:grpSpPr>
        <p:sp>
          <p:nvSpPr>
            <p:cNvPr id="6149" name="Oval 5"/>
            <p:cNvSpPr>
              <a:spLocks noChangeArrowheads="1"/>
            </p:cNvSpPr>
            <p:nvPr/>
          </p:nvSpPr>
          <p:spPr bwMode="auto">
            <a:xfrm>
              <a:off x="1872" y="1344"/>
              <a:ext cx="2208" cy="220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Mutual Fund</a:t>
              </a:r>
            </a:p>
          </p:txBody>
        </p:sp>
        <p:sp>
          <p:nvSpPr>
            <p:cNvPr id="6150" name="Text Box 7"/>
            <p:cNvSpPr txBox="1">
              <a:spLocks noChangeArrowheads="1"/>
            </p:cNvSpPr>
            <p:nvPr/>
          </p:nvSpPr>
          <p:spPr bwMode="auto">
            <a:xfrm>
              <a:off x="470" y="1316"/>
              <a:ext cx="948" cy="407"/>
            </a:xfrm>
            <a:prstGeom prst="rect">
              <a:avLst/>
            </a:prstGeom>
            <a:noFill/>
            <a:ln w="12700" cap="sq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</a:defRPr>
              </a:lvl9pPr>
            </a:lstStyle>
            <a:p>
              <a:pPr algn="ctr" eaLnBrk="1" hangingPunct="1"/>
              <a:r>
                <a:rPr lang="en-US" altLang="en-US" b="1" dirty="0" smtClean="0"/>
                <a:t>Individual</a:t>
              </a:r>
            </a:p>
            <a:p>
              <a:pPr algn="ctr" eaLnBrk="1" hangingPunct="1"/>
              <a:r>
                <a:rPr lang="en-US" altLang="en-US" b="1" dirty="0" smtClean="0"/>
                <a:t>Investor</a:t>
              </a:r>
              <a:endParaRPr lang="en-US" altLang="en-US" b="1" dirty="0"/>
            </a:p>
          </p:txBody>
        </p:sp>
        <p:sp>
          <p:nvSpPr>
            <p:cNvPr id="6151" name="Line 8"/>
            <p:cNvSpPr>
              <a:spLocks noChangeShapeType="1"/>
            </p:cNvSpPr>
            <p:nvPr/>
          </p:nvSpPr>
          <p:spPr bwMode="auto">
            <a:xfrm>
              <a:off x="1418" y="1519"/>
              <a:ext cx="574" cy="353"/>
            </a:xfrm>
            <a:prstGeom prst="line">
              <a:avLst/>
            </a:prstGeom>
            <a:noFill/>
            <a:ln w="12700" cap="sq">
              <a:solidFill>
                <a:schemeClr val="hlink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2" name="Text Box 9"/>
            <p:cNvSpPr txBox="1">
              <a:spLocks noChangeArrowheads="1"/>
            </p:cNvSpPr>
            <p:nvPr/>
          </p:nvSpPr>
          <p:spPr bwMode="auto">
            <a:xfrm>
              <a:off x="4512" y="1968"/>
              <a:ext cx="1119" cy="1104"/>
            </a:xfrm>
            <a:prstGeom prst="rect">
              <a:avLst/>
            </a:prstGeom>
            <a:noFill/>
            <a:ln w="12700" cap="sq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</a:defRPr>
              </a:lvl9pPr>
            </a:lstStyle>
            <a:p>
              <a:pPr eaLnBrk="1" hangingPunct="1"/>
              <a:r>
                <a:rPr lang="en-US" altLang="en-US" b="1"/>
                <a:t>The mutual</a:t>
              </a:r>
            </a:p>
            <a:p>
              <a:pPr eaLnBrk="1" hangingPunct="1"/>
              <a:r>
                <a:rPr lang="en-US" altLang="en-US" b="1"/>
                <a:t>fund invests</a:t>
              </a:r>
            </a:p>
            <a:p>
              <a:pPr eaLnBrk="1" hangingPunct="1"/>
              <a:r>
                <a:rPr lang="en-US" altLang="en-US" b="1"/>
                <a:t>in a wide</a:t>
              </a:r>
            </a:p>
            <a:p>
              <a:pPr eaLnBrk="1" hangingPunct="1"/>
              <a:r>
                <a:rPr lang="en-US" altLang="en-US" b="1"/>
                <a:t>range of</a:t>
              </a:r>
            </a:p>
            <a:p>
              <a:pPr eaLnBrk="1" hangingPunct="1"/>
              <a:r>
                <a:rPr lang="en-US" altLang="en-US" b="1"/>
                <a:t>stocks and</a:t>
              </a:r>
            </a:p>
            <a:p>
              <a:pPr eaLnBrk="1" hangingPunct="1"/>
              <a:r>
                <a:rPr lang="en-US" altLang="en-US" b="1"/>
                <a:t>bonds</a:t>
              </a:r>
            </a:p>
          </p:txBody>
        </p:sp>
        <p:sp>
          <p:nvSpPr>
            <p:cNvPr id="6153" name="Line 10"/>
            <p:cNvSpPr>
              <a:spLocks noChangeShapeType="1"/>
            </p:cNvSpPr>
            <p:nvPr/>
          </p:nvSpPr>
          <p:spPr bwMode="auto">
            <a:xfrm>
              <a:off x="4080" y="2496"/>
              <a:ext cx="432" cy="0"/>
            </a:xfrm>
            <a:prstGeom prst="line">
              <a:avLst/>
            </a:prstGeom>
            <a:noFill/>
            <a:ln w="12700" cap="sq">
              <a:solidFill>
                <a:schemeClr val="hlink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4" name="Line 11"/>
            <p:cNvSpPr>
              <a:spLocks noChangeShapeType="1"/>
            </p:cNvSpPr>
            <p:nvPr/>
          </p:nvSpPr>
          <p:spPr bwMode="auto">
            <a:xfrm>
              <a:off x="3984" y="1968"/>
              <a:ext cx="528" cy="288"/>
            </a:xfrm>
            <a:prstGeom prst="line">
              <a:avLst/>
            </a:prstGeom>
            <a:noFill/>
            <a:ln w="12700" cap="sq">
              <a:solidFill>
                <a:schemeClr val="hlink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5" name="Line 12"/>
            <p:cNvSpPr>
              <a:spLocks noChangeShapeType="1"/>
            </p:cNvSpPr>
            <p:nvPr/>
          </p:nvSpPr>
          <p:spPr bwMode="auto">
            <a:xfrm>
              <a:off x="3744" y="1632"/>
              <a:ext cx="768" cy="336"/>
            </a:xfrm>
            <a:prstGeom prst="line">
              <a:avLst/>
            </a:prstGeom>
            <a:noFill/>
            <a:ln w="12700" cap="sq">
              <a:solidFill>
                <a:schemeClr val="hlink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6" name="Line 13"/>
            <p:cNvSpPr>
              <a:spLocks noChangeShapeType="1"/>
            </p:cNvSpPr>
            <p:nvPr/>
          </p:nvSpPr>
          <p:spPr bwMode="auto">
            <a:xfrm flipV="1">
              <a:off x="3984" y="2736"/>
              <a:ext cx="528" cy="144"/>
            </a:xfrm>
            <a:prstGeom prst="line">
              <a:avLst/>
            </a:prstGeom>
            <a:noFill/>
            <a:ln w="12700" cap="sq">
              <a:solidFill>
                <a:schemeClr val="hlink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7" name="Line 14"/>
            <p:cNvSpPr>
              <a:spLocks noChangeShapeType="1"/>
            </p:cNvSpPr>
            <p:nvPr/>
          </p:nvSpPr>
          <p:spPr bwMode="auto">
            <a:xfrm flipV="1">
              <a:off x="3744" y="2976"/>
              <a:ext cx="768" cy="240"/>
            </a:xfrm>
            <a:prstGeom prst="line">
              <a:avLst/>
            </a:prstGeom>
            <a:noFill/>
            <a:ln w="12700" cap="sq">
              <a:solidFill>
                <a:schemeClr val="hlink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898525" y="3469554"/>
            <a:ext cx="1504950" cy="646113"/>
          </a:xfrm>
          <a:prstGeom prst="rect">
            <a:avLst/>
          </a:prstGeom>
          <a:noFill/>
          <a:ln w="127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 eaLnBrk="1" hangingPunct="1"/>
            <a:r>
              <a:rPr lang="en-US" altLang="en-US" b="1" dirty="0" smtClean="0"/>
              <a:t>Individual</a:t>
            </a:r>
          </a:p>
          <a:p>
            <a:pPr algn="ctr" eaLnBrk="1" hangingPunct="1"/>
            <a:r>
              <a:rPr lang="en-US" altLang="en-US" b="1" dirty="0" smtClean="0"/>
              <a:t>Investor</a:t>
            </a:r>
            <a:endParaRPr lang="en-US" altLang="en-US" b="1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459923" y="4862945"/>
            <a:ext cx="1504950" cy="646113"/>
          </a:xfrm>
          <a:prstGeom prst="rect">
            <a:avLst/>
          </a:prstGeom>
          <a:noFill/>
          <a:ln w="127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 eaLnBrk="1" hangingPunct="1"/>
            <a:r>
              <a:rPr lang="en-US" altLang="en-US" b="1" dirty="0" smtClean="0"/>
              <a:t>Individual</a:t>
            </a:r>
          </a:p>
          <a:p>
            <a:pPr algn="ctr" eaLnBrk="1" hangingPunct="1"/>
            <a:r>
              <a:rPr lang="en-US" altLang="en-US" b="1" dirty="0" smtClean="0"/>
              <a:t>Investor</a:t>
            </a:r>
            <a:endParaRPr lang="en-US" altLang="en-US" b="1" dirty="0"/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2971800" y="5867400"/>
            <a:ext cx="1504950" cy="646113"/>
          </a:xfrm>
          <a:prstGeom prst="rect">
            <a:avLst/>
          </a:prstGeom>
          <a:noFill/>
          <a:ln w="127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 eaLnBrk="1" hangingPunct="1"/>
            <a:r>
              <a:rPr lang="en-US" altLang="en-US" b="1" dirty="0" smtClean="0"/>
              <a:t>Individual</a:t>
            </a:r>
          </a:p>
          <a:p>
            <a:pPr algn="ctr" eaLnBrk="1" hangingPunct="1"/>
            <a:r>
              <a:rPr lang="en-US" altLang="en-US" b="1" dirty="0" smtClean="0"/>
              <a:t>Investor</a:t>
            </a:r>
            <a:endParaRPr lang="en-US" altLang="en-US" b="1" dirty="0"/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5238750" y="5867399"/>
            <a:ext cx="1504950" cy="646113"/>
          </a:xfrm>
          <a:prstGeom prst="rect">
            <a:avLst/>
          </a:prstGeom>
          <a:noFill/>
          <a:ln w="127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 eaLnBrk="1" hangingPunct="1"/>
            <a:r>
              <a:rPr lang="en-US" altLang="en-US" b="1" dirty="0" smtClean="0"/>
              <a:t>Individual</a:t>
            </a:r>
          </a:p>
          <a:p>
            <a:pPr algn="ctr" eaLnBrk="1" hangingPunct="1"/>
            <a:r>
              <a:rPr lang="en-US" altLang="en-US" b="1" dirty="0" smtClean="0"/>
              <a:t>Investor</a:t>
            </a:r>
            <a:endParaRPr lang="en-US" altLang="en-US" b="1" dirty="0"/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2635827" y="1443037"/>
            <a:ext cx="1504950" cy="646113"/>
          </a:xfrm>
          <a:prstGeom prst="rect">
            <a:avLst/>
          </a:prstGeom>
          <a:noFill/>
          <a:ln w="127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 eaLnBrk="1" hangingPunct="1"/>
            <a:r>
              <a:rPr lang="en-US" altLang="en-US" b="1" dirty="0" smtClean="0"/>
              <a:t>Individual</a:t>
            </a:r>
          </a:p>
          <a:p>
            <a:pPr algn="ctr" eaLnBrk="1" hangingPunct="1"/>
            <a:r>
              <a:rPr lang="en-US" altLang="en-US" b="1" dirty="0" smtClean="0"/>
              <a:t>Investor</a:t>
            </a:r>
            <a:endParaRPr lang="en-US" altLang="en-US" b="1" dirty="0"/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3381375" y="2133600"/>
            <a:ext cx="249490" cy="412750"/>
          </a:xfrm>
          <a:prstGeom prst="line">
            <a:avLst/>
          </a:prstGeom>
          <a:noFill/>
          <a:ln w="12700" cap="sq">
            <a:solidFill>
              <a:schemeClr val="hlink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 flipH="1" flipV="1">
            <a:off x="5562598" y="5333999"/>
            <a:ext cx="428625" cy="533397"/>
          </a:xfrm>
          <a:prstGeom prst="line">
            <a:avLst/>
          </a:prstGeom>
          <a:noFill/>
          <a:ln w="12700" cap="sq">
            <a:solidFill>
              <a:schemeClr val="hlink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>
            <a:off x="2386013" y="3799537"/>
            <a:ext cx="578860" cy="0"/>
          </a:xfrm>
          <a:prstGeom prst="line">
            <a:avLst/>
          </a:prstGeom>
          <a:noFill/>
          <a:ln w="12700" cap="sq">
            <a:solidFill>
              <a:schemeClr val="hlink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3071813" y="3546475"/>
            <a:ext cx="685800" cy="457200"/>
          </a:xfrm>
          <a:prstGeom prst="line">
            <a:avLst/>
          </a:prstGeom>
          <a:noFill/>
          <a:ln w="12700" cap="sq">
            <a:solidFill>
              <a:schemeClr val="hlink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 flipV="1">
            <a:off x="2957513" y="4914900"/>
            <a:ext cx="423862" cy="266700"/>
          </a:xfrm>
          <a:prstGeom prst="line">
            <a:avLst/>
          </a:prstGeom>
          <a:noFill/>
          <a:ln w="12700" cap="sq">
            <a:solidFill>
              <a:schemeClr val="hlink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" name="Line 8"/>
          <p:cNvSpPr>
            <a:spLocks noChangeShapeType="1"/>
          </p:cNvSpPr>
          <p:nvPr/>
        </p:nvSpPr>
        <p:spPr bwMode="auto">
          <a:xfrm flipV="1">
            <a:off x="4476750" y="5638800"/>
            <a:ext cx="123825" cy="551654"/>
          </a:xfrm>
          <a:prstGeom prst="line">
            <a:avLst/>
          </a:prstGeom>
          <a:noFill/>
          <a:ln w="12700" cap="sq">
            <a:solidFill>
              <a:schemeClr val="hlink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1EF641FD-01F8-6142-9A65-E446724A31F4}" type="slidenum">
              <a:rPr lang="en-US" altLang="en-US">
                <a:latin typeface="Times New Roman" charset="0"/>
              </a:rPr>
              <a:pPr eaLnBrk="1" hangingPunct="1"/>
              <a:t>5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Net Asset Value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Mutual funds do not change price throughout the trading day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The price you buy and sell for is called net asset value (NAV) rather than stock price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It is updated only once a day, at the end of the trading day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NAV equals Total value of securities minus debts divided by number of shares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DAB92355-19DD-C141-A3DD-5C24505A94FB}" type="slidenum">
              <a:rPr lang="en-US" altLang="en-US">
                <a:latin typeface="Times New Roman" charset="0"/>
              </a:rPr>
              <a:pPr eaLnBrk="1" hangingPunct="1"/>
              <a:t>6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Open-Ended Funds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4625975" cy="4962525"/>
          </a:xfrm>
        </p:spPr>
        <p:txBody>
          <a:bodyPr/>
          <a:lstStyle/>
          <a:p>
            <a:pPr eaLnBrk="1" hangingPunct="1"/>
            <a:r>
              <a:rPr lang="en-US" altLang="en-US"/>
              <a:t>This type of fund may issue as many shares as it wishes, and anyone can invest</a:t>
            </a:r>
          </a:p>
          <a:p>
            <a:pPr eaLnBrk="1" hangingPunct="1"/>
            <a:r>
              <a:rPr lang="en-US" altLang="en-US"/>
              <a:t>95% of funds are open-ended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  <p:pic>
        <p:nvPicPr>
          <p:cNvPr id="8197" name="Picture 5" descr="MCj0105194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810000"/>
            <a:ext cx="2819400" cy="169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C7EF23C5-402F-4E48-ABAE-2BA14A611AB4}" type="slidenum">
              <a:rPr lang="en-US" altLang="en-US">
                <a:latin typeface="Times New Roman" charset="0"/>
              </a:rPr>
              <a:pPr eaLnBrk="1" hangingPunct="1"/>
              <a:t>7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Closed-End Funds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4625975" cy="4962525"/>
          </a:xfrm>
        </p:spPr>
        <p:txBody>
          <a:bodyPr/>
          <a:lstStyle/>
          <a:p>
            <a:pPr eaLnBrk="1" hangingPunct="1"/>
            <a:r>
              <a:rPr lang="en-US" altLang="en-US"/>
              <a:t>Closed-end funds can issue a limited number of shares</a:t>
            </a:r>
          </a:p>
          <a:p>
            <a:pPr eaLnBrk="1" hangingPunct="1"/>
            <a:r>
              <a:rPr lang="en-US" altLang="en-US"/>
              <a:t>Investors buy and sell shares among themselves</a:t>
            </a:r>
          </a:p>
        </p:txBody>
      </p:sp>
      <p:pic>
        <p:nvPicPr>
          <p:cNvPr id="9221" name="Picture 5" descr="MCj01047300000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895600"/>
            <a:ext cx="2798763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33432F4C-0D47-A643-97A6-4BEF429F555F}" type="slidenum">
              <a:rPr lang="en-US" altLang="en-US">
                <a:latin typeface="Times New Roman" charset="0"/>
              </a:rPr>
              <a:pPr eaLnBrk="1" hangingPunct="1"/>
              <a:t>8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Advantages of Mutual Funds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Diversification</a:t>
            </a:r>
          </a:p>
          <a:p>
            <a:pPr lvl="1" eaLnBrk="1" hangingPunct="1"/>
            <a:r>
              <a:rPr lang="en-US" altLang="en-US"/>
              <a:t>You purchase a small amount of many stocks without having to physically buy each stock</a:t>
            </a:r>
          </a:p>
          <a:p>
            <a:pPr eaLnBrk="1" hangingPunct="1"/>
            <a:r>
              <a:rPr lang="en-US" altLang="en-US"/>
              <a:t>Professional Management</a:t>
            </a:r>
          </a:p>
          <a:p>
            <a:pPr lvl="1" eaLnBrk="1" hangingPunct="1"/>
            <a:r>
              <a:rPr lang="en-US" altLang="en-US"/>
              <a:t>Fund managers are professionals with access to better information than the average investor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A933164B-00B4-9C46-8EBD-3ACD1E304EC3}" type="slidenum">
              <a:rPr lang="en-US" altLang="en-US">
                <a:latin typeface="Times New Roman" charset="0"/>
              </a:rPr>
              <a:pPr eaLnBrk="1" hangingPunct="1"/>
              <a:t>9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Advantages of Mutual Funds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6357"/>
            <a:ext cx="8642350" cy="5246381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Minimal transaction costs</a:t>
            </a:r>
          </a:p>
          <a:p>
            <a:pPr lvl="1" eaLnBrk="1" hangingPunct="1"/>
            <a:r>
              <a:rPr lang="en-US" altLang="en-US" sz="2800" dirty="0"/>
              <a:t>Individual investors save on brokerage fees compared to individual stock </a:t>
            </a:r>
            <a:r>
              <a:rPr lang="en-US" altLang="en-US" sz="2800" dirty="0" smtClean="0"/>
              <a:t>purchases.  </a:t>
            </a:r>
          </a:p>
          <a:p>
            <a:pPr lvl="1" eaLnBrk="1" hangingPunct="1"/>
            <a:r>
              <a:rPr lang="en-US" altLang="en-US" sz="2800" dirty="0" smtClean="0"/>
              <a:t>In a retirement account there</a:t>
            </a:r>
            <a:r>
              <a:rPr lang="en-US" altLang="en-US" sz="2800" baseline="0" dirty="0" smtClean="0"/>
              <a:t> is a delay in state and federal income taxes.</a:t>
            </a:r>
            <a:endParaRPr lang="en-US" altLang="en-US" sz="2800" dirty="0"/>
          </a:p>
          <a:p>
            <a:pPr eaLnBrk="1" hangingPunct="1"/>
            <a:r>
              <a:rPr lang="en-US" altLang="en-US" sz="2800" dirty="0"/>
              <a:t>Liquidity</a:t>
            </a:r>
          </a:p>
          <a:p>
            <a:pPr lvl="1" eaLnBrk="1" hangingPunct="1"/>
            <a:r>
              <a:rPr lang="en-US" altLang="en-US" sz="2800" dirty="0"/>
              <a:t>Easy to buy and sell</a:t>
            </a:r>
          </a:p>
          <a:p>
            <a:pPr eaLnBrk="1" hangingPunct="1"/>
            <a:r>
              <a:rPr lang="en-US" altLang="en-US" sz="2800" dirty="0"/>
              <a:t>Flexibility</a:t>
            </a:r>
          </a:p>
          <a:p>
            <a:pPr lvl="1" eaLnBrk="1" hangingPunct="1"/>
            <a:r>
              <a:rPr lang="en-US" altLang="en-US" sz="2800" dirty="0"/>
              <a:t>There are over 8000 funds to choose from, allowing you to invest in an area you want</a:t>
            </a:r>
          </a:p>
        </p:txBody>
      </p:sp>
      <p:pic>
        <p:nvPicPr>
          <p:cNvPr id="11269" name="Picture 4" descr="MPj04025340000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501" y="3953335"/>
            <a:ext cx="1219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etition">
  <a:themeElements>
    <a:clrScheme name="Competition 1">
      <a:dk1>
        <a:srgbClr val="5C1F00"/>
      </a:dk1>
      <a:lt1>
        <a:srgbClr val="FFFFFF"/>
      </a:lt1>
      <a:dk2>
        <a:srgbClr val="000066"/>
      </a:dk2>
      <a:lt2>
        <a:srgbClr val="FFFFFF"/>
      </a:lt2>
      <a:accent1>
        <a:srgbClr val="2104FA"/>
      </a:accent1>
      <a:accent2>
        <a:srgbClr val="381AEA"/>
      </a:accent2>
      <a:accent3>
        <a:srgbClr val="AAAAB8"/>
      </a:accent3>
      <a:accent4>
        <a:srgbClr val="DADADA"/>
      </a:accent4>
      <a:accent5>
        <a:srgbClr val="ABAAFC"/>
      </a:accent5>
      <a:accent6>
        <a:srgbClr val="3216D4"/>
      </a:accent6>
      <a:hlink>
        <a:srgbClr val="000099"/>
      </a:hlink>
      <a:folHlink>
        <a:srgbClr val="0000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5C1F00"/>
        </a:dk1>
        <a:lt1>
          <a:srgbClr val="FFFFFF"/>
        </a:lt1>
        <a:dk2>
          <a:srgbClr val="000066"/>
        </a:dk2>
        <a:lt2>
          <a:srgbClr val="FFFFFF"/>
        </a:lt2>
        <a:accent1>
          <a:srgbClr val="2104FA"/>
        </a:accent1>
        <a:accent2>
          <a:srgbClr val="381AEA"/>
        </a:accent2>
        <a:accent3>
          <a:srgbClr val="AAAAB8"/>
        </a:accent3>
        <a:accent4>
          <a:srgbClr val="DADADA"/>
        </a:accent4>
        <a:accent5>
          <a:srgbClr val="ABAAFC"/>
        </a:accent5>
        <a:accent6>
          <a:srgbClr val="3216D4"/>
        </a:accent6>
        <a:hlink>
          <a:srgbClr val="000099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Wallstreet design template</Template>
  <TotalTime>1360</TotalTime>
  <Words>1342</Words>
  <Application>Microsoft Office PowerPoint</Application>
  <PresentationFormat>On-screen Show (4:3)</PresentationFormat>
  <Paragraphs>207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Competition</vt:lpstr>
      <vt:lpstr>Mutual Funds</vt:lpstr>
      <vt:lpstr>What We Will Cover</vt:lpstr>
      <vt:lpstr>What is a Mutual Fund?</vt:lpstr>
      <vt:lpstr>How Mutual Funds Work</vt:lpstr>
      <vt:lpstr>Net Asset Value</vt:lpstr>
      <vt:lpstr>Open-Ended Funds</vt:lpstr>
      <vt:lpstr>Closed-End Funds</vt:lpstr>
      <vt:lpstr>Advantages of Mutual Funds</vt:lpstr>
      <vt:lpstr>Advantages of Mutual Funds</vt:lpstr>
      <vt:lpstr>Disadvantages of Mutual Funds</vt:lpstr>
      <vt:lpstr>Disadvantages of Mutual Funds</vt:lpstr>
      <vt:lpstr>Disadvantages of Mutual Funds</vt:lpstr>
      <vt:lpstr>Disadvantages of Mutual Funds</vt:lpstr>
      <vt:lpstr>Disadvantages of Mutual Funds</vt:lpstr>
      <vt:lpstr>Costs of Mutual Funds</vt:lpstr>
      <vt:lpstr>Types of Mutual Funds</vt:lpstr>
      <vt:lpstr>Types of Stock Funds</vt:lpstr>
      <vt:lpstr>Types of Stock Funds</vt:lpstr>
      <vt:lpstr>Types of Stock Funds</vt:lpstr>
      <vt:lpstr>Types of Mutual Funds</vt:lpstr>
      <vt:lpstr>Types of Mutual Funds</vt:lpstr>
      <vt:lpstr>Index Funds or ETF’s</vt:lpstr>
      <vt:lpstr>ETFs (Exchange Traded Funds)</vt:lpstr>
      <vt:lpstr>Inverse ETF's</vt:lpstr>
      <vt:lpstr>Buying a Mutual Fund</vt:lpstr>
      <vt:lpstr>Evaluate the Fund</vt:lpstr>
      <vt:lpstr>Buying a Mutual Fund</vt:lpstr>
      <vt:lpstr>Alternatives for a Retirement Program</vt:lpstr>
    </vt:vector>
  </TitlesOfParts>
  <Company>Jordan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Mutual Funds</dc:title>
  <dc:creator>MaryKay.Scholl</dc:creator>
  <cp:lastModifiedBy>Robert Willardson</cp:lastModifiedBy>
  <cp:revision>54</cp:revision>
  <cp:lastPrinted>2014-04-23T15:41:50Z</cp:lastPrinted>
  <dcterms:created xsi:type="dcterms:W3CDTF">2007-05-14T15:57:52Z</dcterms:created>
  <dcterms:modified xsi:type="dcterms:W3CDTF">2016-11-14T18:08:17Z</dcterms:modified>
</cp:coreProperties>
</file>