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3"/>
  </p:notesMasterIdLst>
  <p:sldIdLst>
    <p:sldId id="256" r:id="rId2"/>
    <p:sldId id="258" r:id="rId3"/>
    <p:sldId id="260" r:id="rId4"/>
    <p:sldId id="290" r:id="rId5"/>
    <p:sldId id="262" r:id="rId6"/>
    <p:sldId id="263" r:id="rId7"/>
    <p:sldId id="265" r:id="rId8"/>
    <p:sldId id="291" r:id="rId9"/>
    <p:sldId id="267" r:id="rId10"/>
    <p:sldId id="268" r:id="rId11"/>
    <p:sldId id="270" r:id="rId12"/>
    <p:sldId id="272" r:id="rId13"/>
    <p:sldId id="273" r:id="rId14"/>
    <p:sldId id="274" r:id="rId15"/>
    <p:sldId id="275" r:id="rId16"/>
    <p:sldId id="277" r:id="rId17"/>
    <p:sldId id="281" r:id="rId18"/>
    <p:sldId id="283" r:id="rId19"/>
    <p:sldId id="284" r:id="rId20"/>
    <p:sldId id="286" r:id="rId21"/>
    <p:sldId id="28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0" autoAdjust="0"/>
    <p:restoredTop sz="80420" autoAdjust="0"/>
  </p:normalViewPr>
  <p:slideViewPr>
    <p:cSldViewPr>
      <p:cViewPr>
        <p:scale>
          <a:sx n="60" d="100"/>
          <a:sy n="60" d="100"/>
        </p:scale>
        <p:origin x="-1027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80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1DBE4-4783-4B16-BCEF-3146EB43DE88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B106E-5ACE-446A-94AA-15046730F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57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B106E-5ACE-446A-94AA-15046730FEE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31D705-8B16-42AE-A444-1A4D95A1E29D}" type="slidenum">
              <a:rPr lang="en-US"/>
              <a:pPr/>
              <a:t>10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B106E-5ACE-446A-94AA-15046730FEE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B106E-5ACE-446A-94AA-15046730FEE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B106E-5ACE-446A-94AA-15046730FEE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B106E-5ACE-446A-94AA-15046730FEE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EA610D-E8B4-4795-A242-BC078AB1F9AE}" type="slidenum">
              <a:rPr lang="en-US"/>
              <a:pPr/>
              <a:t>15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0347EE-2819-4B80-895F-A0BD61247620}" type="slidenum">
              <a:rPr lang="en-US"/>
              <a:pPr/>
              <a:t>16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A30267-4F38-4D57-9467-D31E9D652D99}" type="slidenum">
              <a:rPr lang="en-US"/>
              <a:pPr/>
              <a:t>17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34D786-6549-4ADD-BAD6-94A6DFD214ED}" type="slidenum">
              <a:rPr lang="en-US"/>
              <a:pPr/>
              <a:t>18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2F6EE8-7E1E-4BC8-B062-0D82B1BAC00D}" type="slidenum">
              <a:rPr lang="en-US"/>
              <a:pPr/>
              <a:t>19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B106E-5ACE-446A-94AA-15046730FEE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2383D2-F611-4193-84A6-7FC52FDD925A}" type="slidenum">
              <a:rPr lang="en-US"/>
              <a:pPr/>
              <a:t>20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90C72F-25D2-45F0-9BC2-3F8500BECE0A}" type="slidenum">
              <a:rPr lang="en-US"/>
              <a:pPr/>
              <a:t>21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EE2D6E-0D39-498D-9B83-1861E434AF5D}" type="slidenum">
              <a:rPr lang="en-US"/>
              <a:pPr/>
              <a:t>3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168A16-1902-44D3-90DE-C1597A065EC7}" type="slidenum">
              <a:rPr lang="en-US"/>
              <a:pPr/>
              <a:t>4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 eaLnBrk="1" hangingPunct="1"/>
            <a:endParaRPr lang="en-US" b="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4437FD-3B4B-4957-BB86-232B3242D616}" type="slidenum">
              <a:rPr lang="en-US"/>
              <a:pPr/>
              <a:t>5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26FF37-209D-4097-8673-AC0A4EF7B6F5}" type="slidenum">
              <a:rPr lang="en-US"/>
              <a:pPr/>
              <a:t>6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BF7BFA-E241-4EAB-A7F5-9F8C81FE33B1}" type="slidenum">
              <a:rPr lang="en-US"/>
              <a:pPr/>
              <a:t>7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FE5692-A765-403F-8713-07A434B98408}" type="slidenum">
              <a:rPr lang="en-US"/>
              <a:pPr/>
              <a:t>8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92500"/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B106E-5ACE-446A-94AA-15046730FEE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1447800"/>
            <a:ext cx="5029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Eurostil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77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bg>
      <p:bgPr>
        <a:solidFill>
          <a:srgbClr val="00808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arallelogram 15"/>
          <p:cNvSpPr/>
          <p:nvPr userDrawn="1"/>
        </p:nvSpPr>
        <p:spPr>
          <a:xfrm>
            <a:off x="20574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rgbClr val="97FFF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rgbClr val="97FFF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4114800"/>
            <a:ext cx="1828800" cy="2743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0" y="2590800"/>
            <a:ext cx="685800" cy="42672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5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b="25000"/>
          <a:stretch>
            <a:fillRect/>
          </a:stretch>
        </p:blipFill>
        <p:spPr bwMode="auto">
          <a:xfrm>
            <a:off x="0" y="480060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b="25000"/>
          <a:stretch>
            <a:fillRect/>
          </a:stretch>
        </p:blipFill>
        <p:spPr bwMode="auto">
          <a:xfrm rot="10800000">
            <a:off x="0" y="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8229600" cy="9144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800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533400" y="3581400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32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arallelogram 12"/>
          <p:cNvSpPr/>
          <p:nvPr userDrawn="1"/>
        </p:nvSpPr>
        <p:spPr>
          <a:xfrm>
            <a:off x="228600" y="0"/>
            <a:ext cx="8686800" cy="1524000"/>
          </a:xfrm>
          <a:prstGeom prst="parallelogram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  <a:latin typeface="Felix Titling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8560" t="18015" r="79678" b="53717"/>
          <a:stretch>
            <a:fillRect/>
          </a:stretch>
        </p:blipFill>
        <p:spPr bwMode="auto">
          <a:xfrm>
            <a:off x="155575" y="1624013"/>
            <a:ext cx="4300538" cy="32258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962025" y="5041900"/>
            <a:ext cx="2649538" cy="274638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dirty="0">
                <a:latin typeface="Arial Black" pitchFamily="34" charset="0"/>
              </a:rPr>
              <a:t>&lt;click screenshot for video&gt;</a:t>
            </a:r>
          </a:p>
        </p:txBody>
      </p:sp>
    </p:spTree>
    <p:extLst>
      <p:ext uri="{BB962C8B-B14F-4D97-AF65-F5344CB8AC3E}">
        <p14:creationId xmlns:p14="http://schemas.microsoft.com/office/powerpoint/2010/main" val="3511078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A28E-CB1B-4BAC-A3E0-1ED74D41C3CF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2DD-0842-4E6B-98D1-2D7F32786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50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A28E-CB1B-4BAC-A3E0-1ED74D41C3CF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2DD-0842-4E6B-98D1-2D7F32786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61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A28E-CB1B-4BAC-A3E0-1ED74D41C3CF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2DD-0842-4E6B-98D1-2D7F32786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68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A28E-CB1B-4BAC-A3E0-1ED74D41C3CF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2DD-0842-4E6B-98D1-2D7F32786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7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A28E-CB1B-4BAC-A3E0-1ED74D41C3CF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2DD-0842-4E6B-98D1-2D7F32786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177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A28E-CB1B-4BAC-A3E0-1ED74D41C3CF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2DD-0842-4E6B-98D1-2D7F32786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27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A28E-CB1B-4BAC-A3E0-1ED74D41C3CF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2DD-0842-4E6B-98D1-2D7F32786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8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1447800"/>
            <a:ext cx="5029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Eurostil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7708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A28E-CB1B-4BAC-A3E0-1ED74D41C3CF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2DD-0842-4E6B-98D1-2D7F32786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94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A28E-CB1B-4BAC-A3E0-1ED74D41C3CF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2DD-0842-4E6B-98D1-2D7F32786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507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A28E-CB1B-4BAC-A3E0-1ED74D41C3CF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2DD-0842-4E6B-98D1-2D7F32786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567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A28E-CB1B-4BAC-A3E0-1ED74D41C3CF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2DD-0842-4E6B-98D1-2D7F32786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804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2420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© 2013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7814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057400"/>
            <a:ext cx="5619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2133600"/>
            <a:ext cx="5619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905000"/>
            <a:ext cx="1724026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1905000"/>
            <a:ext cx="885826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981200"/>
            <a:ext cx="614868" cy="56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1905000"/>
            <a:ext cx="218850" cy="20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ctr" defTabSz="914400" rtl="0" eaLnBrk="1" latinLnBrk="0" hangingPunct="1">
              <a:defRPr lang="en-US" sz="105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0" y="838200"/>
            <a:ext cx="9144000" cy="99060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29200" y="0"/>
            <a:ext cx="411480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09550"/>
            <a:ext cx="68961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 userDrawn="1"/>
        </p:nvCxnSpPr>
        <p:spPr>
          <a:xfrm>
            <a:off x="0" y="533400"/>
            <a:ext cx="1295400" cy="632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6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8000" contrast="-16000"/>
          </a:blip>
          <a:srcRect l="17500"/>
          <a:stretch>
            <a:fillRect/>
          </a:stretch>
        </p:blipFill>
        <p:spPr bwMode="auto">
          <a:xfrm rot="10800000">
            <a:off x="0" y="6248400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8000" contrast="-16000"/>
          </a:blip>
          <a:srcRect l="17500"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00"/>
                </a:solidFill>
                <a:latin typeface="Candara" pitchFamily="34" charset="0"/>
                <a:cs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4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5000" contrast="10000"/>
          </a:blip>
          <a:srcRect/>
          <a:stretch>
            <a:fillRect/>
          </a:stretch>
        </p:blipFill>
        <p:spPr bwMode="auto">
          <a:xfrm rot="10800000">
            <a:off x="2819400" y="61722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5000" contrast="10000"/>
          </a:blip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FF"/>
                </a:solidFill>
                <a:latin typeface="Candara" pitchFamily="34" charset="0"/>
                <a:cs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89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solidFill>
          <a:srgbClr val="808000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arallelogram 30"/>
          <p:cNvSpPr/>
          <p:nvPr userDrawn="1"/>
        </p:nvSpPr>
        <p:spPr>
          <a:xfrm>
            <a:off x="28194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2">
              <a:lumMod val="9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2">
              <a:lumMod val="9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848600" y="0"/>
            <a:ext cx="1066800" cy="685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-38100" y="5943600"/>
            <a:ext cx="9182100" cy="3048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8077200" y="0"/>
            <a:ext cx="10668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06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elogram 18"/>
          <p:cNvSpPr/>
          <p:nvPr userDrawn="1"/>
        </p:nvSpPr>
        <p:spPr>
          <a:xfrm>
            <a:off x="-23622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6">
              <a:lumMod val="40000"/>
              <a:lumOff val="6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6">
              <a:lumMod val="40000"/>
              <a:lumOff val="6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228600" y="0"/>
            <a:ext cx="838200" cy="685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0" y="5410200"/>
            <a:ext cx="9144000" cy="838202"/>
          </a:xfrm>
          <a:prstGeom prst="line">
            <a:avLst/>
          </a:prstGeom>
          <a:ln w="11112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04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arallelogram 19"/>
          <p:cNvSpPr/>
          <p:nvPr userDrawn="1"/>
        </p:nvSpPr>
        <p:spPr>
          <a:xfrm>
            <a:off x="2438400" y="57912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3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3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5715000"/>
            <a:ext cx="9144000" cy="762000"/>
          </a:xfrm>
          <a:prstGeom prst="line">
            <a:avLst/>
          </a:prstGeom>
          <a:ln w="1111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685800" y="0"/>
            <a:ext cx="3810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8839200" y="3886200"/>
            <a:ext cx="304800" cy="29718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26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elogram 18"/>
          <p:cNvSpPr/>
          <p:nvPr userDrawn="1"/>
        </p:nvSpPr>
        <p:spPr>
          <a:xfrm>
            <a:off x="-22860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152400"/>
            <a:ext cx="9144000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152400" y="0"/>
            <a:ext cx="4572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99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5A28E-CB1B-4BAC-A3E0-1ED74D41C3CF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9F2DD-0842-4E6B-98D1-2D7F32786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23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91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73" r:id="rId19"/>
    <p:sldLayoutId id="2147483674" r:id="rId20"/>
    <p:sldLayoutId id="2147483675" r:id="rId21"/>
    <p:sldLayoutId id="2147483676" r:id="rId22"/>
    <p:sldLayoutId id="2147483677" r:id="rId23"/>
    <p:sldLayoutId id="2147483678" r:id="rId2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15</a:t>
            </a:r>
            <a:br>
              <a:rPr lang="en-US" dirty="0" smtClean="0"/>
            </a:br>
            <a:r>
              <a:rPr lang="en-US" dirty="0" smtClean="0"/>
              <a:t>Managing Communication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5690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© </a:t>
            </a:r>
            <a:r>
              <a:rPr lang="en-US" dirty="0" smtClean="0">
                <a:latin typeface="+mn-lt"/>
              </a:rPr>
              <a:t>2014 </a:t>
            </a:r>
            <a:r>
              <a:rPr lang="en-US" dirty="0" err="1">
                <a:latin typeface="+mn-lt"/>
              </a:rPr>
              <a:t>Cengage</a:t>
            </a:r>
            <a:r>
              <a:rPr lang="en-US" dirty="0">
                <a:latin typeface="+mn-lt"/>
              </a:rPr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61722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 smtClean="0">
                <a:latin typeface="Rockwell" pitchFamily="18" charset="0"/>
              </a:rPr>
              <a:t>MGMT7</a:t>
            </a:r>
            <a:endParaRPr lang="en-US" dirty="0"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Formal Communication Channel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The system of official channels that carry organizationally approved messages and information.</a:t>
            </a:r>
          </a:p>
          <a:p>
            <a:pPr marL="0" indent="0" algn="ctr">
              <a:buFontTx/>
              <a:buNone/>
            </a:pPr>
            <a:endParaRPr lang="en-US" sz="2400" dirty="0" smtClean="0"/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539750" y="5310188"/>
            <a:ext cx="2862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entury" pitchFamily="18" charset="0"/>
              </a:rPr>
              <a:t>Downward communication</a:t>
            </a: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3035300" y="5294313"/>
            <a:ext cx="2862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entury" pitchFamily="18" charset="0"/>
              </a:rPr>
              <a:t>Upward communication</a:t>
            </a:r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5588000" y="5294313"/>
            <a:ext cx="2862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entury" pitchFamily="18" charset="0"/>
              </a:rPr>
              <a:t>Horizontal communication</a:t>
            </a:r>
          </a:p>
        </p:txBody>
      </p:sp>
      <p:sp>
        <p:nvSpPr>
          <p:cNvPr id="25608" name="AutoShape 7"/>
          <p:cNvSpPr>
            <a:spLocks noChangeArrowheads="1"/>
          </p:cNvSpPr>
          <p:nvPr/>
        </p:nvSpPr>
        <p:spPr bwMode="auto">
          <a:xfrm>
            <a:off x="3957638" y="2928938"/>
            <a:ext cx="1000125" cy="2343150"/>
          </a:xfrm>
          <a:prstGeom prst="upArrow">
            <a:avLst>
              <a:gd name="adj1" fmla="val 50000"/>
              <a:gd name="adj2" fmla="val 58571"/>
            </a:avLst>
          </a:prstGeom>
          <a:gradFill rotWithShape="1">
            <a:gsLst>
              <a:gs pos="0">
                <a:srgbClr val="A5002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AutoShape 8"/>
          <p:cNvSpPr>
            <a:spLocks noChangeArrowheads="1"/>
          </p:cNvSpPr>
          <p:nvPr/>
        </p:nvSpPr>
        <p:spPr bwMode="auto">
          <a:xfrm rot="10800000">
            <a:off x="1500188" y="2928938"/>
            <a:ext cx="1000125" cy="2343150"/>
          </a:xfrm>
          <a:prstGeom prst="upArrow">
            <a:avLst>
              <a:gd name="adj1" fmla="val 50000"/>
              <a:gd name="adj2" fmla="val 58571"/>
            </a:avLst>
          </a:prstGeom>
          <a:gradFill rotWithShape="1">
            <a:gsLst>
              <a:gs pos="0">
                <a:srgbClr val="A5002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7337" name="AutoShape 9"/>
          <p:cNvSpPr>
            <a:spLocks noChangeArrowheads="1"/>
          </p:cNvSpPr>
          <p:nvPr/>
        </p:nvSpPr>
        <p:spPr bwMode="auto">
          <a:xfrm>
            <a:off x="5416550" y="3582988"/>
            <a:ext cx="3073400" cy="1304925"/>
          </a:xfrm>
          <a:prstGeom prst="leftRightArrow">
            <a:avLst>
              <a:gd name="adj1" fmla="val 50000"/>
              <a:gd name="adj2" fmla="val 47105"/>
            </a:avLst>
          </a:prstGeom>
          <a:gradFill rotWithShape="1">
            <a:gsLst>
              <a:gs pos="0">
                <a:srgbClr val="A50021"/>
              </a:gs>
              <a:gs pos="50000">
                <a:schemeClr val="bg1"/>
              </a:gs>
              <a:gs pos="100000">
                <a:srgbClr val="A5002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15-2</a:t>
            </a:r>
          </a:p>
        </p:txBody>
      </p:sp>
      <p:sp>
        <p:nvSpPr>
          <p:cNvPr id="13" name="Footer Placeholder 3"/>
          <p:cNvSpPr txBox="1">
            <a:spLocks/>
          </p:cNvSpPr>
          <p:nvPr/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© 2014 Cengage Learning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Informal Communication Channel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The transmission of messages from employee to employee outside of formal communication channels. 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8100" y="625995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15-2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Managing Grapevines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/>
            <a:r>
              <a:rPr lang="en-US" dirty="0" smtClean="0">
                <a:latin typeface="Century" pitchFamily="18" charset="0"/>
              </a:rPr>
              <a:t>Worst thing to do is withhold information</a:t>
            </a:r>
          </a:p>
          <a:p>
            <a:pPr marL="457200" indent="-457200"/>
            <a:endParaRPr lang="en-US" dirty="0" smtClean="0">
              <a:latin typeface="Century" pitchFamily="18" charset="0"/>
            </a:endParaRPr>
          </a:p>
          <a:p>
            <a:pPr marL="457200" indent="-457200"/>
            <a:r>
              <a:rPr lang="en-US" dirty="0" smtClean="0">
                <a:latin typeface="Century" pitchFamily="18" charset="0"/>
              </a:rPr>
              <a:t>Keep employees informed about possible changes and strategies</a:t>
            </a:r>
          </a:p>
          <a:p>
            <a:pPr marL="457200" indent="-457200"/>
            <a:endParaRPr lang="en-US" dirty="0" smtClean="0">
              <a:latin typeface="Century" pitchFamily="18" charset="0"/>
            </a:endParaRPr>
          </a:p>
          <a:p>
            <a:pPr marL="457200" indent="-457200"/>
            <a:r>
              <a:rPr lang="en-US" dirty="0" smtClean="0">
                <a:latin typeface="Century" pitchFamily="18" charset="0"/>
              </a:rPr>
              <a:t>Do not overlook the grapevine as a tremendous source of information and feedback</a:t>
            </a:r>
          </a:p>
        </p:txBody>
      </p:sp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15-2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Coaching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52596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Communicating with someone for the direct purpose of improving the person’s on-the-job performance.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sz="2800" dirty="0" smtClean="0"/>
              <a:t>Mistakes managers make</a:t>
            </a:r>
          </a:p>
          <a:p>
            <a:pPr marL="0" indent="0"/>
            <a:r>
              <a:rPr lang="en-US" sz="2800" dirty="0" smtClean="0"/>
              <a:t>Waiting for a problem before coaching</a:t>
            </a:r>
          </a:p>
          <a:p>
            <a:pPr marL="0" indent="0"/>
            <a:r>
              <a:rPr lang="en-US" sz="2800" dirty="0" smtClean="0"/>
              <a:t>Waiting too long before talking to employee about problem</a:t>
            </a:r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15-2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Counseling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FontTx/>
              <a:buNone/>
            </a:pPr>
            <a:r>
              <a:rPr lang="en-US" dirty="0" smtClean="0"/>
              <a:t>Communicating with someone about </a:t>
            </a:r>
            <a:br>
              <a:rPr lang="en-US" dirty="0" smtClean="0"/>
            </a:br>
            <a:r>
              <a:rPr lang="en-US" dirty="0" smtClean="0"/>
              <a:t>non-job-related issues.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Managers should not be clinicians</a:t>
            </a:r>
          </a:p>
          <a:p>
            <a:pPr marL="0" indent="0"/>
            <a:r>
              <a:rPr lang="en-US" dirty="0" smtClean="0"/>
              <a:t>Discuss specific performance problems</a:t>
            </a:r>
          </a:p>
          <a:p>
            <a:pPr marL="0" indent="0"/>
            <a:r>
              <a:rPr lang="en-US" dirty="0" smtClean="0"/>
              <a:t>Listen if the employee shares personal issues</a:t>
            </a:r>
          </a:p>
          <a:p>
            <a:pPr marL="0" indent="0"/>
            <a:r>
              <a:rPr lang="en-US" dirty="0" smtClean="0"/>
              <a:t>Recommend that employees call the company’s Employee Assistance Program (EAP)</a:t>
            </a:r>
          </a:p>
        </p:txBody>
      </p:sp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15-2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Nonverbal Communication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FontTx/>
              <a:buNone/>
            </a:pPr>
            <a:r>
              <a:rPr lang="en-US" sz="2800" dirty="0" smtClean="0"/>
              <a:t>Any communication that doesn’t involve words; almost always accompanies verbal communication and may either support or contradict it. </a:t>
            </a:r>
          </a:p>
          <a:p>
            <a:pPr marL="0" indent="0"/>
            <a:endParaRPr lang="en-US" sz="2800" dirty="0" smtClean="0"/>
          </a:p>
          <a:p>
            <a:pPr marL="0" indent="0"/>
            <a:r>
              <a:rPr lang="en-US" sz="2800" dirty="0" smtClean="0"/>
              <a:t>Kinesics</a:t>
            </a:r>
          </a:p>
          <a:p>
            <a:pPr marL="0" indent="0"/>
            <a:endParaRPr lang="en-US" sz="2800" dirty="0" smtClean="0"/>
          </a:p>
          <a:p>
            <a:pPr marL="0" indent="0"/>
            <a:r>
              <a:rPr lang="en-US" sz="2800" dirty="0" smtClean="0"/>
              <a:t>Paralanguage</a:t>
            </a:r>
          </a:p>
          <a:p>
            <a:pPr marL="0" indent="0"/>
            <a:endParaRPr lang="en-US" sz="2800" dirty="0" smtClean="0"/>
          </a:p>
        </p:txBody>
      </p:sp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15-2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Communication Medium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The method used to deliver a message.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/>
            <a:r>
              <a:rPr lang="en-US" dirty="0" smtClean="0"/>
              <a:t>Oral communication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Written communication</a:t>
            </a:r>
          </a:p>
        </p:txBody>
      </p:sp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8100" y="629805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15-3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Active Listening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501650" y="1735138"/>
            <a:ext cx="814070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entury" pitchFamily="18" charset="0"/>
              </a:rPr>
              <a:t>Assuming half the responsibility for successful communication by actively giving the speaker nonjudgmental feedback that shows you’ve accurately heard what he or she said.</a:t>
            </a:r>
          </a:p>
          <a:p>
            <a:endParaRPr lang="en-US" sz="2800" dirty="0">
              <a:solidFill>
                <a:schemeClr val="tx1"/>
              </a:solidFill>
              <a:latin typeface="Century" pitchFamily="18" charset="0"/>
            </a:endParaRPr>
          </a:p>
          <a:p>
            <a:pPr>
              <a:buFontTx/>
              <a:buChar char="•"/>
            </a:pPr>
            <a:r>
              <a:rPr lang="en-US" sz="2800" dirty="0">
                <a:solidFill>
                  <a:schemeClr val="tx1"/>
                </a:solidFill>
                <a:latin typeface="Century" pitchFamily="18" charset="0"/>
              </a:rPr>
              <a:t>Clarify responses</a:t>
            </a:r>
          </a:p>
          <a:p>
            <a:pPr>
              <a:buFontTx/>
              <a:buChar char="•"/>
            </a:pPr>
            <a:endParaRPr lang="en-US" sz="2800" dirty="0">
              <a:solidFill>
                <a:schemeClr val="tx1"/>
              </a:solidFill>
              <a:latin typeface="Century" pitchFamily="18" charset="0"/>
            </a:endParaRPr>
          </a:p>
          <a:p>
            <a:pPr>
              <a:buFontTx/>
              <a:buChar char="•"/>
            </a:pPr>
            <a:r>
              <a:rPr lang="en-US" sz="2800" dirty="0">
                <a:solidFill>
                  <a:schemeClr val="tx1"/>
                </a:solidFill>
                <a:latin typeface="Century" pitchFamily="18" charset="0"/>
              </a:rPr>
              <a:t>Paraphrase </a:t>
            </a:r>
          </a:p>
          <a:p>
            <a:pPr>
              <a:buFontTx/>
              <a:buChar char="•"/>
            </a:pPr>
            <a:endParaRPr lang="en-US" sz="2800" dirty="0">
              <a:solidFill>
                <a:schemeClr val="tx1"/>
              </a:solidFill>
              <a:latin typeface="Century" pitchFamily="18" charset="0"/>
            </a:endParaRPr>
          </a:p>
          <a:p>
            <a:pPr>
              <a:buFontTx/>
              <a:buChar char="•"/>
            </a:pPr>
            <a:r>
              <a:rPr lang="en-US" sz="2800" dirty="0">
                <a:solidFill>
                  <a:schemeClr val="tx1"/>
                </a:solidFill>
                <a:latin typeface="Century" pitchFamily="18" charset="0"/>
              </a:rPr>
              <a:t>Summarize 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2800" dirty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15-3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Empathetic Listening</a:t>
            </a:r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838200" y="1700213"/>
            <a:ext cx="749935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entury" pitchFamily="18" charset="0"/>
              </a:rPr>
              <a:t>Understanding the speaker’s perspective and personal frame of reference and giving feedback that conveys that understanding to the speaker.</a:t>
            </a:r>
          </a:p>
          <a:p>
            <a:endParaRPr lang="en-US" sz="2800" dirty="0">
              <a:solidFill>
                <a:schemeClr val="tx1"/>
              </a:solidFill>
              <a:latin typeface="Century" pitchFamily="18" charset="0"/>
            </a:endParaRPr>
          </a:p>
          <a:p>
            <a:pPr>
              <a:buFontTx/>
              <a:buChar char="•"/>
            </a:pPr>
            <a:r>
              <a:rPr lang="en-US" sz="2800" dirty="0">
                <a:solidFill>
                  <a:schemeClr val="tx1"/>
                </a:solidFill>
                <a:latin typeface="Century" pitchFamily="18" charset="0"/>
              </a:rPr>
              <a:t>Show desire to understand</a:t>
            </a:r>
          </a:p>
          <a:p>
            <a:pPr>
              <a:buFontTx/>
              <a:buChar char="•"/>
            </a:pPr>
            <a:endParaRPr lang="en-US" sz="2800" dirty="0">
              <a:solidFill>
                <a:schemeClr val="tx1"/>
              </a:solidFill>
              <a:latin typeface="Century" pitchFamily="18" charset="0"/>
            </a:endParaRPr>
          </a:p>
          <a:p>
            <a:pPr>
              <a:buFontTx/>
              <a:buChar char="•"/>
            </a:pPr>
            <a:r>
              <a:rPr lang="en-US" sz="2800" dirty="0">
                <a:solidFill>
                  <a:schemeClr val="tx1"/>
                </a:solidFill>
                <a:latin typeface="Century" pitchFamily="18" charset="0"/>
              </a:rPr>
              <a:t>Reflect the speaker’s emotions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n-US" sz="4000" dirty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15-3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Giving Feedback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Destructive feedback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Constructive feedback</a:t>
            </a:r>
          </a:p>
          <a:p>
            <a:pPr marL="857250" lvl="1"/>
            <a:endParaRPr lang="en-US" dirty="0" smtClean="0"/>
          </a:p>
        </p:txBody>
      </p:sp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15-3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15363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798637"/>
            <a:ext cx="7620000" cy="4525963"/>
          </a:xfrm>
        </p:spPr>
        <p:txBody>
          <a:bodyPr/>
          <a:lstStyle/>
          <a:p>
            <a:pPr marL="533400" indent="-533400">
              <a:buClr>
                <a:srgbClr val="3399FF"/>
              </a:buCl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15-1</a:t>
            </a:r>
            <a:r>
              <a:rPr lang="en-US" sz="2400" dirty="0" smtClean="0"/>
              <a:t> explain the role that perception plays in communication and communication problems</a:t>
            </a:r>
          </a:p>
          <a:p>
            <a:pPr marL="533400" indent="-533400">
              <a:buClr>
                <a:srgbClr val="3399FF"/>
              </a:buCl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15-2</a:t>
            </a:r>
            <a:r>
              <a:rPr lang="en-US" sz="2400" dirty="0" smtClean="0"/>
              <a:t> describe the communication process and the various kinds of communication in organizations</a:t>
            </a:r>
          </a:p>
          <a:p>
            <a:pPr marL="533400" indent="-533400">
              <a:buClr>
                <a:srgbClr val="3399FF"/>
              </a:buCl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15-3</a:t>
            </a:r>
            <a:r>
              <a:rPr lang="en-US" sz="2400" dirty="0" smtClean="0"/>
              <a:t> explain how managers can manage one-on-one communication effectively</a:t>
            </a:r>
          </a:p>
          <a:p>
            <a:pPr marL="533400" indent="-533400">
              <a:buClr>
                <a:srgbClr val="3399FF"/>
              </a:buCl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15-4</a:t>
            </a:r>
            <a:r>
              <a:rPr lang="en-US" sz="2400" dirty="0" smtClean="0"/>
              <a:t> describe how managers can manage organization-wide communication effectively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Improving Transmission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/>
            <a:r>
              <a:rPr lang="en-US" dirty="0" smtClean="0"/>
              <a:t>Email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Online discussion forums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Televised/videotaped speeches and meetings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Voice messaging </a:t>
            </a:r>
          </a:p>
        </p:txBody>
      </p:sp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15-4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Improving Reception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/>
            <a:r>
              <a:rPr lang="en-US" dirty="0" smtClean="0">
                <a:latin typeface="Century" pitchFamily="18" charset="0"/>
              </a:rPr>
              <a:t>Company hotlines</a:t>
            </a:r>
          </a:p>
          <a:p>
            <a:pPr marL="457200" indent="-457200"/>
            <a:endParaRPr lang="en-US" dirty="0" smtClean="0">
              <a:latin typeface="Century" pitchFamily="18" charset="0"/>
            </a:endParaRPr>
          </a:p>
          <a:p>
            <a:pPr marL="457200" indent="-457200"/>
            <a:r>
              <a:rPr lang="en-US" dirty="0" smtClean="0">
                <a:latin typeface="Century" pitchFamily="18" charset="0"/>
              </a:rPr>
              <a:t>Survey feedback </a:t>
            </a:r>
          </a:p>
          <a:p>
            <a:pPr marL="457200" indent="-457200"/>
            <a:endParaRPr lang="en-US" dirty="0" smtClean="0">
              <a:latin typeface="Century" pitchFamily="18" charset="0"/>
            </a:endParaRPr>
          </a:p>
          <a:p>
            <a:pPr marL="457200" indent="-457200"/>
            <a:r>
              <a:rPr lang="en-US" dirty="0" smtClean="0">
                <a:latin typeface="Century" pitchFamily="18" charset="0"/>
              </a:rPr>
              <a:t>Frequent informal meetings</a:t>
            </a:r>
          </a:p>
          <a:p>
            <a:pPr marL="457200" indent="-457200"/>
            <a:endParaRPr lang="en-US" dirty="0" smtClean="0">
              <a:latin typeface="Century" pitchFamily="18" charset="0"/>
            </a:endParaRPr>
          </a:p>
          <a:p>
            <a:pPr marL="457200" indent="-457200"/>
            <a:r>
              <a:rPr lang="en-US" dirty="0" smtClean="0">
                <a:latin typeface="Century" pitchFamily="18" charset="0"/>
              </a:rPr>
              <a:t>Surprise visits</a:t>
            </a:r>
          </a:p>
          <a:p>
            <a:pPr marL="457200" indent="-457200"/>
            <a:endParaRPr lang="en-US" dirty="0" smtClean="0">
              <a:latin typeface="Century" pitchFamily="18" charset="0"/>
            </a:endParaRPr>
          </a:p>
          <a:p>
            <a:pPr marL="457200" indent="-457200"/>
            <a:r>
              <a:rPr lang="en-US" dirty="0" smtClean="0">
                <a:latin typeface="Century" pitchFamily="18" charset="0"/>
              </a:rPr>
              <a:t>Blogs </a:t>
            </a:r>
          </a:p>
          <a:p>
            <a:pPr marL="457200" indent="-457200"/>
            <a:endParaRPr lang="en-US" dirty="0" smtClean="0">
              <a:latin typeface="Century" pitchFamily="18" charset="0"/>
            </a:endParaRPr>
          </a:p>
        </p:txBody>
      </p:sp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15-4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Perception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The process by which individuals attend to, organize, interpret, and retain information from their environments. </a:t>
            </a:r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8535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15-1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Perception Process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65125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© 2014 Cengage Learning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15-1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3" y="1190625"/>
            <a:ext cx="2886075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339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Perception Problems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 smtClean="0">
                <a:latin typeface="Century" pitchFamily="18" charset="0"/>
              </a:rPr>
              <a:t>Selective perception</a:t>
            </a:r>
          </a:p>
          <a:p>
            <a:pPr marL="457200" indent="-457200"/>
            <a:endParaRPr lang="en-US" dirty="0" smtClean="0">
              <a:latin typeface="Century" pitchFamily="18" charset="0"/>
            </a:endParaRPr>
          </a:p>
          <a:p>
            <a:pPr marL="457200" indent="-457200"/>
            <a:r>
              <a:rPr lang="en-US" dirty="0" smtClean="0">
                <a:latin typeface="Century" pitchFamily="18" charset="0"/>
              </a:rPr>
              <a:t>Closure</a:t>
            </a:r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15-1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Perceptions of Others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620000" cy="4525963"/>
          </a:xfrm>
        </p:spPr>
        <p:txBody>
          <a:bodyPr>
            <a:normAutofit/>
          </a:bodyPr>
          <a:lstStyle/>
          <a:p>
            <a:pPr marL="228600" indent="-228600"/>
            <a:r>
              <a:rPr lang="en-US" sz="2400" dirty="0" smtClean="0"/>
              <a:t>Attribution theory:  we all have a basic need to understand and explain the causes of other people’s behavior</a:t>
            </a:r>
          </a:p>
          <a:p>
            <a:pPr marL="228600" lvl="1" indent="-228600"/>
            <a:r>
              <a:rPr lang="en-US" sz="2000" dirty="0" smtClean="0"/>
              <a:t>internal attribution</a:t>
            </a:r>
          </a:p>
          <a:p>
            <a:pPr marL="228600" lvl="1" indent="-228600"/>
            <a:r>
              <a:rPr lang="en-US" sz="2000" dirty="0" smtClean="0"/>
              <a:t>external attribution </a:t>
            </a:r>
          </a:p>
          <a:p>
            <a:pPr marL="228600" indent="-228600"/>
            <a:endParaRPr lang="en-US" sz="2400" dirty="0" smtClean="0"/>
          </a:p>
          <a:p>
            <a:pPr marL="228600" indent="-228600"/>
            <a:r>
              <a:rPr lang="en-US" sz="2400" dirty="0" smtClean="0"/>
              <a:t>Defensive bias</a:t>
            </a:r>
          </a:p>
          <a:p>
            <a:pPr marL="228600" indent="-228600"/>
            <a:endParaRPr lang="en-US" sz="2400" dirty="0" smtClean="0"/>
          </a:p>
          <a:p>
            <a:pPr marL="228600" indent="-228600"/>
            <a:r>
              <a:rPr lang="en-US" sz="2400" dirty="0" smtClean="0"/>
              <a:t>Fundamental attribution theory</a:t>
            </a:r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15-1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Self-Perception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en-US" smtClean="0"/>
              <a:t>Self-serving bias</a:t>
            </a:r>
          </a:p>
          <a:p>
            <a:pPr marL="457200" indent="-457200"/>
            <a:r>
              <a:rPr lang="en-US" smtClean="0"/>
              <a:t>The tendency to overestimate our value by attributing success to ourselves and failures to others or the environment</a:t>
            </a:r>
          </a:p>
        </p:txBody>
      </p:sp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15-1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Interpersonal Communication Process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15-2</a:t>
            </a: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© 2014 Cengage Learning</a:t>
            </a:r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1395413"/>
            <a:ext cx="5391150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337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Noise</a:t>
            </a:r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Cengage Learning</a:t>
            </a:r>
            <a:endParaRPr lang="en-US" dirty="0"/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584200" y="1524000"/>
            <a:ext cx="81026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entury" pitchFamily="18" charset="0"/>
              </a:rPr>
              <a:t>Anything that interferes with the transmission of the intended message.</a:t>
            </a:r>
          </a:p>
          <a:p>
            <a:endParaRPr lang="en-US" sz="2400" dirty="0">
              <a:solidFill>
                <a:schemeClr val="tx1"/>
              </a:solidFill>
              <a:latin typeface="Century" pitchFamily="18" charset="0"/>
            </a:endParaRPr>
          </a:p>
          <a:p>
            <a:pPr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Century" pitchFamily="18" charset="0"/>
              </a:rPr>
              <a:t>The sender isn’t sure what message to communicate.</a:t>
            </a:r>
          </a:p>
          <a:p>
            <a:pPr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Century" pitchFamily="18" charset="0"/>
              </a:rPr>
              <a:t>The message is not clearly encoded.</a:t>
            </a:r>
          </a:p>
          <a:p>
            <a:pPr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Century" pitchFamily="18" charset="0"/>
              </a:rPr>
              <a:t>The wrong communication channel is chosen.</a:t>
            </a:r>
          </a:p>
          <a:p>
            <a:pPr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Century" pitchFamily="18" charset="0"/>
              </a:rPr>
              <a:t>The message is not received or decoded properly.</a:t>
            </a:r>
          </a:p>
          <a:p>
            <a:pPr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Century" pitchFamily="18" charset="0"/>
              </a:rPr>
              <a:t>The receiver doesn’t have the experience or time to understand the message.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15-2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547</Words>
  <Application>Microsoft Office PowerPoint</Application>
  <PresentationFormat>On-screen Show (4:3)</PresentationFormat>
  <Paragraphs>174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Custom Design</vt:lpstr>
      <vt:lpstr>Chapter 15 Managing Communication</vt:lpstr>
      <vt:lpstr>PowerPoint Presentation</vt:lpstr>
      <vt:lpstr>Perception</vt:lpstr>
      <vt:lpstr>Basic Perception Process</vt:lpstr>
      <vt:lpstr>Perception Problems</vt:lpstr>
      <vt:lpstr>Perceptions of Others</vt:lpstr>
      <vt:lpstr>Self-Perception</vt:lpstr>
      <vt:lpstr>The Interpersonal Communication Process</vt:lpstr>
      <vt:lpstr>Noise</vt:lpstr>
      <vt:lpstr>Formal Communication Channel</vt:lpstr>
      <vt:lpstr>Informal Communication Channel</vt:lpstr>
      <vt:lpstr>Managing Grapevines</vt:lpstr>
      <vt:lpstr>Coaching</vt:lpstr>
      <vt:lpstr>Counseling</vt:lpstr>
      <vt:lpstr>Nonverbal Communication</vt:lpstr>
      <vt:lpstr>Communication Medium</vt:lpstr>
      <vt:lpstr>Active Listening</vt:lpstr>
      <vt:lpstr>Empathetic Listening</vt:lpstr>
      <vt:lpstr>Giving Feedback</vt:lpstr>
      <vt:lpstr>Improving Transmission</vt:lpstr>
      <vt:lpstr>Improving Reception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Choi</dc:creator>
  <cp:lastModifiedBy>Robert Willardson</cp:lastModifiedBy>
  <cp:revision>30</cp:revision>
  <dcterms:created xsi:type="dcterms:W3CDTF">2006-08-16T00:00:00Z</dcterms:created>
  <dcterms:modified xsi:type="dcterms:W3CDTF">2015-12-11T18:56:22Z</dcterms:modified>
</cp:coreProperties>
</file>