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9"/>
  </p:notesMasterIdLst>
  <p:sldIdLst>
    <p:sldId id="256" r:id="rId2"/>
    <p:sldId id="258" r:id="rId3"/>
    <p:sldId id="260" r:id="rId4"/>
    <p:sldId id="262" r:id="rId5"/>
    <p:sldId id="293" r:id="rId6"/>
    <p:sldId id="265" r:id="rId7"/>
    <p:sldId id="294" r:id="rId8"/>
    <p:sldId id="295" r:id="rId9"/>
    <p:sldId id="273" r:id="rId10"/>
    <p:sldId id="290" r:id="rId11"/>
    <p:sldId id="291" r:id="rId12"/>
    <p:sldId id="292" r:id="rId13"/>
    <p:sldId id="282" r:id="rId14"/>
    <p:sldId id="283" r:id="rId15"/>
    <p:sldId id="296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99117" autoAdjust="0"/>
  </p:normalViewPr>
  <p:slideViewPr>
    <p:cSldViewPr>
      <p:cViewPr>
        <p:scale>
          <a:sx n="60" d="100"/>
          <a:sy n="60" d="100"/>
        </p:scale>
        <p:origin x="-114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6F4E-B232-433B-8449-E4F2B3AB8843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C6419-38AA-495C-9C4D-763773B7C2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9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C6419-38AA-495C-9C4D-763773B7C2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E9BA8-04D6-4585-BE60-E6423D09192B}" type="slidenum">
              <a:rPr lang="en-US"/>
              <a:pPr/>
              <a:t>10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A58D3-1E38-40BF-A83F-CCE518A098F0}" type="slidenum">
              <a:rPr lang="en-US"/>
              <a:pPr/>
              <a:t>11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E393C-38BB-4702-9B94-7A365EBF6E35}" type="slidenum">
              <a:rPr lang="en-US"/>
              <a:pPr/>
              <a:t>12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3D98B-8534-44D3-B177-BC28EEC43222}" type="slidenum">
              <a:rPr lang="en-US"/>
              <a:pPr/>
              <a:t>13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C6419-38AA-495C-9C4D-763773B7C27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219C4-21EA-482C-BA13-1ECF76EA5743}" type="slidenum">
              <a:rPr lang="en-US"/>
              <a:pPr/>
              <a:t>15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A726C-1710-4BDF-8295-3D44CD7ECEF7}" type="slidenum">
              <a:rPr lang="en-US"/>
              <a:pPr/>
              <a:t>16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C6419-38AA-495C-9C4D-763773B7C2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C6419-38AA-495C-9C4D-763773B7C27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E0F2E-2C97-4C69-B1D1-A928ED2FCA6A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3CB49-F592-471F-9919-F0CDD52D9323}" type="slidenum">
              <a:rPr lang="en-US"/>
              <a:pPr/>
              <a:t>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6090C-E39C-4737-85E9-DCF763446FF7}" type="slidenum">
              <a:rPr lang="en-US"/>
              <a:pPr/>
              <a:t>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6B50A-662A-4F09-A085-E51D9E6CF0E7}" type="slidenum">
              <a:rPr lang="en-US"/>
              <a:pPr/>
              <a:t>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DF7C7-566A-4E95-892E-C225A843E848}" type="slidenum">
              <a:rPr lang="en-US"/>
              <a:pPr/>
              <a:t>7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09E74E-5B3F-431C-B7DA-5644203BA5BB}" type="slidenum">
              <a:rPr lang="en-US"/>
              <a:pPr/>
              <a:t>8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6BB01-ABBB-49C3-AAC6-22D2CE903236}" type="slidenum">
              <a:rPr lang="en-US"/>
              <a:pPr/>
              <a:t>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6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93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8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3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71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07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25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5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00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011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275E-2FFA-448F-B69E-FF164B2AAC56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8233-FD4A-4C63-B4D1-28A9322B2D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1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</a:t>
            </a:r>
            <a:br>
              <a:rPr lang="en-US" dirty="0" smtClean="0"/>
            </a:b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Contingencies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sz="2400" dirty="0"/>
              <a:t>Subordinate Contingencies</a:t>
            </a:r>
          </a:p>
          <a:p>
            <a:pPr marL="457200" indent="-457200"/>
            <a:r>
              <a:rPr lang="en-US" sz="2400" dirty="0"/>
              <a:t>Perceived ability</a:t>
            </a:r>
          </a:p>
          <a:p>
            <a:pPr marL="457200" indent="-457200"/>
            <a:r>
              <a:rPr lang="en-US" sz="2400" dirty="0"/>
              <a:t>Experience</a:t>
            </a:r>
          </a:p>
          <a:p>
            <a:pPr marL="457200" indent="-457200"/>
            <a:r>
              <a:rPr lang="en-US" sz="2400" dirty="0"/>
              <a:t>Locus of control</a:t>
            </a:r>
          </a:p>
          <a:p>
            <a:pPr marL="857250" lvl="1"/>
            <a:r>
              <a:rPr lang="en-US" sz="2000" dirty="0"/>
              <a:t> Internals vs. Externals </a:t>
            </a:r>
          </a:p>
          <a:p>
            <a:pPr marL="457200" indent="-457200">
              <a:buFontTx/>
              <a:buNone/>
            </a:pPr>
            <a:endParaRPr lang="en-US" sz="2400" dirty="0"/>
          </a:p>
          <a:p>
            <a:pPr marL="457200" indent="-457200">
              <a:buFontTx/>
              <a:buNone/>
            </a:pPr>
            <a:r>
              <a:rPr lang="en-US" sz="2400" dirty="0"/>
              <a:t>Environmental Contingencies</a:t>
            </a:r>
          </a:p>
          <a:p>
            <a:pPr marL="457200" indent="-457200"/>
            <a:r>
              <a:rPr lang="en-US" sz="2400" dirty="0"/>
              <a:t>Task structure</a:t>
            </a:r>
          </a:p>
          <a:p>
            <a:pPr marL="457200" indent="-457200"/>
            <a:r>
              <a:rPr lang="en-US" sz="2400" dirty="0"/>
              <a:t>Formal authority system</a:t>
            </a:r>
          </a:p>
          <a:p>
            <a:pPr marL="457200" indent="-457200"/>
            <a:r>
              <a:rPr lang="en-US" sz="2400" dirty="0"/>
              <a:t>Primary work group 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7200" y="6273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842963"/>
            <a:ext cx="8315325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/>
              <a:t>Cengage Learning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7200" y="6273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52463"/>
            <a:ext cx="828675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Visionary Leadership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Creates a positive image of the future that motivates organizational members and provides direction for future planning and goal setting.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Charismatic Leadership 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The behavioral tendencies and personal characteristics of leaders that create an exceptionally strong relationship with followers.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</a:pPr>
            <a:r>
              <a:rPr lang="en-US" sz="2000" dirty="0" smtClean="0"/>
              <a:t>Articulate a clear vision for the future that is based on strongly held values or morals</a:t>
            </a:r>
          </a:p>
          <a:p>
            <a:pPr marL="0" indent="0">
              <a:lnSpc>
                <a:spcPct val="90000"/>
              </a:lnSpc>
            </a:pPr>
            <a:r>
              <a:rPr lang="en-US" sz="2000" dirty="0" smtClean="0"/>
              <a:t>Model those values by acting in a way consistent with the vision</a:t>
            </a:r>
          </a:p>
          <a:p>
            <a:pPr marL="0" indent="0">
              <a:lnSpc>
                <a:spcPct val="90000"/>
              </a:lnSpc>
            </a:pPr>
            <a:r>
              <a:rPr lang="en-US" sz="2000" dirty="0" smtClean="0"/>
              <a:t>Communicate high performance expectations to followers</a:t>
            </a:r>
          </a:p>
          <a:p>
            <a:pPr marL="0" indent="0">
              <a:lnSpc>
                <a:spcPct val="90000"/>
              </a:lnSpc>
            </a:pPr>
            <a:r>
              <a:rPr lang="en-US" sz="2000" dirty="0" smtClean="0"/>
              <a:t>Display confidence in followers’ abilities to achieve the vision</a:t>
            </a:r>
            <a:endParaRPr lang="en-US" sz="3200" dirty="0" smtClean="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and Unethical Charismatics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14-6</a:t>
            </a: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263" y="1371600"/>
            <a:ext cx="612747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Components of Transformational Leadership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dirty="0" smtClean="0"/>
              <a:t>Charismatic leadership or idealized influence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Inspirational motivation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Intellectual stimulation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Individualized consideration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Transactional Leadership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mtClean="0"/>
              <a:t>Based on an exchange process in which followers are rewarded for good performance and punished for poor performance. 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4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2437"/>
            <a:ext cx="7848600" cy="4525963"/>
          </a:xfrm>
        </p:spPr>
        <p:txBody>
          <a:bodyPr/>
          <a:lstStyle/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14-1</a:t>
            </a:r>
            <a:r>
              <a:rPr lang="en-US" sz="2400" dirty="0" smtClean="0"/>
              <a:t> explain what leadership is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14-2</a:t>
            </a:r>
            <a:r>
              <a:rPr lang="en-US" sz="2400" dirty="0" smtClean="0"/>
              <a:t> describe who leaders are and what effective leaders do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14-3</a:t>
            </a:r>
            <a:r>
              <a:rPr lang="en-US" sz="2400" dirty="0" smtClean="0"/>
              <a:t> explain Fiedler’s contingency theory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14-4</a:t>
            </a:r>
            <a:r>
              <a:rPr lang="en-US" sz="2400" dirty="0" smtClean="0"/>
              <a:t> describe how path-goal theory works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14-5</a:t>
            </a:r>
            <a:r>
              <a:rPr lang="en-US" sz="2400" dirty="0" smtClean="0"/>
              <a:t> explain the normative decision theory</a:t>
            </a:r>
          </a:p>
          <a:p>
            <a:pPr marL="533400" indent="-533400">
              <a:buClr>
                <a:srgbClr val="3399FF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14-6</a:t>
            </a:r>
            <a:r>
              <a:rPr lang="en-US" sz="2400" dirty="0" smtClean="0"/>
              <a:t> explain how visionary leadership (i.e., charismatic or  transformational leadership) helps leaders achieve strategic  leadership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Leaders              vs.          Managers</a:t>
            </a:r>
          </a:p>
        </p:txBody>
      </p:sp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" y="1417637"/>
            <a:ext cx="4724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Doing the right thing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“What should we be doing?”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Vision, mission, goals, objectives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Challenge the status quo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Long-term view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Expand people’s options and choices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Inspire and motivate people to find their own solutions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Concerned with ends, what gets done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</p:txBody>
      </p:sp>
      <p:sp>
        <p:nvSpPr>
          <p:cNvPr id="1741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29200" y="12954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Doing things right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“How can we do what we’re already doing better?” 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Productivity and efficiency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Preservers of status quo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Short-term view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Limit others’ choices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Sole problems so that others can do their work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More concerned with means, how things get done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Trait Theory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Initiating structure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Consideration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Blake/Mouton Leadership Grid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14-2</a:t>
            </a:r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000125"/>
            <a:ext cx="593407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56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Fiedler’s Contingency Theory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600200"/>
            <a:ext cx="8001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en-US" dirty="0" smtClean="0"/>
              <a:t>In order to maximize work group performance, leaders must be matched to the right leadership situation.</a:t>
            </a:r>
          </a:p>
          <a:p>
            <a:pPr marL="0" indent="0" algn="ctr">
              <a:buFontTx/>
              <a:buNone/>
            </a:pPr>
            <a:endParaRPr lang="en-US" sz="2400" dirty="0" smtClean="0"/>
          </a:p>
          <a:p>
            <a:pPr marL="0" indent="0"/>
            <a:r>
              <a:rPr lang="en-US" sz="2400" dirty="0" smtClean="0"/>
              <a:t>Leaders are effective when the work group they lead performs well. </a:t>
            </a:r>
          </a:p>
          <a:p>
            <a:pPr marL="0" indent="0"/>
            <a:r>
              <a:rPr lang="en-US" sz="2400" dirty="0" smtClean="0"/>
              <a:t>Leaders are generally unable to change their leadership styles, and they will be more effective when their styles are matched to the proper situation. </a:t>
            </a:r>
          </a:p>
          <a:p>
            <a:pPr marL="0" indent="0"/>
            <a:r>
              <a:rPr lang="en-US" sz="2400" dirty="0" smtClean="0"/>
              <a:t>The favorableness of a situation permits the leader to influence the behavior of group members.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2700" y="625995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Favorableness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65125"/>
          </a:xfrm>
        </p:spPr>
        <p:txBody>
          <a:bodyPr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" y="2514600"/>
            <a:ext cx="811987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30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Leadership Styles to Situations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14-3</a:t>
            </a: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79" y="2286001"/>
            <a:ext cx="839884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14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Leadership Styles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Directive</a:t>
            </a:r>
          </a:p>
          <a:p>
            <a:endParaRPr lang="en-US" smtClean="0"/>
          </a:p>
          <a:p>
            <a:r>
              <a:rPr lang="en-US" smtClean="0"/>
              <a:t>Supportive</a:t>
            </a:r>
          </a:p>
          <a:p>
            <a:endParaRPr lang="en-US" smtClean="0"/>
          </a:p>
          <a:p>
            <a:r>
              <a:rPr lang="en-US" smtClean="0"/>
              <a:t>Participative</a:t>
            </a:r>
          </a:p>
          <a:p>
            <a:endParaRPr lang="en-US" smtClean="0"/>
          </a:p>
          <a:p>
            <a:r>
              <a:rPr lang="en-US" smtClean="0"/>
              <a:t>Achievement-oriented</a:t>
            </a:r>
          </a:p>
          <a:p>
            <a:endParaRPr lang="en-US" smtClean="0"/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14-4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494</Words>
  <Application>Microsoft Office PowerPoint</Application>
  <PresentationFormat>On-screen Show (4:3)</PresentationFormat>
  <Paragraphs>136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Custom Design</vt:lpstr>
      <vt:lpstr>Chapter 14  Leadership</vt:lpstr>
      <vt:lpstr>PowerPoint Presentation</vt:lpstr>
      <vt:lpstr>Leaders              vs.          Managers</vt:lpstr>
      <vt:lpstr>Leadership</vt:lpstr>
      <vt:lpstr>Blake/Mouton Leadership Grid </vt:lpstr>
      <vt:lpstr>Fiedler’s Contingency Theory</vt:lpstr>
      <vt:lpstr>Situational Favorableness </vt:lpstr>
      <vt:lpstr>Matching Leadership Styles to Situations</vt:lpstr>
      <vt:lpstr>Leadership Styles</vt:lpstr>
      <vt:lpstr>Contingencies</vt:lpstr>
      <vt:lpstr>PowerPoint Presentation</vt:lpstr>
      <vt:lpstr>PowerPoint Presentation</vt:lpstr>
      <vt:lpstr>Visionary Leadership</vt:lpstr>
      <vt:lpstr>Charismatic Leadership </vt:lpstr>
      <vt:lpstr>Ethical and Unethical Charismatics</vt:lpstr>
      <vt:lpstr>Components of Transformational Leadership</vt:lpstr>
      <vt:lpstr>Transactional Leadership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33</cp:revision>
  <dcterms:created xsi:type="dcterms:W3CDTF">2006-08-16T00:00:00Z</dcterms:created>
  <dcterms:modified xsi:type="dcterms:W3CDTF">2015-12-01T14:45:41Z</dcterms:modified>
</cp:coreProperties>
</file>