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4"/>
  </p:notesMasterIdLst>
  <p:sldIdLst>
    <p:sldId id="256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70" r:id="rId11"/>
    <p:sldId id="272" r:id="rId12"/>
    <p:sldId id="274" r:id="rId13"/>
    <p:sldId id="275" r:id="rId14"/>
    <p:sldId id="277" r:id="rId15"/>
    <p:sldId id="279" r:id="rId16"/>
    <p:sldId id="281" r:id="rId17"/>
    <p:sldId id="283" r:id="rId18"/>
    <p:sldId id="285" r:id="rId19"/>
    <p:sldId id="286" r:id="rId20"/>
    <p:sldId id="288" r:id="rId21"/>
    <p:sldId id="290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156" autoAdjust="0"/>
  </p:normalViewPr>
  <p:slideViewPr>
    <p:cSldViewPr>
      <p:cViewPr>
        <p:scale>
          <a:sx n="60" d="100"/>
          <a:sy n="60" d="100"/>
        </p:scale>
        <p:origin x="-965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F593A-DDD7-4A68-AB76-900DE7D63C11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36AF3-B44C-47F1-BEB8-A655A3713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2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7E7BC-D51C-4205-A362-C54FC696523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3A734-645A-4BB1-A907-788431738CD2}" type="slidenum">
              <a:rPr lang="en-US"/>
              <a:pPr/>
              <a:t>11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BB0F1-C75E-4D25-B425-EA4F6A1C39F8}" type="slidenum">
              <a:rPr lang="en-US"/>
              <a:pPr/>
              <a:t>14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BD09E-AE0E-437C-A9C2-457EC62E0358}" type="slidenum">
              <a:rPr lang="en-US"/>
              <a:pPr/>
              <a:t>15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FC377-BD92-4F10-9316-7F50B3FEE008}" type="slidenum">
              <a:rPr lang="en-US"/>
              <a:pPr/>
              <a:t>17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95DA6-A5E1-4115-B618-F5FF9853E034}" type="slidenum">
              <a:rPr lang="en-US"/>
              <a:pPr/>
              <a:t>18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38905-7D5E-4703-B8A0-E54F1D7F4A55}" type="slidenum">
              <a:rPr lang="en-US"/>
              <a:pPr/>
              <a:t>19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17AB8-1EC6-4E4C-91B4-724B391ADD77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D842-F1CD-47B5-AC36-D89DD3163D42}" type="slidenum">
              <a:rPr lang="en-US"/>
              <a:pPr/>
              <a:t>20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FF944-564C-468C-8F54-A0924B625B5C}" type="slidenum">
              <a:rPr lang="en-US"/>
              <a:pPr/>
              <a:t>21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652CFF-3D5B-4AAB-BB4D-3A27935EDC60}" type="slidenum">
              <a:rPr lang="en-US"/>
              <a:pPr/>
              <a:t>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AD7D0-18C4-419A-9B28-8C2556AA1AE3}" type="slidenum">
              <a:rPr lang="en-US"/>
              <a:pPr/>
              <a:t>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36AF3-B44C-47F1-BEB8-A655A371352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5BF7A-29AC-4C51-9B9B-57ABF8E3FF87}" type="slidenum">
              <a:rPr lang="en-US"/>
              <a:pPr/>
              <a:t>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3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15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0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4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99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12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57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875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2CCF3-4309-4206-957C-F39CD6469E40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EAD7-3F78-43A1-945C-62C008435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1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br>
              <a:rPr lang="en-US" dirty="0" smtClean="0"/>
            </a:b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Motivating with the Basics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dirty="0" smtClean="0"/>
              <a:t>Start by asking people what their needs are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Satisfy lower-order needs first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Expect peoples needs to change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US" dirty="0" smtClean="0"/>
              <a:t>As needs change and lower-order needs are satisfied, create opportunities for employees to satisfy higher-order needs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Equity Theory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>
                <a:latin typeface="Century" pitchFamily="18" charset="0"/>
              </a:rPr>
              <a:t>People will be motivated at work when they </a:t>
            </a:r>
            <a:r>
              <a:rPr lang="en-US" i="1" dirty="0" smtClean="0">
                <a:latin typeface="Century" pitchFamily="18" charset="0"/>
              </a:rPr>
              <a:t>perceive </a:t>
            </a:r>
            <a:r>
              <a:rPr lang="en-US" dirty="0" smtClean="0">
                <a:latin typeface="Century" pitchFamily="18" charset="0"/>
              </a:rPr>
              <a:t>that they are being treated fairly. In particular, equity theory stresses the importance of perceptions. 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Forms of Inequity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err="1" smtClean="0"/>
              <a:t>Underreward</a:t>
            </a:r>
            <a:endParaRPr lang="en-US" dirty="0" smtClean="0"/>
          </a:p>
          <a:p>
            <a:pPr marL="914400" lvl="1"/>
            <a:r>
              <a:rPr lang="en-US" dirty="0" smtClean="0"/>
              <a:t>when you are getting fewer outcomes relative to your inputs than the referent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err="1" smtClean="0"/>
              <a:t>Overreward</a:t>
            </a:r>
            <a:endParaRPr lang="en-US" dirty="0" smtClean="0"/>
          </a:p>
          <a:p>
            <a:pPr marL="914400" lvl="1"/>
            <a:r>
              <a:rPr lang="en-US" dirty="0" smtClean="0"/>
              <a:t>when you are getting more outcomes relative to your inputs than the referent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Reacting to Inequity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en-US" dirty="0" smtClean="0">
                <a:latin typeface="Century" pitchFamily="18" charset="0"/>
              </a:rPr>
              <a:t>Decreasing or withholding inputs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Increasing outcomes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Rationalize or distort inputs to outcomes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Changing the referent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Employees may leave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Motivating with Equity Theory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/>
              <a:t>Start by looking for and correcting major inequities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Reduce employees’ inputs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Make sure decision-making processes are fair</a:t>
            </a:r>
          </a:p>
          <a:p>
            <a:pPr marL="857250" lvl="1"/>
            <a:r>
              <a:rPr lang="en-US" dirty="0" smtClean="0"/>
              <a:t> distributive justice</a:t>
            </a:r>
          </a:p>
          <a:p>
            <a:pPr marL="857250" lvl="1"/>
            <a:r>
              <a:rPr lang="en-US" dirty="0" smtClean="0"/>
              <a:t> procedural justice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Components of Expectancy Theory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Motivation = Valence x Expectancy  x Instrumentality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0" y="4267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Valence 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attractiveness an individual, activity, or object possesses as a behavioral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000" dirty="0" smtClean="0"/>
              <a:t>Motivating with Expectancy Theory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Systematically gather information to find out what employees want from their jobs</a:t>
            </a:r>
          </a:p>
          <a:p>
            <a:pPr marL="457200" indent="-457200">
              <a:lnSpc>
                <a:spcPct val="90000"/>
              </a:lnSpc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Take specific steps to link rewards to individual performance in a clear and understandable way</a:t>
            </a:r>
          </a:p>
          <a:p>
            <a:pPr marL="457200" indent="-457200">
              <a:lnSpc>
                <a:spcPct val="90000"/>
              </a:lnSpc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Empower employees to make decisions if management really wants them to believe that their hard work and effort will lead to good performance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Reinforcement Theory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675"/>
              </a:spcBef>
              <a:buFontTx/>
              <a:buNone/>
            </a:pPr>
            <a:r>
              <a:rPr lang="en-US" dirty="0" smtClean="0">
                <a:latin typeface="Century" pitchFamily="18" charset="0"/>
              </a:rPr>
              <a:t>Behavior is a function of its consequences, behaviors followed by positive consequences will occur more frequently, and behaviors followed by negative consequences, or not followed by positive consequences, will occur less frequently. </a:t>
            </a:r>
          </a:p>
          <a:p>
            <a:pPr marL="0" indent="0">
              <a:lnSpc>
                <a:spcPct val="90000"/>
              </a:lnSpc>
            </a:pPr>
            <a:endParaRPr lang="en-US" sz="2400" dirty="0" smtClean="0">
              <a:latin typeface="Century" pitchFamily="18" charset="0"/>
            </a:endParaRPr>
          </a:p>
          <a:p>
            <a:pPr marL="0" indent="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Reinforcement</a:t>
            </a:r>
          </a:p>
          <a:p>
            <a:pPr marL="0" indent="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Reinforcement contingencies</a:t>
            </a:r>
          </a:p>
          <a:p>
            <a:pPr marL="0" indent="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Schedule of reinforcement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Components of </a:t>
            </a:r>
            <a:br>
              <a:rPr lang="en-US" dirty="0" smtClean="0"/>
            </a:br>
            <a:r>
              <a:rPr lang="en-US" dirty="0" smtClean="0"/>
              <a:t>Reinforcement Theory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Positive reinforcement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Negative reinforcement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Punishment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Extinction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Cengage Learning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Schedules for Delivering Reinforcement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Continuous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Intermittent</a:t>
            </a:r>
          </a:p>
          <a:p>
            <a:pPr marL="857250" lvl="1"/>
            <a:r>
              <a:rPr lang="en-US" dirty="0" smtClean="0"/>
              <a:t>fixed interval</a:t>
            </a:r>
          </a:p>
          <a:p>
            <a:pPr marL="857250" lvl="1"/>
            <a:r>
              <a:rPr lang="en-US" dirty="0" smtClean="0"/>
              <a:t>variable interval</a:t>
            </a:r>
          </a:p>
          <a:p>
            <a:pPr marL="857250" lvl="1"/>
            <a:r>
              <a:rPr lang="en-US" dirty="0" smtClean="0"/>
              <a:t>fixed ratio</a:t>
            </a:r>
          </a:p>
          <a:p>
            <a:pPr marL="857250" lvl="1"/>
            <a:r>
              <a:rPr lang="en-US" dirty="0" smtClean="0"/>
              <a:t>variable ratio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5400" y="62980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1536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22437"/>
            <a:ext cx="79248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13-1 </a:t>
            </a:r>
            <a:r>
              <a:rPr lang="en-US" sz="2000" dirty="0" smtClean="0"/>
              <a:t>explain the basics of motivation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13-2</a:t>
            </a:r>
            <a:r>
              <a:rPr lang="en-US" sz="2000" dirty="0" smtClean="0"/>
              <a:t> use equity theory to explain how employees’ perceptions of fairness affect motivation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13-3 </a:t>
            </a:r>
            <a:r>
              <a:rPr lang="en-US" sz="2000" dirty="0" smtClean="0"/>
              <a:t>use expectancy theory to describe how workers’ expectations about rewards, effort, and the link between rewards and performance influence motivation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13-4</a:t>
            </a:r>
            <a:r>
              <a:rPr lang="en-US" sz="2000" dirty="0" smtClean="0"/>
              <a:t> explain how reinforcement theory works and how it can be used to motivate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13-5</a:t>
            </a:r>
            <a:r>
              <a:rPr lang="en-US" sz="2000" dirty="0" smtClean="0"/>
              <a:t> describe the components of goal-setting theory and how managers can use them to motivate workers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13-6</a:t>
            </a:r>
            <a:r>
              <a:rPr lang="en-US" sz="2000" dirty="0" smtClean="0"/>
              <a:t> discuss how the entire motivation model can be used to motivate workers</a:t>
            </a:r>
          </a:p>
          <a:p>
            <a:pPr marL="533400" indent="-533400">
              <a:lnSpc>
                <a:spcPct val="90000"/>
              </a:lnSpc>
              <a:buClr>
                <a:srgbClr val="3399FF"/>
              </a:buClr>
              <a:buFontTx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Motivating with Reinforcement Theory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Identify, measure, analyze, intervene, evaluate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>
              <a:latin typeface="Century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Don’t reinforce the wrong behaviors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>
              <a:latin typeface="Century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Correctly administer punishment at the appropriate time</a:t>
            </a:r>
          </a:p>
          <a:p>
            <a:pPr marL="457200" indent="-457200">
              <a:lnSpc>
                <a:spcPct val="90000"/>
              </a:lnSpc>
            </a:pPr>
            <a:endParaRPr lang="en-US" dirty="0" smtClean="0">
              <a:latin typeface="Century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 smtClean="0">
                <a:latin typeface="Century" pitchFamily="18" charset="0"/>
              </a:rPr>
              <a:t>Choose the simplest and most effective schedule of reinforcement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Components of Goal-Setting Theory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1628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Goal specificity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Goal difficulty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Goal acceptance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Performance feedback</a:t>
            </a:r>
          </a:p>
          <a:p>
            <a:pPr marL="457200" indent="-457200"/>
            <a:endParaRPr lang="en-US" sz="2800" dirty="0" smtClean="0"/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5400" y="628535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dirty="0" smtClean="0"/>
              <a:t>Motivating with Goal-Setting Theory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mtClean="0"/>
              <a:t>Assign employees specific, challenging goals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Make sure workers truly accept organizational goals</a:t>
            </a:r>
          </a:p>
          <a:p>
            <a:pPr marL="457200" indent="-457200"/>
            <a:endParaRPr lang="en-US" smtClean="0"/>
          </a:p>
          <a:p>
            <a:pPr marL="457200" indent="-457200"/>
            <a:r>
              <a:rPr lang="en-US" smtClean="0"/>
              <a:t>Provide frequent, specific, performance-related feedback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Motivation Is…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The set of forces that initiates, directs, and makes people persist in their efforts to accomplish a goal.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Basics of Motivation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 smtClean="0">
                <a:latin typeface="Century" pitchFamily="18" charset="0"/>
              </a:rPr>
              <a:t>Effort and performance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Need satisfaction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Extrinsic and intrinsic rewards</a:t>
            </a:r>
          </a:p>
          <a:p>
            <a:pPr marL="457200" indent="-457200"/>
            <a:endParaRPr lang="en-US" dirty="0" smtClean="0">
              <a:latin typeface="Century" pitchFamily="18" charset="0"/>
            </a:endParaRPr>
          </a:p>
          <a:p>
            <a:pPr marL="457200" indent="-457200"/>
            <a:r>
              <a:rPr lang="en-US" dirty="0" smtClean="0">
                <a:latin typeface="Century" pitchFamily="18" charset="0"/>
              </a:rPr>
              <a:t>How to motivate with the basic model of motivation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13-1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Effort and Performance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Job Performance = </a:t>
            </a:r>
            <a:br>
              <a:rPr lang="en-US" dirty="0" smtClean="0"/>
            </a:br>
            <a:r>
              <a:rPr lang="en-US" dirty="0" smtClean="0"/>
              <a:t>Motivation </a:t>
            </a:r>
            <a:r>
              <a:rPr lang="en-US" dirty="0" smtClean="0">
                <a:latin typeface="ZDingbats" pitchFamily="2" charset="0"/>
              </a:rPr>
              <a:t>x</a:t>
            </a:r>
            <a:r>
              <a:rPr lang="en-US" dirty="0" smtClean="0"/>
              <a:t> Ability </a:t>
            </a:r>
            <a:r>
              <a:rPr lang="en-US" dirty="0" smtClean="0">
                <a:latin typeface="ZDingbats" pitchFamily="2" charset="0"/>
              </a:rPr>
              <a:t>x</a:t>
            </a:r>
            <a:r>
              <a:rPr lang="en-US" dirty="0" smtClean="0"/>
              <a:t> Situational Constraints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© 2014 Cengage Learning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Need Satisfaction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Needs</a:t>
            </a:r>
          </a:p>
          <a:p>
            <a:pPr marL="857250" lvl="1">
              <a:lnSpc>
                <a:spcPct val="90000"/>
              </a:lnSpc>
            </a:pPr>
            <a:r>
              <a:rPr lang="en-US" sz="2000" dirty="0" smtClean="0"/>
              <a:t>the physical or psychological requirements that must be met to ensure survival and well-being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A person’s unmet need creates an uncomfortable, internal state of tension that must be resolved. 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People are motivated by unmet needs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Managers must learn what those unmet needs are, and address them. 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dirty="0" smtClean="0"/>
              <a:t>Once a need is met, it no longer motivates. 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Predictions of Need Theories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Maslow </a:t>
            </a:r>
          </a:p>
          <a:p>
            <a:pPr marL="857250" lvl="1">
              <a:lnSpc>
                <a:spcPct val="80000"/>
              </a:lnSpc>
            </a:pPr>
            <a:r>
              <a:rPr lang="en-US" sz="2000" dirty="0" smtClean="0"/>
              <a:t>needs are arranged in a hierarchy from low to high; people are motivated by their lowest unsatisfied needs</a:t>
            </a:r>
          </a:p>
          <a:p>
            <a:pPr marL="857250" lvl="1">
              <a:lnSpc>
                <a:spcPct val="80000"/>
              </a:lnSpc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400" dirty="0" err="1" smtClean="0"/>
              <a:t>Alderfer</a:t>
            </a:r>
            <a:endParaRPr lang="en-US" sz="2400" dirty="0" smtClean="0"/>
          </a:p>
          <a:p>
            <a:pPr marL="857250" lvl="1">
              <a:lnSpc>
                <a:spcPct val="80000"/>
              </a:lnSpc>
            </a:pPr>
            <a:r>
              <a:rPr lang="en-US" sz="2000" dirty="0" smtClean="0"/>
              <a:t>people can be motivated by more than one need at a time</a:t>
            </a:r>
          </a:p>
          <a:p>
            <a:pPr marL="857250" lvl="1">
              <a:lnSpc>
                <a:spcPct val="80000"/>
              </a:lnSpc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McClelland</a:t>
            </a:r>
          </a:p>
          <a:p>
            <a:pPr marL="857250" lvl="1">
              <a:lnSpc>
                <a:spcPct val="80000"/>
              </a:lnSpc>
            </a:pPr>
            <a:r>
              <a:rPr lang="en-US" sz="2000" dirty="0" smtClean="0"/>
              <a:t>the degree to which particular needs motivate varies from person to person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“What Leads to Effort?”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 smtClean="0"/>
              <a:t>Higher-order needs will not motivate as long as lower-order needs remain unsatisfied.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It’s difficult to predict which higher-order needs will motivate employees’ behavior.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The relative importance of the various needs may change over time. 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Extrinsic and Intrinsic Rewards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Extrinsic rewards</a:t>
            </a:r>
          </a:p>
          <a:p>
            <a:pPr marL="857250" lvl="1"/>
            <a:r>
              <a:rPr lang="en-US" dirty="0" smtClean="0"/>
              <a:t>tangible and visible to others and are given to employees contingent on the performance of specific tasks or behaviors</a:t>
            </a:r>
          </a:p>
          <a:p>
            <a:pPr marL="857250" lvl="1"/>
            <a:endParaRPr lang="en-US" dirty="0" smtClean="0"/>
          </a:p>
          <a:p>
            <a:pPr marL="457200" indent="-457200"/>
            <a:r>
              <a:rPr lang="en-US" dirty="0" smtClean="0"/>
              <a:t>Intrinsic rewards</a:t>
            </a:r>
          </a:p>
          <a:p>
            <a:pPr marL="857250" lvl="1"/>
            <a:r>
              <a:rPr lang="en-US" dirty="0" smtClean="0"/>
              <a:t>the natural rewards associated with performing a task or activity for its own sake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01000" y="62732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336600"/>
                </a:solidFill>
                <a:latin typeface="+mj-lt"/>
              </a:rPr>
              <a:t>13-1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838</Words>
  <Application>Microsoft Office PowerPoint</Application>
  <PresentationFormat>On-screen Show (4:3)</PresentationFormat>
  <Paragraphs>201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Chapter 13 Motivation</vt:lpstr>
      <vt:lpstr>PowerPoint Presentation</vt:lpstr>
      <vt:lpstr>Motivation Is…</vt:lpstr>
      <vt:lpstr>The Basics of Motivation</vt:lpstr>
      <vt:lpstr>Effort and Performance</vt:lpstr>
      <vt:lpstr>Need Satisfaction</vt:lpstr>
      <vt:lpstr>Predictions of Need Theories</vt:lpstr>
      <vt:lpstr>“What Leads to Effort?” </vt:lpstr>
      <vt:lpstr>Extrinsic and Intrinsic Rewards</vt:lpstr>
      <vt:lpstr>Motivating with the Basics</vt:lpstr>
      <vt:lpstr>Equity Theory</vt:lpstr>
      <vt:lpstr>Forms of Inequity</vt:lpstr>
      <vt:lpstr>Reacting to Inequity</vt:lpstr>
      <vt:lpstr>Motivating with Equity Theory</vt:lpstr>
      <vt:lpstr>Components of Expectancy Theory</vt:lpstr>
      <vt:lpstr>Motivating with Expectancy Theory</vt:lpstr>
      <vt:lpstr>Reinforcement Theory</vt:lpstr>
      <vt:lpstr>Components of  Reinforcement Theory</vt:lpstr>
      <vt:lpstr>Schedules for Delivering Reinforcement</vt:lpstr>
      <vt:lpstr>Motivating with Reinforcement Theory</vt:lpstr>
      <vt:lpstr>Components of Goal-Setting Theory</vt:lpstr>
      <vt:lpstr>Motivating with Goal-Setting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42</cp:revision>
  <dcterms:created xsi:type="dcterms:W3CDTF">2006-08-16T00:00:00Z</dcterms:created>
  <dcterms:modified xsi:type="dcterms:W3CDTF">2015-11-24T15:56:45Z</dcterms:modified>
</cp:coreProperties>
</file>