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24"/>
  </p:notesMasterIdLst>
  <p:sldIdLst>
    <p:sldId id="256" r:id="rId2"/>
    <p:sldId id="258" r:id="rId3"/>
    <p:sldId id="312" r:id="rId4"/>
    <p:sldId id="262" r:id="rId5"/>
    <p:sldId id="265" r:id="rId6"/>
    <p:sldId id="267" r:id="rId7"/>
    <p:sldId id="268" r:id="rId8"/>
    <p:sldId id="309" r:id="rId9"/>
    <p:sldId id="272" r:id="rId10"/>
    <p:sldId id="310" r:id="rId11"/>
    <p:sldId id="275" r:id="rId12"/>
    <p:sldId id="277" r:id="rId13"/>
    <p:sldId id="280" r:id="rId14"/>
    <p:sldId id="284" r:id="rId15"/>
    <p:sldId id="287" r:id="rId16"/>
    <p:sldId id="289" r:id="rId17"/>
    <p:sldId id="291" r:id="rId18"/>
    <p:sldId id="292" r:id="rId19"/>
    <p:sldId id="294" r:id="rId20"/>
    <p:sldId id="311" r:id="rId21"/>
    <p:sldId id="300" r:id="rId22"/>
    <p:sldId id="30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572" autoAdjust="0"/>
    <p:restoredTop sz="74220" autoAdjust="0"/>
  </p:normalViewPr>
  <p:slideViewPr>
    <p:cSldViewPr>
      <p:cViewPr>
        <p:scale>
          <a:sx n="75" d="100"/>
          <a:sy n="75" d="100"/>
        </p:scale>
        <p:origin x="-254" y="48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80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06940-5B23-4BDD-A89F-26A83EB618C1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2542E-81A2-46C9-886C-0C722862B3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28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2542E-81A2-46C9-886C-0C722862B38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841330-8CA3-4B93-9C36-CCB8B6F9B32A}" type="slidenum">
              <a:rPr lang="en-US"/>
              <a:pPr/>
              <a:t>10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2542E-81A2-46C9-886C-0C722862B38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DD8E00-6F79-461D-9806-9333603D6F6C}" type="slidenum">
              <a:rPr lang="en-US"/>
              <a:pPr/>
              <a:t>12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CBC359-E073-4141-80EF-E713020ECD11}" type="slidenum">
              <a:rPr lang="en-US"/>
              <a:pPr/>
              <a:t>13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9CCC55-874F-4F1F-8F3D-22D121899997}" type="slidenum">
              <a:rPr lang="en-US"/>
              <a:pPr/>
              <a:t>14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207A10-832F-4562-B271-E22B0839DE13}" type="slidenum">
              <a:rPr lang="en-US"/>
              <a:pPr/>
              <a:t>15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C14632-1DBE-4192-B6EE-BBDDE46E6AD9}" type="slidenum">
              <a:rPr lang="en-US"/>
              <a:pPr/>
              <a:t>16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2542E-81A2-46C9-886C-0C722862B387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966B6C-A2EB-4029-994E-F77C3891BDBF}" type="slidenum">
              <a:rPr lang="en-US"/>
              <a:pPr/>
              <a:t>18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898C72-A038-4AF3-A744-493FE02CA233}" type="slidenum">
              <a:rPr lang="en-US"/>
              <a:pPr/>
              <a:t>19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2542E-81A2-46C9-886C-0C722862B38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3E9E7C-2DD4-4226-9DE6-4FEF9B5B466D}" type="slidenum">
              <a:rPr lang="en-US"/>
              <a:pPr/>
              <a:t>20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DD3781-7DA6-4334-83E9-DC8760679B10}" type="slidenum">
              <a:rPr lang="en-US"/>
              <a:pPr/>
              <a:t>21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F44577-E4EC-4443-9662-E963357D0C2A}" type="slidenum">
              <a:rPr lang="en-US"/>
              <a:pPr/>
              <a:t>22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653D5E-D94D-4CB8-957C-32E28557ADA3}" type="slidenum">
              <a:rPr lang="en-US"/>
              <a:pPr/>
              <a:t>3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2542E-81A2-46C9-886C-0C722862B38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2542E-81A2-46C9-886C-0C722862B38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2542E-81A2-46C9-886C-0C722862B38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2542E-81A2-46C9-886C-0C722862B38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107F44-53DF-457E-BB4C-F80A8D883782}" type="slidenum">
              <a:rPr lang="en-US"/>
              <a:pPr/>
              <a:t>8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2542E-81A2-46C9-886C-0C722862B38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1447800"/>
            <a:ext cx="5029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Eurostil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770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b="25000"/>
          <a:stretch>
            <a:fillRect/>
          </a:stretch>
        </p:blipFill>
        <p:spPr bwMode="auto">
          <a:xfrm>
            <a:off x="0" y="480060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b="25000"/>
          <a:stretch>
            <a:fillRect/>
          </a:stretch>
        </p:blipFill>
        <p:spPr bwMode="auto">
          <a:xfrm rot="10800000">
            <a:off x="0" y="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8229600" cy="9144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8000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533400" y="3581400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6248400" y="6492875"/>
            <a:ext cx="2895600" cy="365125"/>
          </a:xfrm>
        </p:spPr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3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Parallelogram 12"/>
          <p:cNvSpPr/>
          <p:nvPr userDrawn="1"/>
        </p:nvSpPr>
        <p:spPr>
          <a:xfrm>
            <a:off x="228600" y="0"/>
            <a:ext cx="8686800" cy="1524000"/>
          </a:xfrm>
          <a:prstGeom prst="parallelogram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  <a:latin typeface="Felix Titling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8560" t="18015" r="79678" b="53717"/>
          <a:stretch>
            <a:fillRect/>
          </a:stretch>
        </p:blipFill>
        <p:spPr bwMode="auto">
          <a:xfrm>
            <a:off x="155575" y="1624013"/>
            <a:ext cx="4300538" cy="32258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</p:pic>
      <p:sp>
        <p:nvSpPr>
          <p:cNvPr id="12" name="Text Box 8"/>
          <p:cNvSpPr txBox="1">
            <a:spLocks noChangeArrowheads="1"/>
          </p:cNvSpPr>
          <p:nvPr userDrawn="1"/>
        </p:nvSpPr>
        <p:spPr bwMode="auto">
          <a:xfrm>
            <a:off x="962025" y="5041900"/>
            <a:ext cx="2649538" cy="274638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dirty="0">
                <a:latin typeface="Arial Black" pitchFamily="34" charset="0"/>
              </a:rPr>
              <a:t>&lt;click screenshot for video&gt;</a:t>
            </a:r>
          </a:p>
        </p:txBody>
      </p:sp>
    </p:spTree>
    <p:extLst>
      <p:ext uri="{BB962C8B-B14F-4D97-AF65-F5344CB8AC3E}">
        <p14:creationId xmlns:p14="http://schemas.microsoft.com/office/powerpoint/2010/main" val="3511078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FE8E3-D82B-43E5-8822-34B761A65178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D9B4-712E-4F66-99C6-2A8330A333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24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FE8E3-D82B-43E5-8822-34B761A65178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D9B4-712E-4F66-99C6-2A8330A333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3601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FE8E3-D82B-43E5-8822-34B761A65178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D9B4-712E-4F66-99C6-2A8330A333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771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FE8E3-D82B-43E5-8822-34B761A65178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D9B4-712E-4F66-99C6-2A8330A333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16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FE8E3-D82B-43E5-8822-34B761A65178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D9B4-712E-4F66-99C6-2A8330A333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806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FE8E3-D82B-43E5-8822-34B761A65178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D9B4-712E-4F66-99C6-2A8330A333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806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FE8E3-D82B-43E5-8822-34B761A65178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D9B4-712E-4F66-99C6-2A8330A333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01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FE8E3-D82B-43E5-8822-34B761A65178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D9B4-712E-4F66-99C6-2A8330A333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87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ctr" defTabSz="914400" rtl="0" eaLnBrk="1" latinLnBrk="0" hangingPunct="1">
              <a:defRPr lang="en-US" sz="105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 flipV="1">
            <a:off x="0" y="838200"/>
            <a:ext cx="9144000" cy="990600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5029200" y="0"/>
            <a:ext cx="4114800" cy="312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09550"/>
            <a:ext cx="68961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Connector 19"/>
          <p:cNvCxnSpPr/>
          <p:nvPr userDrawn="1"/>
        </p:nvCxnSpPr>
        <p:spPr>
          <a:xfrm>
            <a:off x="0" y="533400"/>
            <a:ext cx="1295400" cy="6324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2624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FE8E3-D82B-43E5-8822-34B761A65178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D9B4-712E-4F66-99C6-2A8330A333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412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FE8E3-D82B-43E5-8822-34B761A65178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D9B4-712E-4F66-99C6-2A8330A333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02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FE8E3-D82B-43E5-8822-34B761A65178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D9B4-712E-4F66-99C6-2A8330A333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0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24200"/>
            <a:ext cx="9144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© 2013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7814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2057400"/>
            <a:ext cx="5619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2133600"/>
            <a:ext cx="5619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1905000"/>
            <a:ext cx="1724026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1905000"/>
            <a:ext cx="885826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1981200"/>
            <a:ext cx="614868" cy="56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1905000"/>
            <a:ext cx="218850" cy="20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8000" contrast="-16000"/>
          </a:blip>
          <a:srcRect l="17500"/>
          <a:stretch>
            <a:fillRect/>
          </a:stretch>
        </p:blipFill>
        <p:spPr bwMode="auto">
          <a:xfrm rot="10800000">
            <a:off x="0" y="6248400"/>
            <a:ext cx="655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8000" contrast="-16000"/>
          </a:blip>
          <a:srcRect l="17500"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FF00"/>
                </a:solidFill>
                <a:latin typeface="Candara" pitchFamily="34" charset="0"/>
                <a:cs typeface="Candar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41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5000" contrast="10000"/>
          </a:blip>
          <a:srcRect/>
          <a:stretch>
            <a:fillRect/>
          </a:stretch>
        </p:blipFill>
        <p:spPr bwMode="auto">
          <a:xfrm rot="10800000">
            <a:off x="2819400" y="6172200"/>
            <a:ext cx="632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5000" contrast="10000"/>
          </a:blip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FFFF"/>
                </a:solidFill>
                <a:latin typeface="Candara" pitchFamily="34" charset="0"/>
                <a:cs typeface="Candar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8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solidFill>
          <a:srgbClr val="808000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arallelogram 30"/>
          <p:cNvSpPr/>
          <p:nvPr userDrawn="1"/>
        </p:nvSpPr>
        <p:spPr>
          <a:xfrm>
            <a:off x="28194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2">
              <a:lumMod val="9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2">
              <a:lumMod val="9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7848600" y="0"/>
            <a:ext cx="1066800" cy="6858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-38100" y="5943600"/>
            <a:ext cx="9182100" cy="3048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8077200" y="0"/>
            <a:ext cx="1066800" cy="68580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06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arallelogram 18"/>
          <p:cNvSpPr/>
          <p:nvPr userDrawn="1"/>
        </p:nvSpPr>
        <p:spPr>
          <a:xfrm>
            <a:off x="-23622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6">
              <a:lumMod val="40000"/>
              <a:lumOff val="6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6">
              <a:lumMod val="40000"/>
              <a:lumOff val="6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 flipH="1">
            <a:off x="228600" y="0"/>
            <a:ext cx="838200" cy="6858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0" y="5410200"/>
            <a:ext cx="9144000" cy="838202"/>
          </a:xfrm>
          <a:prstGeom prst="line">
            <a:avLst/>
          </a:prstGeom>
          <a:ln w="11112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04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arallelogram 19"/>
          <p:cNvSpPr/>
          <p:nvPr userDrawn="1"/>
        </p:nvSpPr>
        <p:spPr>
          <a:xfrm>
            <a:off x="2438400" y="57912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3">
              <a:lumMod val="20000"/>
              <a:lumOff val="8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3">
              <a:lumMod val="20000"/>
              <a:lumOff val="8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5715000"/>
            <a:ext cx="9144000" cy="762000"/>
          </a:xfrm>
          <a:prstGeom prst="line">
            <a:avLst/>
          </a:prstGeom>
          <a:ln w="1111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685800" y="0"/>
            <a:ext cx="381000" cy="68580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H="1">
            <a:off x="8839200" y="3886200"/>
            <a:ext cx="304800" cy="29718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268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arallelogram 18"/>
          <p:cNvSpPr/>
          <p:nvPr userDrawn="1"/>
        </p:nvSpPr>
        <p:spPr>
          <a:xfrm>
            <a:off x="-22860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152400"/>
            <a:ext cx="9144000" cy="76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H="1">
            <a:off x="152400" y="0"/>
            <a:ext cx="457200" cy="68580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99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bg>
      <p:bgPr>
        <a:solidFill>
          <a:srgbClr val="00808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arallelogram 15"/>
          <p:cNvSpPr/>
          <p:nvPr userDrawn="1"/>
        </p:nvSpPr>
        <p:spPr>
          <a:xfrm>
            <a:off x="20574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rgbClr val="97FFFF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rgbClr val="97FFFF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4114800"/>
            <a:ext cx="1828800" cy="2743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0" y="2590800"/>
            <a:ext cx="685800" cy="42672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158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FE8E3-D82B-43E5-8822-34B761A65178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5D9B4-712E-4F66-99C6-2A8330A333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41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  <p:sldLayoutId id="2147483673" r:id="rId18"/>
    <p:sldLayoutId id="2147483674" r:id="rId19"/>
    <p:sldLayoutId id="2147483675" r:id="rId20"/>
    <p:sldLayoutId id="2147483676" r:id="rId21"/>
    <p:sldLayoutId id="2147483677" r:id="rId22"/>
    <p:sldLayoutId id="2147483678" r:id="rId2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11 </a:t>
            </a:r>
            <a:br>
              <a:rPr lang="en-US" dirty="0" smtClean="0"/>
            </a:br>
            <a:r>
              <a:rPr lang="en-US" dirty="0" smtClean="0"/>
              <a:t>Managing Human Resource Systems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5690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+mn-lt"/>
              </a:rPr>
              <a:t>© </a:t>
            </a:r>
            <a:r>
              <a:rPr lang="en-US" dirty="0" smtClean="0">
                <a:latin typeface="+mn-lt"/>
              </a:rPr>
              <a:t>2014 </a:t>
            </a:r>
            <a:r>
              <a:rPr lang="en-US" dirty="0" err="1">
                <a:latin typeface="+mn-lt"/>
              </a:rPr>
              <a:t>Cengage</a:t>
            </a:r>
            <a:r>
              <a:rPr lang="en-US" dirty="0">
                <a:latin typeface="+mn-lt"/>
              </a:rPr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3600" y="61722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dirty="0" smtClean="0">
                <a:latin typeface="Rockwell" pitchFamily="18" charset="0"/>
              </a:rPr>
              <a:t>MGMT7</a:t>
            </a:r>
            <a:endParaRPr lang="en-US" dirty="0">
              <a:latin typeface="Rockwell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Calibri" pitchFamily="34" charset="0"/>
              </a:rPr>
              <a:t>Topics to Avoid in an Interview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61963" y="1722437"/>
            <a:ext cx="8229600" cy="4525963"/>
          </a:xfrm>
        </p:spPr>
        <p:txBody>
          <a:bodyPr/>
          <a:lstStyle/>
          <a:p>
            <a:pPr marL="461963" indent="-461963" eaLnBrk="1" hangingPunct="1">
              <a:lnSpc>
                <a:spcPct val="80000"/>
              </a:lnSpc>
            </a:pPr>
            <a:r>
              <a:rPr lang="en-US" sz="2400" dirty="0" smtClean="0"/>
              <a:t>Children</a:t>
            </a:r>
          </a:p>
          <a:p>
            <a:pPr marL="461963" indent="-461963" eaLnBrk="1" hangingPunct="1">
              <a:lnSpc>
                <a:spcPct val="80000"/>
              </a:lnSpc>
            </a:pPr>
            <a:r>
              <a:rPr lang="en-US" sz="2400" dirty="0" smtClean="0"/>
              <a:t>Age</a:t>
            </a:r>
          </a:p>
          <a:p>
            <a:pPr marL="461963" indent="-461963" eaLnBrk="1" hangingPunct="1">
              <a:lnSpc>
                <a:spcPct val="80000"/>
              </a:lnSpc>
            </a:pPr>
            <a:r>
              <a:rPr lang="en-US" sz="2400" dirty="0" smtClean="0"/>
              <a:t>Disabilities</a:t>
            </a:r>
          </a:p>
          <a:p>
            <a:pPr marL="461963" indent="-461963" eaLnBrk="1" hangingPunct="1">
              <a:lnSpc>
                <a:spcPct val="80000"/>
              </a:lnSpc>
            </a:pPr>
            <a:r>
              <a:rPr lang="en-US" sz="2400" dirty="0" smtClean="0"/>
              <a:t>Physical characteristics</a:t>
            </a:r>
          </a:p>
          <a:p>
            <a:pPr marL="461963" indent="-461963" eaLnBrk="1" hangingPunct="1">
              <a:lnSpc>
                <a:spcPct val="80000"/>
              </a:lnSpc>
            </a:pPr>
            <a:r>
              <a:rPr lang="en-US" sz="2400" dirty="0" smtClean="0"/>
              <a:t>Name</a:t>
            </a:r>
          </a:p>
          <a:p>
            <a:pPr marL="461963" indent="-461963" eaLnBrk="1" hangingPunct="1">
              <a:lnSpc>
                <a:spcPct val="80000"/>
              </a:lnSpc>
            </a:pPr>
            <a:r>
              <a:rPr lang="en-US" sz="2400" dirty="0" smtClean="0"/>
              <a:t>Citizenship</a:t>
            </a:r>
          </a:p>
          <a:p>
            <a:pPr marL="461963" indent="-461963" eaLnBrk="1" hangingPunct="1">
              <a:lnSpc>
                <a:spcPct val="80000"/>
              </a:lnSpc>
            </a:pPr>
            <a:r>
              <a:rPr lang="en-US" sz="2400" dirty="0" smtClean="0"/>
              <a:t>Lawsuits</a:t>
            </a:r>
          </a:p>
          <a:p>
            <a:pPr marL="461963" indent="-461963" eaLnBrk="1" hangingPunct="1">
              <a:lnSpc>
                <a:spcPct val="80000"/>
              </a:lnSpc>
            </a:pPr>
            <a:r>
              <a:rPr lang="en-US" sz="2400" dirty="0" smtClean="0"/>
              <a:t>Arrest records</a:t>
            </a:r>
          </a:p>
          <a:p>
            <a:pPr marL="461963" indent="-461963" eaLnBrk="1" hangingPunct="1">
              <a:lnSpc>
                <a:spcPct val="80000"/>
              </a:lnSpc>
            </a:pPr>
            <a:r>
              <a:rPr lang="en-US" sz="2400" dirty="0" smtClean="0"/>
              <a:t>Smoking</a:t>
            </a:r>
          </a:p>
          <a:p>
            <a:pPr marL="461963" indent="-461963" eaLnBrk="1" hangingPunct="1">
              <a:lnSpc>
                <a:spcPct val="80000"/>
              </a:lnSpc>
            </a:pPr>
            <a:r>
              <a:rPr lang="en-US" sz="2400" dirty="0" smtClean="0"/>
              <a:t>AIDS/HIV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smtClean="0">
                <a:latin typeface="Arial" charset="0"/>
                <a:cs typeface="Arial" charset="0"/>
              </a:rPr>
              <a:t>© 2014 Cengage Learning</a:t>
            </a:r>
          </a:p>
        </p:txBody>
      </p:sp>
      <p:sp>
        <p:nvSpPr>
          <p:cNvPr id="21509" name="TextBox 6"/>
          <p:cNvSpPr txBox="1">
            <a:spLocks noChangeArrowheads="1"/>
          </p:cNvSpPr>
          <p:nvPr/>
        </p:nvSpPr>
        <p:spPr bwMode="auto">
          <a:xfrm>
            <a:off x="8099425" y="6273800"/>
            <a:ext cx="10445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</a:rPr>
              <a:t>11-3</a:t>
            </a:r>
            <a:endParaRPr lang="en-US" sz="3200" dirty="0">
              <a:solidFill>
                <a:srgbClr val="336600"/>
              </a:solidFill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smtClean="0"/>
              <a:t>References and </a:t>
            </a:r>
            <a:br>
              <a:rPr lang="en-US" sz="3600" smtClean="0"/>
            </a:br>
            <a:r>
              <a:rPr lang="en-US" sz="3600" smtClean="0"/>
              <a:t>Background Checks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61963" indent="-461963"/>
            <a:r>
              <a:rPr lang="en-US" dirty="0" smtClean="0"/>
              <a:t>Employment references</a:t>
            </a:r>
          </a:p>
          <a:p>
            <a:pPr marL="862013" lvl="1"/>
            <a:r>
              <a:rPr lang="en-US" dirty="0" smtClean="0"/>
              <a:t>contacting previous employers or coworkers to learn more about the candidate</a:t>
            </a:r>
          </a:p>
          <a:p>
            <a:pPr marL="862013" lvl="1"/>
            <a:endParaRPr lang="en-US" dirty="0" smtClean="0"/>
          </a:p>
          <a:p>
            <a:pPr marL="461963" indent="-461963"/>
            <a:r>
              <a:rPr lang="en-US" dirty="0" smtClean="0"/>
              <a:t>Background checks </a:t>
            </a:r>
          </a:p>
          <a:p>
            <a:pPr marL="862013" lvl="1"/>
            <a:r>
              <a:rPr lang="en-US" dirty="0" smtClean="0"/>
              <a:t>used to verify accuracy of information that applicants provide about themselves</a:t>
            </a:r>
          </a:p>
        </p:txBody>
      </p:sp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</a:rPr>
              <a:t>11-3</a:t>
            </a:r>
            <a:endParaRPr lang="en-US" sz="3200" dirty="0">
              <a:solidFill>
                <a:srgbClr val="3366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Selection Tests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Specific ability tests</a:t>
            </a:r>
          </a:p>
          <a:p>
            <a:pPr>
              <a:lnSpc>
                <a:spcPct val="90000"/>
              </a:lnSpc>
            </a:pPr>
            <a:r>
              <a:rPr lang="en-US" smtClean="0"/>
              <a:t>Cognitive ability tests</a:t>
            </a:r>
          </a:p>
          <a:p>
            <a:pPr>
              <a:lnSpc>
                <a:spcPct val="90000"/>
              </a:lnSpc>
            </a:pPr>
            <a:r>
              <a:rPr lang="en-US" smtClean="0"/>
              <a:t>Biographical data (biodata)</a:t>
            </a:r>
          </a:p>
          <a:p>
            <a:pPr>
              <a:lnSpc>
                <a:spcPct val="90000"/>
              </a:lnSpc>
            </a:pPr>
            <a:r>
              <a:rPr lang="en-US" smtClean="0"/>
              <a:t>Work sample tests (performance tests)</a:t>
            </a:r>
          </a:p>
          <a:p>
            <a:pPr>
              <a:lnSpc>
                <a:spcPct val="90000"/>
              </a:lnSpc>
            </a:pPr>
            <a:r>
              <a:rPr lang="en-US" smtClean="0"/>
              <a:t>Assessment centers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in-basket exercise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leaderless group discussion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2014 Cengage Learning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</a:rPr>
              <a:t>11-3</a:t>
            </a:r>
            <a:endParaRPr lang="en-US" sz="3200" dirty="0">
              <a:solidFill>
                <a:srgbClr val="3366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Interviews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65138" indent="-465138">
              <a:lnSpc>
                <a:spcPct val="80000"/>
              </a:lnSpc>
            </a:pPr>
            <a:r>
              <a:rPr lang="en-US" dirty="0" smtClean="0"/>
              <a:t>Unstructured interviews</a:t>
            </a:r>
          </a:p>
          <a:p>
            <a:pPr marL="908050" lvl="1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marL="908050" lvl="1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marL="465138" indent="-465138">
              <a:lnSpc>
                <a:spcPct val="80000"/>
              </a:lnSpc>
            </a:pPr>
            <a:r>
              <a:rPr lang="en-US" dirty="0" smtClean="0"/>
              <a:t>Structured interviews</a:t>
            </a:r>
          </a:p>
          <a:p>
            <a:pPr marL="465138" indent="-465138">
              <a:lnSpc>
                <a:spcPct val="80000"/>
              </a:lnSpc>
            </a:pPr>
            <a:endParaRPr lang="en-US" dirty="0" smtClean="0"/>
          </a:p>
          <a:p>
            <a:pPr marL="465138" indent="-465138">
              <a:lnSpc>
                <a:spcPct val="80000"/>
              </a:lnSpc>
            </a:pPr>
            <a:endParaRPr lang="en-US" dirty="0" smtClean="0"/>
          </a:p>
          <a:p>
            <a:pPr marL="465138" indent="-465138">
              <a:lnSpc>
                <a:spcPct val="80000"/>
              </a:lnSpc>
            </a:pPr>
            <a:r>
              <a:rPr lang="en-US" dirty="0" err="1" smtClean="0"/>
              <a:t>Semistructured</a:t>
            </a:r>
            <a:r>
              <a:rPr lang="en-US" dirty="0" smtClean="0"/>
              <a:t> interviews</a:t>
            </a:r>
          </a:p>
        </p:txBody>
      </p:sp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</a:rPr>
              <a:t>11-3</a:t>
            </a:r>
            <a:endParaRPr lang="en-US" sz="3200" dirty="0">
              <a:solidFill>
                <a:srgbClr val="3366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Training and Training Needs 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61963" indent="-461963"/>
            <a:r>
              <a:rPr lang="en-US" smtClean="0"/>
              <a:t>Training</a:t>
            </a:r>
          </a:p>
          <a:p>
            <a:pPr marL="914400" lvl="1" indent="-338138"/>
            <a:r>
              <a:rPr lang="en-US" smtClean="0"/>
              <a:t>providing opportunities for employees to develop the job-specific skills, experience, and knowledge they need to do their jobs or improve their performance</a:t>
            </a:r>
          </a:p>
          <a:p>
            <a:pPr marL="914400" lvl="1" indent="-338138"/>
            <a:endParaRPr lang="en-US" smtClean="0"/>
          </a:p>
          <a:p>
            <a:pPr marL="461963" indent="-461963"/>
            <a:r>
              <a:rPr lang="en-US" smtClean="0"/>
              <a:t>Needs assessment</a:t>
            </a:r>
          </a:p>
          <a:p>
            <a:pPr marL="914400" lvl="1" indent="-338138"/>
            <a:r>
              <a:rPr lang="en-US" smtClean="0"/>
              <a:t>the process of identifying and prioritizing the learning needs of employees</a:t>
            </a:r>
          </a:p>
        </p:txBody>
      </p:sp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</a:rPr>
              <a:t>11-4</a:t>
            </a:r>
            <a:endParaRPr lang="en-US" sz="3200" dirty="0">
              <a:solidFill>
                <a:srgbClr val="3366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Evaluating Training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65138" indent="-465138"/>
            <a:r>
              <a:rPr lang="en-US" dirty="0" smtClean="0"/>
              <a:t>Reactions</a:t>
            </a:r>
          </a:p>
          <a:p>
            <a:pPr marL="465138" indent="-465138"/>
            <a:endParaRPr lang="en-US" dirty="0" smtClean="0"/>
          </a:p>
          <a:p>
            <a:pPr marL="465138" indent="-465138"/>
            <a:r>
              <a:rPr lang="en-US" dirty="0" smtClean="0"/>
              <a:t>Learning</a:t>
            </a:r>
          </a:p>
          <a:p>
            <a:pPr marL="465138" indent="-465138"/>
            <a:endParaRPr lang="en-US" dirty="0" smtClean="0"/>
          </a:p>
          <a:p>
            <a:pPr marL="465138" indent="-465138"/>
            <a:r>
              <a:rPr lang="en-US" dirty="0" smtClean="0"/>
              <a:t>Behavior</a:t>
            </a:r>
          </a:p>
          <a:p>
            <a:pPr marL="465138" indent="-465138"/>
            <a:endParaRPr lang="en-US" dirty="0" smtClean="0"/>
          </a:p>
          <a:p>
            <a:pPr marL="465138" indent="-465138"/>
            <a:r>
              <a:rPr lang="en-US" dirty="0" smtClean="0"/>
              <a:t>Results</a:t>
            </a:r>
          </a:p>
        </p:txBody>
      </p:sp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</a:rPr>
              <a:t>11-4</a:t>
            </a:r>
            <a:endParaRPr lang="en-US" sz="3200" dirty="0">
              <a:solidFill>
                <a:srgbClr val="336600"/>
              </a:solidFill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smtClean="0"/>
              <a:t>Accurately Measuring </a:t>
            </a:r>
            <a:br>
              <a:rPr lang="en-US" sz="3600" smtClean="0"/>
            </a:br>
            <a:r>
              <a:rPr lang="en-US" sz="3600" smtClean="0"/>
              <a:t>Job Performance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65138" indent="-465138"/>
            <a:r>
              <a:rPr lang="en-US" smtClean="0"/>
              <a:t>Objective performance measures</a:t>
            </a:r>
          </a:p>
          <a:p>
            <a:pPr marL="865188" lvl="1"/>
            <a:r>
              <a:rPr lang="en-US" smtClean="0"/>
              <a:t>measures of performance that are easily and directly counted or quantified (output, scrap, sales, etc)</a:t>
            </a:r>
          </a:p>
          <a:p>
            <a:pPr marL="865188" lvl="1"/>
            <a:endParaRPr lang="en-US" smtClean="0"/>
          </a:p>
          <a:p>
            <a:pPr marL="465138" indent="-465138"/>
            <a:r>
              <a:rPr lang="en-US" smtClean="0"/>
              <a:t>Subjective performance measures</a:t>
            </a:r>
          </a:p>
          <a:p>
            <a:pPr marL="865188" lvl="1"/>
            <a:r>
              <a:rPr lang="en-US" smtClean="0"/>
              <a:t>require that someone judge or assess a worker’s performance</a:t>
            </a:r>
          </a:p>
        </p:txBody>
      </p:sp>
      <p:sp>
        <p:nvSpPr>
          <p:cNvPr id="471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</a:rPr>
              <a:t>11-5</a:t>
            </a:r>
            <a:endParaRPr lang="en-US" sz="3200" dirty="0">
              <a:solidFill>
                <a:srgbClr val="336600"/>
              </a:solidFill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Rater Training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r>
              <a:rPr lang="en-US" smtClean="0"/>
              <a:t>Frame-of-reference training</a:t>
            </a:r>
          </a:p>
          <a:p>
            <a:pPr lvl="1"/>
            <a:r>
              <a:rPr lang="en-US" smtClean="0"/>
              <a:t>a group of trainees learns how to do performance appraisals by watching a video of an employee at work and then evaluating the person’s performance</a:t>
            </a:r>
          </a:p>
          <a:p>
            <a:pPr lvl="1"/>
            <a:r>
              <a:rPr lang="en-US" smtClean="0"/>
              <a:t>a trainer shares his or her evaluations, and trainees’ evaluations are compared with experts’</a:t>
            </a:r>
          </a:p>
          <a:p>
            <a:pPr lvl="1"/>
            <a:r>
              <a:rPr lang="en-US" smtClean="0"/>
              <a:t>expert explains his or her evaluation</a:t>
            </a:r>
          </a:p>
          <a:p>
            <a:pPr lvl="1"/>
            <a:r>
              <a:rPr lang="en-US" smtClean="0"/>
              <a:t>process repeated until the differences are minimized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91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</a:rPr>
              <a:t>11-5</a:t>
            </a:r>
            <a:endParaRPr lang="en-US" sz="3200" dirty="0">
              <a:solidFill>
                <a:srgbClr val="336600"/>
              </a:solidFill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Sharing Performance Feedback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65138" indent="-465138"/>
            <a:r>
              <a:rPr lang="en-US" dirty="0" smtClean="0"/>
              <a:t>360-degree feedback</a:t>
            </a:r>
          </a:p>
          <a:p>
            <a:pPr marL="865188" lvl="1"/>
            <a:r>
              <a:rPr lang="en-US" dirty="0" smtClean="0"/>
              <a:t>feedback comes from four sources: the boss, subordinates, peers and coworkers, and the employees themselves</a:t>
            </a:r>
          </a:p>
        </p:txBody>
      </p:sp>
      <p:sp>
        <p:nvSpPr>
          <p:cNvPr id="501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</a:rPr>
              <a:t>11-5</a:t>
            </a:r>
            <a:endParaRPr lang="en-US" sz="3200" dirty="0">
              <a:solidFill>
                <a:srgbClr val="336600"/>
              </a:solidFill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Improving Performance Reviews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65138" indent="-465138"/>
            <a:r>
              <a:rPr lang="en-US" smtClean="0"/>
              <a:t>Separate developmental feedback from administrative feedback</a:t>
            </a:r>
          </a:p>
          <a:p>
            <a:pPr marL="465138" indent="-465138"/>
            <a:endParaRPr lang="en-US" smtClean="0"/>
          </a:p>
          <a:p>
            <a:pPr marL="465138" indent="-465138"/>
            <a:r>
              <a:rPr lang="en-US" smtClean="0"/>
              <a:t>Performance appraisal feedback sessions should be based on employee self-appraisals</a:t>
            </a:r>
          </a:p>
          <a:p>
            <a:pPr marL="465138" indent="-465138"/>
            <a:endParaRPr lang="en-US" smtClean="0"/>
          </a:p>
          <a:p>
            <a:pPr marL="465138" indent="-465138"/>
            <a:r>
              <a:rPr lang="en-US" smtClean="0"/>
              <a:t>What people do with the feedback matters; it helps if people discuss their performance feedback with others, and discuss it with people who provided it</a:t>
            </a:r>
          </a:p>
          <a:p>
            <a:pPr marL="465138" indent="-465138"/>
            <a:endParaRPr lang="en-US" smtClean="0"/>
          </a:p>
          <a:p>
            <a:pPr marL="465138" indent="-465138"/>
            <a:endParaRPr lang="en-US" smtClean="0"/>
          </a:p>
        </p:txBody>
      </p:sp>
      <p:sp>
        <p:nvSpPr>
          <p:cNvPr id="522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</a:rPr>
              <a:t>11-5</a:t>
            </a:r>
            <a:endParaRPr lang="en-US" sz="3200" dirty="0">
              <a:solidFill>
                <a:srgbClr val="336600"/>
              </a:solidFill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15363" name="Rectangle 10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722437"/>
            <a:ext cx="7620000" cy="4525963"/>
          </a:xfrm>
        </p:spPr>
        <p:txBody>
          <a:bodyPr>
            <a:noAutofit/>
          </a:bodyPr>
          <a:lstStyle/>
          <a:p>
            <a:pPr marL="533400" indent="-533400">
              <a:lnSpc>
                <a:spcPct val="90000"/>
              </a:lnSpc>
              <a:buClr>
                <a:srgbClr val="3399FF"/>
              </a:buClr>
              <a:buNone/>
            </a:pPr>
            <a:r>
              <a:rPr lang="en-US" sz="2400" dirty="0" smtClean="0">
                <a:solidFill>
                  <a:srgbClr val="990000"/>
                </a:solidFill>
              </a:rPr>
              <a:t>11-1</a:t>
            </a:r>
            <a:r>
              <a:rPr lang="en-US" sz="2400" dirty="0" smtClean="0"/>
              <a:t> explain how different employment laws affect human resource practice</a:t>
            </a:r>
          </a:p>
          <a:p>
            <a:pPr marL="533400" indent="-533400">
              <a:lnSpc>
                <a:spcPct val="90000"/>
              </a:lnSpc>
              <a:buClr>
                <a:srgbClr val="3399FF"/>
              </a:buClr>
              <a:buNone/>
            </a:pPr>
            <a:r>
              <a:rPr lang="en-US" sz="2400" dirty="0" smtClean="0">
                <a:solidFill>
                  <a:srgbClr val="990000"/>
                </a:solidFill>
              </a:rPr>
              <a:t>11-2</a:t>
            </a:r>
            <a:r>
              <a:rPr lang="en-US" sz="2400" dirty="0" smtClean="0"/>
              <a:t> explain how companies use recruiting to find qualified job applicants</a:t>
            </a:r>
          </a:p>
          <a:p>
            <a:pPr marL="533400" indent="-533400">
              <a:lnSpc>
                <a:spcPct val="90000"/>
              </a:lnSpc>
              <a:buClr>
                <a:srgbClr val="3399FF"/>
              </a:buClr>
              <a:buNone/>
            </a:pPr>
            <a:r>
              <a:rPr lang="en-US" sz="2400" dirty="0" smtClean="0">
                <a:solidFill>
                  <a:srgbClr val="990000"/>
                </a:solidFill>
              </a:rPr>
              <a:t>11-3</a:t>
            </a:r>
            <a:r>
              <a:rPr lang="en-US" sz="2400" dirty="0" smtClean="0"/>
              <a:t> describe the selection techniques and procedures that companies use when deciding which applicants should receive job offers</a:t>
            </a:r>
          </a:p>
          <a:p>
            <a:pPr marL="533400" indent="-533400">
              <a:lnSpc>
                <a:spcPct val="90000"/>
              </a:lnSpc>
              <a:buClr>
                <a:srgbClr val="3399FF"/>
              </a:buClr>
              <a:buNone/>
            </a:pPr>
            <a:r>
              <a:rPr lang="en-US" sz="2400" dirty="0" smtClean="0">
                <a:solidFill>
                  <a:srgbClr val="990000"/>
                </a:solidFill>
              </a:rPr>
              <a:t>11-4</a:t>
            </a:r>
            <a:r>
              <a:rPr lang="en-US" sz="2400" dirty="0" smtClean="0"/>
              <a:t> describe how to determine training needs and select the appropriate training methods</a:t>
            </a:r>
          </a:p>
          <a:p>
            <a:pPr marL="533400" indent="-533400">
              <a:lnSpc>
                <a:spcPct val="90000"/>
              </a:lnSpc>
              <a:buClr>
                <a:srgbClr val="3399FF"/>
              </a:buClr>
              <a:buNone/>
            </a:pPr>
            <a:r>
              <a:rPr lang="en-US" sz="2400" dirty="0" smtClean="0">
                <a:solidFill>
                  <a:srgbClr val="990000"/>
                </a:solidFill>
              </a:rPr>
              <a:t>11-5</a:t>
            </a:r>
            <a:r>
              <a:rPr lang="en-US" sz="2400" dirty="0" smtClean="0"/>
              <a:t> discuss how to use performance appraisal to give meaningful performance feedback</a:t>
            </a:r>
          </a:p>
          <a:p>
            <a:pPr marL="533400" indent="-533400">
              <a:lnSpc>
                <a:spcPct val="90000"/>
              </a:lnSpc>
              <a:buClr>
                <a:srgbClr val="3399FF"/>
              </a:buClr>
              <a:buNone/>
            </a:pPr>
            <a:r>
              <a:rPr lang="en-US" sz="2400" dirty="0" smtClean="0">
                <a:solidFill>
                  <a:srgbClr val="990000"/>
                </a:solidFill>
              </a:rPr>
              <a:t>11-6</a:t>
            </a:r>
            <a:r>
              <a:rPr lang="en-US" sz="2400" dirty="0" smtClean="0"/>
              <a:t> describe basic compensation strategies and discuss the four kinds of employee separations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Compensation Decisions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65138" indent="-465138" eaLnBrk="1" hangingPunct="1"/>
            <a:r>
              <a:rPr lang="en-US" smtClean="0"/>
              <a:t>Pay-level decisions </a:t>
            </a:r>
          </a:p>
          <a:p>
            <a:pPr marL="465138" indent="-465138" eaLnBrk="1" hangingPunct="1"/>
            <a:r>
              <a:rPr lang="en-US" smtClean="0"/>
              <a:t>Pay-variability decisions</a:t>
            </a:r>
          </a:p>
          <a:p>
            <a:pPr marL="465138" indent="-465138" eaLnBrk="1" hangingPunct="1"/>
            <a:r>
              <a:rPr lang="en-US" smtClean="0"/>
              <a:t>Pay-structure decisions</a:t>
            </a:r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smtClean="0">
                <a:latin typeface="Arial" charset="0"/>
                <a:cs typeface="Arial" charset="0"/>
              </a:rPr>
              <a:t>© 2014 Cengage Learning</a:t>
            </a:r>
          </a:p>
        </p:txBody>
      </p:sp>
      <p:sp>
        <p:nvSpPr>
          <p:cNvPr id="31749" name="TextBox 6"/>
          <p:cNvSpPr txBox="1">
            <a:spLocks noChangeArrowheads="1"/>
          </p:cNvSpPr>
          <p:nvPr/>
        </p:nvSpPr>
        <p:spPr bwMode="auto">
          <a:xfrm>
            <a:off x="8099425" y="6273800"/>
            <a:ext cx="10445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336600"/>
                </a:solidFill>
              </a:rPr>
              <a:t>11-6</a:t>
            </a:r>
            <a:endParaRPr lang="en-US" dirty="0">
              <a:solidFill>
                <a:srgbClr val="336600"/>
              </a:solidFill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Employment Separation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en-US" dirty="0" smtClean="0"/>
              <a:t>A broad term covering the loss of an employee for any reason. </a:t>
            </a:r>
          </a:p>
          <a:p>
            <a:pPr marL="0" indent="0" algn="ctr">
              <a:buFontTx/>
              <a:buNone/>
            </a:pPr>
            <a:endParaRPr lang="en-US" dirty="0" smtClean="0"/>
          </a:p>
          <a:p>
            <a:pPr marL="0" indent="0"/>
            <a:r>
              <a:rPr lang="en-US" dirty="0" smtClean="0"/>
              <a:t>Involuntary separation</a:t>
            </a:r>
          </a:p>
          <a:p>
            <a:pPr marL="0" indent="0"/>
            <a:r>
              <a:rPr lang="en-US" dirty="0" smtClean="0"/>
              <a:t>Voluntary separation </a:t>
            </a:r>
          </a:p>
        </p:txBody>
      </p:sp>
      <p:sp>
        <p:nvSpPr>
          <p:cNvPr id="583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</a:rPr>
              <a:t>11-6</a:t>
            </a:r>
            <a:endParaRPr lang="en-US" sz="3200" dirty="0">
              <a:solidFill>
                <a:srgbClr val="336600"/>
              </a:solidFill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Employee Turnover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The loss of employees who choose to leave the company. </a:t>
            </a:r>
          </a:p>
          <a:p>
            <a:pPr marL="0" indent="0" algn="ctr">
              <a:buFontTx/>
              <a:buNone/>
            </a:pPr>
            <a:endParaRPr lang="en-US" smtClean="0"/>
          </a:p>
          <a:p>
            <a:pPr marL="0" indent="0"/>
            <a:r>
              <a:rPr lang="en-US" smtClean="0"/>
              <a:t>Functional turnover</a:t>
            </a:r>
          </a:p>
          <a:p>
            <a:pPr marL="0" indent="0"/>
            <a:endParaRPr lang="en-US" smtClean="0"/>
          </a:p>
          <a:p>
            <a:pPr marL="0" indent="0"/>
            <a:r>
              <a:rPr lang="en-US" smtClean="0"/>
              <a:t>Dysfunctional turnover </a:t>
            </a:r>
          </a:p>
        </p:txBody>
      </p:sp>
      <p:sp>
        <p:nvSpPr>
          <p:cNvPr id="634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</a:rPr>
              <a:t>11-6</a:t>
            </a:r>
            <a:endParaRPr lang="en-US" sz="3200" dirty="0">
              <a:solidFill>
                <a:srgbClr val="336600"/>
              </a:solidFill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Human Resource Management Process</a:t>
            </a:r>
            <a:endParaRPr lang="en-US" dirty="0"/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© 2014 Cengage Learning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1" y="1074633"/>
            <a:ext cx="2895600" cy="4708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4748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smtClean="0"/>
              <a:t>Major Federal </a:t>
            </a:r>
            <a:br>
              <a:rPr lang="en-US" sz="3600" smtClean="0"/>
            </a:br>
            <a:r>
              <a:rPr lang="en-US" sz="3600" smtClean="0"/>
              <a:t>Employment Laws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61963" indent="-461963"/>
            <a:r>
              <a:rPr lang="en-US" sz="2400" smtClean="0"/>
              <a:t>Equal Pay Act of 1963</a:t>
            </a:r>
          </a:p>
          <a:p>
            <a:pPr marL="461963" indent="-461963"/>
            <a:r>
              <a:rPr lang="en-US" sz="2400" smtClean="0"/>
              <a:t>Title VII of the Civil Rights Act of 1964</a:t>
            </a:r>
          </a:p>
          <a:p>
            <a:pPr marL="461963" indent="-461963"/>
            <a:r>
              <a:rPr lang="en-US" sz="2400" smtClean="0"/>
              <a:t>Age Discrimination in Employment Act of 1967</a:t>
            </a:r>
          </a:p>
          <a:p>
            <a:pPr marL="461963" indent="-461963"/>
            <a:r>
              <a:rPr lang="en-US" sz="2400" smtClean="0"/>
              <a:t>Pregnancy Discrimination Act of 1978</a:t>
            </a:r>
          </a:p>
          <a:p>
            <a:pPr marL="461963" indent="-461963"/>
            <a:r>
              <a:rPr lang="en-US" sz="2400" smtClean="0"/>
              <a:t>Americans with Disabilities Act of 1990</a:t>
            </a:r>
          </a:p>
          <a:p>
            <a:pPr marL="461963" indent="-461963"/>
            <a:r>
              <a:rPr lang="en-US" sz="2400" smtClean="0"/>
              <a:t>Civil Rights Act of 1991</a:t>
            </a:r>
          </a:p>
          <a:p>
            <a:pPr marL="461963" indent="-461963"/>
            <a:r>
              <a:rPr lang="en-US" sz="2400" smtClean="0"/>
              <a:t>Family and Medical Leave Act of 1993</a:t>
            </a:r>
          </a:p>
          <a:p>
            <a:pPr marL="461963" indent="-461963"/>
            <a:r>
              <a:rPr lang="en-US" sz="2400" smtClean="0"/>
              <a:t>Uniformed Services Employment and Reemployment Rights Act of 1994</a:t>
            </a:r>
          </a:p>
        </p:txBody>
      </p:sp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</a:rPr>
              <a:t>11-1</a:t>
            </a:r>
            <a:endParaRPr lang="en-US" sz="3200" dirty="0">
              <a:solidFill>
                <a:srgbClr val="3366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Should Managers Do?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61963" indent="-461963"/>
            <a:r>
              <a:rPr lang="en-US" smtClean="0"/>
              <a:t>Respond immediately</a:t>
            </a:r>
          </a:p>
          <a:p>
            <a:pPr marL="461963" indent="-461963"/>
            <a:endParaRPr lang="en-US" smtClean="0"/>
          </a:p>
          <a:p>
            <a:pPr marL="461963" indent="-461963"/>
            <a:r>
              <a:rPr lang="en-US" smtClean="0"/>
              <a:t>Write a clear sexual harassment policy</a:t>
            </a:r>
          </a:p>
          <a:p>
            <a:pPr marL="461963" indent="-461963"/>
            <a:endParaRPr lang="en-US" smtClean="0"/>
          </a:p>
          <a:p>
            <a:pPr marL="461963" indent="-461963"/>
            <a:r>
              <a:rPr lang="en-US" smtClean="0"/>
              <a:t>Establish clear reporting procedures</a:t>
            </a:r>
          </a:p>
          <a:p>
            <a:pPr marL="461963" indent="-461963"/>
            <a:endParaRPr lang="en-US" smtClean="0"/>
          </a:p>
          <a:p>
            <a:pPr marL="461963" indent="-461963"/>
            <a:r>
              <a:rPr lang="en-US" smtClean="0"/>
              <a:t>Be aware of local and state laws and enforcement agencies</a:t>
            </a:r>
          </a:p>
        </p:txBody>
      </p:sp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</a:rPr>
              <a:t>11-1</a:t>
            </a:r>
            <a:endParaRPr lang="en-US" sz="3200" dirty="0">
              <a:solidFill>
                <a:srgbClr val="3366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Job Analysis and Recruiting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501650" y="1739900"/>
            <a:ext cx="8064500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entury" pitchFamily="18" charset="0"/>
              </a:rPr>
              <a:t>A purposeful, systematic process for collecting information on the important work-related aspects of a job.</a:t>
            </a:r>
          </a:p>
          <a:p>
            <a:endParaRPr lang="en-US" sz="2400" dirty="0">
              <a:solidFill>
                <a:schemeClr val="tx1"/>
              </a:solidFill>
              <a:latin typeface="Century" pitchFamily="18" charset="0"/>
            </a:endParaRPr>
          </a:p>
          <a:p>
            <a:pPr>
              <a:buFontTx/>
              <a:buChar char="•"/>
            </a:pPr>
            <a:r>
              <a:rPr lang="en-US" sz="2800" dirty="0">
                <a:solidFill>
                  <a:schemeClr val="tx1"/>
                </a:solidFill>
                <a:latin typeface="Century" pitchFamily="18" charset="0"/>
              </a:rPr>
              <a:t>Work activities</a:t>
            </a:r>
          </a:p>
          <a:p>
            <a:pPr>
              <a:buFontTx/>
              <a:buChar char="•"/>
            </a:pPr>
            <a:r>
              <a:rPr lang="en-US" sz="2800" dirty="0">
                <a:solidFill>
                  <a:schemeClr val="tx1"/>
                </a:solidFill>
                <a:latin typeface="Century" pitchFamily="18" charset="0"/>
              </a:rPr>
              <a:t>Tools and equipment used to do to the job</a:t>
            </a:r>
          </a:p>
          <a:p>
            <a:pPr>
              <a:buFontTx/>
              <a:buChar char="•"/>
            </a:pPr>
            <a:r>
              <a:rPr lang="en-US" sz="2800" dirty="0">
                <a:solidFill>
                  <a:schemeClr val="tx1"/>
                </a:solidFill>
                <a:latin typeface="Century" pitchFamily="18" charset="0"/>
              </a:rPr>
              <a:t>Context in which the job is performed</a:t>
            </a:r>
          </a:p>
          <a:p>
            <a:pPr>
              <a:buFontTx/>
              <a:buChar char="•"/>
            </a:pPr>
            <a:r>
              <a:rPr lang="en-US" sz="2800" dirty="0">
                <a:solidFill>
                  <a:schemeClr val="tx1"/>
                </a:solidFill>
                <a:latin typeface="Century" pitchFamily="18" charset="0"/>
              </a:rPr>
              <a:t>The personnel requirements for performing the job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2400" dirty="0">
              <a:solidFill>
                <a:schemeClr val="tx1"/>
              </a:solidFill>
              <a:latin typeface="Century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11-2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 of Job Analysis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61963" indent="-461963"/>
            <a:r>
              <a:rPr lang="en-US" dirty="0" smtClean="0"/>
              <a:t>Job description</a:t>
            </a:r>
          </a:p>
          <a:p>
            <a:pPr marL="862013" lvl="1"/>
            <a:r>
              <a:rPr lang="en-US" dirty="0" smtClean="0"/>
              <a:t>a written description of the basic tasks, duties, and responsibilities required of an employee holding a particular job</a:t>
            </a:r>
          </a:p>
          <a:p>
            <a:pPr marL="862013" lvl="1"/>
            <a:endParaRPr lang="en-US" dirty="0" smtClean="0"/>
          </a:p>
          <a:p>
            <a:pPr marL="461963" indent="-461963"/>
            <a:r>
              <a:rPr lang="en-US" dirty="0" smtClean="0"/>
              <a:t>Job specification</a:t>
            </a:r>
          </a:p>
          <a:p>
            <a:pPr marL="862013" lvl="1"/>
            <a:r>
              <a:rPr lang="en-US" dirty="0" smtClean="0"/>
              <a:t>a summary of the qualifications needed to successfully perform a job</a:t>
            </a:r>
          </a:p>
        </p:txBody>
      </p:sp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</a:rPr>
              <a:t>11-2</a:t>
            </a:r>
            <a:endParaRPr lang="en-US" sz="3200" dirty="0">
              <a:solidFill>
                <a:srgbClr val="3366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Recruiting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61963" indent="-461963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Internal Recruiting</a:t>
            </a:r>
          </a:p>
          <a:p>
            <a:pPr marL="461963" indent="-461963" eaLnBrk="1" hangingPunct="1">
              <a:lnSpc>
                <a:spcPct val="80000"/>
              </a:lnSpc>
            </a:pPr>
            <a:r>
              <a:rPr lang="en-US" sz="2400" smtClean="0"/>
              <a:t>Job posting</a:t>
            </a:r>
          </a:p>
          <a:p>
            <a:pPr marL="461963" indent="-461963" eaLnBrk="1" hangingPunct="1">
              <a:lnSpc>
                <a:spcPct val="80000"/>
              </a:lnSpc>
            </a:pPr>
            <a:r>
              <a:rPr lang="en-US" sz="2400" smtClean="0"/>
              <a:t>Career path</a:t>
            </a:r>
          </a:p>
          <a:p>
            <a:pPr marL="461963" indent="-461963"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marL="461963" indent="-461963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External Recruiting</a:t>
            </a:r>
          </a:p>
          <a:p>
            <a:pPr marL="461963" indent="-461963" eaLnBrk="1" hangingPunct="1">
              <a:lnSpc>
                <a:spcPct val="80000"/>
              </a:lnSpc>
            </a:pPr>
            <a:r>
              <a:rPr lang="en-US" sz="2400" smtClean="0"/>
              <a:t>Advertising</a:t>
            </a:r>
          </a:p>
          <a:p>
            <a:pPr marL="461963" indent="-461963" eaLnBrk="1" hangingPunct="1">
              <a:lnSpc>
                <a:spcPct val="80000"/>
              </a:lnSpc>
            </a:pPr>
            <a:r>
              <a:rPr lang="en-US" sz="2400" smtClean="0"/>
              <a:t>Employee referrals</a:t>
            </a:r>
          </a:p>
          <a:p>
            <a:pPr marL="461963" indent="-461963" eaLnBrk="1" hangingPunct="1">
              <a:lnSpc>
                <a:spcPct val="80000"/>
              </a:lnSpc>
            </a:pPr>
            <a:r>
              <a:rPr lang="en-US" sz="2400" smtClean="0"/>
              <a:t>Walk-ins</a:t>
            </a:r>
          </a:p>
          <a:p>
            <a:pPr marL="461963" indent="-461963" eaLnBrk="1" hangingPunct="1">
              <a:lnSpc>
                <a:spcPct val="80000"/>
              </a:lnSpc>
            </a:pPr>
            <a:r>
              <a:rPr lang="en-US" sz="2400" smtClean="0"/>
              <a:t>Outside organizations</a:t>
            </a:r>
          </a:p>
          <a:p>
            <a:pPr marL="461963" indent="-461963" eaLnBrk="1" hangingPunct="1">
              <a:lnSpc>
                <a:spcPct val="80000"/>
              </a:lnSpc>
            </a:pPr>
            <a:r>
              <a:rPr lang="en-US" sz="2400" smtClean="0"/>
              <a:t>Employment services</a:t>
            </a:r>
          </a:p>
          <a:p>
            <a:pPr marL="461963" indent="-461963" eaLnBrk="1" hangingPunct="1">
              <a:lnSpc>
                <a:spcPct val="80000"/>
              </a:lnSpc>
            </a:pPr>
            <a:r>
              <a:rPr lang="en-US" sz="2400" smtClean="0"/>
              <a:t>Special events</a:t>
            </a:r>
          </a:p>
          <a:p>
            <a:pPr marL="461963" indent="-461963" eaLnBrk="1" hangingPunct="1">
              <a:lnSpc>
                <a:spcPct val="80000"/>
              </a:lnSpc>
            </a:pPr>
            <a:r>
              <a:rPr lang="en-US" sz="2400" smtClean="0"/>
              <a:t>Internet job sites</a:t>
            </a:r>
            <a:endParaRPr lang="en-US" smtClean="0"/>
          </a:p>
          <a:p>
            <a:pPr marL="461963" indent="-461963"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marL="461963" indent="-461963" eaLnBrk="1" hangingPunct="1">
              <a:lnSpc>
                <a:spcPct val="80000"/>
              </a:lnSpc>
            </a:pPr>
            <a:endParaRPr lang="en-US" smtClean="0"/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smtClean="0">
                <a:latin typeface="Arial" charset="0"/>
                <a:cs typeface="Arial" charset="0"/>
              </a:rPr>
              <a:t>© 2014 Cengage Learning</a:t>
            </a:r>
          </a:p>
        </p:txBody>
      </p:sp>
      <p:sp>
        <p:nvSpPr>
          <p:cNvPr id="19461" name="TextBox 6"/>
          <p:cNvSpPr txBox="1">
            <a:spLocks noChangeArrowheads="1"/>
          </p:cNvSpPr>
          <p:nvPr/>
        </p:nvSpPr>
        <p:spPr bwMode="auto">
          <a:xfrm>
            <a:off x="8099425" y="6273800"/>
            <a:ext cx="10445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336600"/>
                </a:solidFill>
              </a:rPr>
              <a:t>11-2</a:t>
            </a:r>
            <a:endParaRPr lang="en-US" dirty="0">
              <a:solidFill>
                <a:srgbClr val="336600"/>
              </a:solidFill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Selection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461963" indent="-461963"/>
            <a:r>
              <a:rPr lang="en-US" dirty="0" smtClean="0"/>
              <a:t>Selection</a:t>
            </a:r>
          </a:p>
          <a:p>
            <a:pPr marL="1198563" lvl="1"/>
            <a:r>
              <a:rPr lang="en-US" dirty="0" smtClean="0"/>
              <a:t>the process of gathering information about job applicants to decide who should be offered a job</a:t>
            </a:r>
          </a:p>
          <a:p>
            <a:pPr marL="1198563" lvl="1"/>
            <a:endParaRPr lang="en-US" dirty="0" smtClean="0"/>
          </a:p>
          <a:p>
            <a:pPr marL="461963" indent="-461963"/>
            <a:r>
              <a:rPr lang="en-US" dirty="0" smtClean="0"/>
              <a:t>Validation</a:t>
            </a:r>
          </a:p>
          <a:p>
            <a:pPr marL="1198563" lvl="1"/>
            <a:r>
              <a:rPr lang="en-US" dirty="0" smtClean="0"/>
              <a:t>the process of determining how well a selection test or procedures predict future job performance</a:t>
            </a:r>
          </a:p>
        </p:txBody>
      </p:sp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</a:rPr>
              <a:t>11-3</a:t>
            </a:r>
            <a:endParaRPr lang="en-US" sz="3200" dirty="0">
              <a:solidFill>
                <a:srgbClr val="3366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775</Words>
  <Application>Microsoft Office PowerPoint</Application>
  <PresentationFormat>On-screen Show (4:3)</PresentationFormat>
  <Paragraphs>206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Custom Design</vt:lpstr>
      <vt:lpstr>Chapter 11  Managing Human Resource Systems</vt:lpstr>
      <vt:lpstr>PowerPoint Presentation</vt:lpstr>
      <vt:lpstr>The Human Resource Management Process</vt:lpstr>
      <vt:lpstr>Major Federal  Employment Laws</vt:lpstr>
      <vt:lpstr>What Should Managers Do?</vt:lpstr>
      <vt:lpstr>Job Analysis and Recruiting</vt:lpstr>
      <vt:lpstr>Results of Job Analysis</vt:lpstr>
      <vt:lpstr>Recruiting</vt:lpstr>
      <vt:lpstr>Selection</vt:lpstr>
      <vt:lpstr>Topics to Avoid in an Interview</vt:lpstr>
      <vt:lpstr>References and  Background Checks</vt:lpstr>
      <vt:lpstr>Selection Tests</vt:lpstr>
      <vt:lpstr>Interviews</vt:lpstr>
      <vt:lpstr>Training and Training Needs </vt:lpstr>
      <vt:lpstr>Evaluating Training</vt:lpstr>
      <vt:lpstr>Accurately Measuring  Job Performance</vt:lpstr>
      <vt:lpstr>Rater Training</vt:lpstr>
      <vt:lpstr>Sharing Performance Feedback</vt:lpstr>
      <vt:lpstr>Improving Performance Reviews</vt:lpstr>
      <vt:lpstr>Compensation Decisions</vt:lpstr>
      <vt:lpstr>Employment Separation</vt:lpstr>
      <vt:lpstr>Employee Turnover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Choi</dc:creator>
  <cp:lastModifiedBy>Robert Willardson</cp:lastModifiedBy>
  <cp:revision>36</cp:revision>
  <dcterms:created xsi:type="dcterms:W3CDTF">2006-08-16T00:00:00Z</dcterms:created>
  <dcterms:modified xsi:type="dcterms:W3CDTF">2015-11-04T08:34:43Z</dcterms:modified>
</cp:coreProperties>
</file>