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7"/>
  </p:notesMasterIdLst>
  <p:sldIdLst>
    <p:sldId id="281" r:id="rId2"/>
    <p:sldId id="258" r:id="rId3"/>
    <p:sldId id="260" r:id="rId4"/>
    <p:sldId id="261" r:id="rId5"/>
    <p:sldId id="282" r:id="rId6"/>
    <p:sldId id="283" r:id="rId7"/>
    <p:sldId id="266" r:id="rId8"/>
    <p:sldId id="268" r:id="rId9"/>
    <p:sldId id="273" r:id="rId10"/>
    <p:sldId id="284" r:id="rId11"/>
    <p:sldId id="275" r:id="rId12"/>
    <p:sldId id="276" r:id="rId13"/>
    <p:sldId id="277" r:id="rId14"/>
    <p:sldId id="279" r:id="rId15"/>
    <p:sldId id="28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49" autoAdjust="0"/>
    <p:restoredTop sz="72960" autoAdjust="0"/>
  </p:normalViewPr>
  <p:slideViewPr>
    <p:cSldViewPr>
      <p:cViewPr>
        <p:scale>
          <a:sx n="46" d="100"/>
          <a:sy n="46" d="100"/>
        </p:scale>
        <p:origin x="-1200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72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662A9-543E-45FA-B98A-072EA3C0A91B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0199CF-C5C3-45A5-9A35-DB1BDEA003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46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41FCEC-8FFD-4D6E-ABA5-DD657F9689BE}" type="slidenum">
              <a:rPr lang="en-US"/>
              <a:pPr/>
              <a:t>2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690149-A94D-46AF-92BF-825FA8CF0B7F}" type="slidenum">
              <a:rPr lang="en-US"/>
              <a:pPr/>
              <a:t>11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C2012B-EA46-40CB-A77F-3CA0B97F3D74}" type="slidenum">
              <a:rPr lang="en-US"/>
              <a:pPr/>
              <a:t>12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EB603D-FF40-4706-8686-F71F97DFE0AA}" type="slidenum">
              <a:rPr lang="en-US"/>
              <a:pPr/>
              <a:t>13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E4244C-444E-4BC3-BA37-EA726E477BA0}" type="slidenum">
              <a:rPr lang="en-US"/>
              <a:pPr/>
              <a:t>14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02F59F-B20D-4488-B12A-0ED4B9CD4EB0}" type="slidenum">
              <a:rPr lang="en-US"/>
              <a:pPr/>
              <a:t>15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02B934-B50A-42FB-B885-D857E5927EF7}" type="slidenum">
              <a:rPr lang="en-US"/>
              <a:pPr/>
              <a:t>3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462820-FF0D-469A-90FE-E6F94EC4F6E3}" type="slidenum">
              <a:rPr lang="en-US"/>
              <a:pPr/>
              <a:t>4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42020F-4B6B-4783-A7E3-E5F2A5700214}" type="slidenum">
              <a:rPr lang="en-US"/>
              <a:pPr/>
              <a:t>5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583222-CA35-4B83-80C2-0AEEF9554435}" type="slidenum">
              <a:rPr lang="en-US"/>
              <a:pPr/>
              <a:t>6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800" b="0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7FAB5F-6B1A-4828-8BD5-4CA4FFEFD9F9}" type="slidenum">
              <a:rPr lang="en-US"/>
              <a:pPr/>
              <a:t>7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99654B-29B4-4B13-83CD-443994E042CB}" type="slidenum">
              <a:rPr lang="en-US"/>
              <a:pPr/>
              <a:t>8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197A6C-5BFC-43FB-8F8D-99DE6DA87347}" type="slidenum">
              <a:rPr lang="en-US"/>
              <a:pPr/>
              <a:t>9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5B641-6F06-4852-9E4D-B0D409CDB4EE}" type="slidenum">
              <a:rPr lang="en-US"/>
              <a:pPr/>
              <a:t>10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900" b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0" y="1447800"/>
            <a:ext cx="50292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Eurostil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770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Title and Content">
    <p:bg>
      <p:bgPr>
        <a:solidFill>
          <a:srgbClr val="008080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arallelogram 15"/>
          <p:cNvSpPr/>
          <p:nvPr userDrawn="1"/>
        </p:nvSpPr>
        <p:spPr>
          <a:xfrm>
            <a:off x="2057400" y="5753100"/>
            <a:ext cx="9144000" cy="1104900"/>
          </a:xfrm>
          <a:prstGeom prst="parallelogram">
            <a:avLst>
              <a:gd name="adj" fmla="val 130556"/>
            </a:avLst>
          </a:prstGeom>
          <a:solidFill>
            <a:srgbClr val="97FFFF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rgbClr val="97FFFF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4114800"/>
            <a:ext cx="1828800" cy="2743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0" y="2590800"/>
            <a:ext cx="685800" cy="42672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158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b="25000"/>
          <a:stretch>
            <a:fillRect/>
          </a:stretch>
        </p:blipFill>
        <p:spPr bwMode="auto">
          <a:xfrm>
            <a:off x="0" y="4800600"/>
            <a:ext cx="914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b="25000"/>
          <a:stretch>
            <a:fillRect/>
          </a:stretch>
        </p:blipFill>
        <p:spPr bwMode="auto">
          <a:xfrm rot="10800000">
            <a:off x="0" y="0"/>
            <a:ext cx="914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8229600" cy="9144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80000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533400" y="3581400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6248400" y="6492875"/>
            <a:ext cx="2895600" cy="365125"/>
          </a:xfrm>
        </p:spPr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32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Parallelogram 12"/>
          <p:cNvSpPr/>
          <p:nvPr userDrawn="1"/>
        </p:nvSpPr>
        <p:spPr>
          <a:xfrm>
            <a:off x="228600" y="0"/>
            <a:ext cx="8686800" cy="1524000"/>
          </a:xfrm>
          <a:prstGeom prst="parallelogram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  <a:latin typeface="Felix Titling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 l="8560" t="18015" r="79678" b="53717"/>
          <a:stretch>
            <a:fillRect/>
          </a:stretch>
        </p:blipFill>
        <p:spPr bwMode="auto">
          <a:xfrm>
            <a:off x="155575" y="1624013"/>
            <a:ext cx="4300538" cy="32258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</p:pic>
      <p:sp>
        <p:nvSpPr>
          <p:cNvPr id="12" name="Text Box 8"/>
          <p:cNvSpPr txBox="1">
            <a:spLocks noChangeArrowheads="1"/>
          </p:cNvSpPr>
          <p:nvPr userDrawn="1"/>
        </p:nvSpPr>
        <p:spPr bwMode="auto">
          <a:xfrm>
            <a:off x="962025" y="5041900"/>
            <a:ext cx="2649538" cy="274638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dirty="0">
                <a:latin typeface="Arial Black" pitchFamily="34" charset="0"/>
              </a:rPr>
              <a:t>&lt;click screenshot for video&gt;</a:t>
            </a:r>
          </a:p>
        </p:txBody>
      </p:sp>
    </p:spTree>
    <p:extLst>
      <p:ext uri="{BB962C8B-B14F-4D97-AF65-F5344CB8AC3E}">
        <p14:creationId xmlns:p14="http://schemas.microsoft.com/office/powerpoint/2010/main" val="3511078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BE771-4E9D-4025-877D-773FE0B389F6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69B2-9225-4BAF-B35C-A19FBB80D3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710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BE771-4E9D-4025-877D-773FE0B389F6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69B2-9225-4BAF-B35C-A19FBB80D3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6040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BE771-4E9D-4025-877D-773FE0B389F6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69B2-9225-4BAF-B35C-A19FBB80D3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274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BE771-4E9D-4025-877D-773FE0B389F6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69B2-9225-4BAF-B35C-A19FBB80D3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1408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BE771-4E9D-4025-877D-773FE0B389F6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69B2-9225-4BAF-B35C-A19FBB80D3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635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BE771-4E9D-4025-877D-773FE0B389F6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69B2-9225-4BAF-B35C-A19FBB80D3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706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BE771-4E9D-4025-877D-773FE0B389F6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69B2-9225-4BAF-B35C-A19FBB80D3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914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0" y="1447800"/>
            <a:ext cx="50292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Eurostil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7708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BE771-4E9D-4025-877D-773FE0B389F6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69B2-9225-4BAF-B35C-A19FBB80D3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3570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BE771-4E9D-4025-877D-773FE0B389F6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69B2-9225-4BAF-B35C-A19FBB80D3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02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BE771-4E9D-4025-877D-773FE0B389F6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69B2-9225-4BAF-B35C-A19FBB80D3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405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BE771-4E9D-4025-877D-773FE0B389F6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69B2-9225-4BAF-B35C-A19FBB80D3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683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24200"/>
            <a:ext cx="9144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© 2013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78142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2057400"/>
            <a:ext cx="5619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2133600"/>
            <a:ext cx="5619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1905000"/>
            <a:ext cx="1724026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1905000"/>
            <a:ext cx="885826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1981200"/>
            <a:ext cx="614868" cy="56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6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1905000"/>
            <a:ext cx="218850" cy="20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Parallelogram 12"/>
          <p:cNvSpPr/>
          <p:nvPr userDrawn="1"/>
        </p:nvSpPr>
        <p:spPr>
          <a:xfrm>
            <a:off x="228600" y="0"/>
            <a:ext cx="8686800" cy="1524000"/>
          </a:xfrm>
          <a:prstGeom prst="parallelogram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  <a:latin typeface="Felix Titling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 l="8560" t="18015" r="79678" b="53717"/>
          <a:stretch>
            <a:fillRect/>
          </a:stretch>
        </p:blipFill>
        <p:spPr bwMode="auto">
          <a:xfrm>
            <a:off x="155575" y="1624013"/>
            <a:ext cx="4300538" cy="32258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</p:pic>
      <p:sp>
        <p:nvSpPr>
          <p:cNvPr id="12" name="Text Box 8"/>
          <p:cNvSpPr txBox="1">
            <a:spLocks noChangeArrowheads="1"/>
          </p:cNvSpPr>
          <p:nvPr userDrawn="1"/>
        </p:nvSpPr>
        <p:spPr bwMode="auto">
          <a:xfrm>
            <a:off x="962025" y="5041900"/>
            <a:ext cx="2649538" cy="274638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dirty="0">
                <a:latin typeface="Arial Black" pitchFamily="34" charset="0"/>
              </a:rPr>
              <a:t>&lt;click screenshot for video&gt;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ctr" defTabSz="914400" rtl="0" eaLnBrk="1" latinLnBrk="0" hangingPunct="1">
              <a:defRPr lang="en-US" sz="105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 flipV="1">
            <a:off x="0" y="838200"/>
            <a:ext cx="9144000" cy="990600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5029200" y="0"/>
            <a:ext cx="4114800" cy="3124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09550"/>
            <a:ext cx="68961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Straight Connector 19"/>
          <p:cNvCxnSpPr/>
          <p:nvPr userDrawn="1"/>
        </p:nvCxnSpPr>
        <p:spPr>
          <a:xfrm>
            <a:off x="0" y="533400"/>
            <a:ext cx="1295400" cy="6324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262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-18000" contrast="-16000"/>
          </a:blip>
          <a:srcRect l="17500"/>
          <a:stretch>
            <a:fillRect/>
          </a:stretch>
        </p:blipFill>
        <p:spPr bwMode="auto">
          <a:xfrm rot="10800000">
            <a:off x="0" y="6248400"/>
            <a:ext cx="6553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-18000" contrast="-16000"/>
          </a:blip>
          <a:srcRect l="17500"/>
          <a:stretch>
            <a:fillRect/>
          </a:stretch>
        </p:blipFill>
        <p:spPr bwMode="auto">
          <a:xfrm>
            <a:off x="0" y="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FFF00"/>
                </a:solidFill>
                <a:latin typeface="Candara" pitchFamily="34" charset="0"/>
                <a:cs typeface="Candar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41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-15000" contrast="10000"/>
          </a:blip>
          <a:srcRect/>
          <a:stretch>
            <a:fillRect/>
          </a:stretch>
        </p:blipFill>
        <p:spPr bwMode="auto">
          <a:xfrm rot="10800000">
            <a:off x="2819400" y="6172200"/>
            <a:ext cx="6324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-15000" contrast="10000"/>
          </a:blip>
          <a:srcRect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FFFFF"/>
                </a:solidFill>
                <a:latin typeface="Candara" pitchFamily="34" charset="0"/>
                <a:cs typeface="Candar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89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solidFill>
          <a:srgbClr val="808000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arallelogram 30"/>
          <p:cNvSpPr/>
          <p:nvPr userDrawn="1"/>
        </p:nvSpPr>
        <p:spPr>
          <a:xfrm>
            <a:off x="2819400" y="57531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bg2">
              <a:lumMod val="9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bg2">
              <a:lumMod val="9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7848600" y="0"/>
            <a:ext cx="1066800" cy="6858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-38100" y="5943600"/>
            <a:ext cx="9182100" cy="3048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8077200" y="0"/>
            <a:ext cx="1066800" cy="68580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1066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arallelogram 18"/>
          <p:cNvSpPr/>
          <p:nvPr userDrawn="1"/>
        </p:nvSpPr>
        <p:spPr>
          <a:xfrm>
            <a:off x="-2362200" y="57531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accent6">
              <a:lumMod val="40000"/>
              <a:lumOff val="6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accent6">
              <a:lumMod val="40000"/>
              <a:lumOff val="6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 flipH="1">
            <a:off x="228600" y="0"/>
            <a:ext cx="838200" cy="6858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0" y="5410200"/>
            <a:ext cx="9144000" cy="838202"/>
          </a:xfrm>
          <a:prstGeom prst="line">
            <a:avLst/>
          </a:prstGeom>
          <a:ln w="11112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004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arallelogram 19"/>
          <p:cNvSpPr/>
          <p:nvPr userDrawn="1"/>
        </p:nvSpPr>
        <p:spPr>
          <a:xfrm>
            <a:off x="2438400" y="57912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accent3">
              <a:lumMod val="20000"/>
              <a:lumOff val="80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accent3">
              <a:lumMod val="20000"/>
              <a:lumOff val="80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5715000"/>
            <a:ext cx="9144000" cy="762000"/>
          </a:xfrm>
          <a:prstGeom prst="line">
            <a:avLst/>
          </a:prstGeom>
          <a:ln w="1111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685800" y="0"/>
            <a:ext cx="381000" cy="68580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H="1">
            <a:off x="8839200" y="3886200"/>
            <a:ext cx="304800" cy="29718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5268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Title and Content"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arallelogram 18"/>
          <p:cNvSpPr/>
          <p:nvPr userDrawn="1"/>
        </p:nvSpPr>
        <p:spPr>
          <a:xfrm>
            <a:off x="-2286000" y="57531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152400"/>
            <a:ext cx="9144000" cy="76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H="1">
            <a:off x="152400" y="0"/>
            <a:ext cx="457200" cy="68580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999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BE771-4E9D-4025-877D-773FE0B389F6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469B2-9225-4BAF-B35C-A19FBB80D3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345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67" r:id="rId13"/>
    <p:sldLayoutId id="2147483668" r:id="rId14"/>
    <p:sldLayoutId id="2147483669" r:id="rId15"/>
    <p:sldLayoutId id="2147483670" r:id="rId16"/>
    <p:sldLayoutId id="2147483671" r:id="rId17"/>
    <p:sldLayoutId id="2147483672" r:id="rId18"/>
    <p:sldLayoutId id="2147483673" r:id="rId19"/>
    <p:sldLayoutId id="2147483674" r:id="rId20"/>
    <p:sldLayoutId id="2147483675" r:id="rId21"/>
    <p:sldLayoutId id="2147483676" r:id="rId22"/>
    <p:sldLayoutId id="2147483677" r:id="rId23"/>
    <p:sldLayoutId id="2147483689" r:id="rId24"/>
    <p:sldLayoutId id="2147483665" r:id="rId2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10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Managing Teams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943600" y="61722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dirty="0" smtClean="0">
                <a:latin typeface="Rockwell" pitchFamily="18" charset="0"/>
              </a:rPr>
              <a:t>MGMT7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3124200" y="65690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2014 Cengage Learning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Team Development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00100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</a:rPr>
              <a:t>10-3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  <p:sp>
        <p:nvSpPr>
          <p:cNvPr id="12" name="Footer Placeholder 3"/>
          <p:cNvSpPr txBox="1">
            <a:spLocks/>
          </p:cNvSpPr>
          <p:nvPr/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© 2014 Cengage Learning</a:t>
            </a:r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663" y="1581150"/>
            <a:ext cx="4638675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9555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3600" smtClean="0"/>
              <a:t>Setting Team Goals and Priorities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dirty="0" smtClean="0"/>
              <a:t>Increasing a team’s performance is inherently more complex than just increasing one person’s performance. 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Challenging team goals affect how hard team members work. </a:t>
            </a:r>
          </a:p>
        </p:txBody>
      </p:sp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309773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</a:rPr>
              <a:t>10-4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Stretch Goals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FontTx/>
              <a:buNone/>
            </a:pPr>
            <a:r>
              <a:rPr lang="en-US" smtClean="0"/>
              <a:t>Extremely ambitious goals that workers don’t know how to reach.</a:t>
            </a:r>
          </a:p>
          <a:p>
            <a:pPr marL="0" indent="0">
              <a:buFontTx/>
              <a:buNone/>
            </a:pPr>
            <a:endParaRPr lang="en-US" smtClean="0"/>
          </a:p>
          <a:p>
            <a:pPr marL="0" indent="0"/>
            <a:r>
              <a:rPr lang="en-US" smtClean="0"/>
              <a:t>Teams must have a high degree of autonomy</a:t>
            </a:r>
          </a:p>
          <a:p>
            <a:pPr marL="0" indent="0"/>
            <a:r>
              <a:rPr lang="en-US" smtClean="0"/>
              <a:t>Teams must be empowered with control over resources</a:t>
            </a:r>
          </a:p>
          <a:p>
            <a:pPr marL="0" indent="0"/>
            <a:r>
              <a:rPr lang="en-US" smtClean="0"/>
              <a:t>Structural accommodation</a:t>
            </a:r>
          </a:p>
          <a:p>
            <a:pPr marL="0" indent="0"/>
            <a:r>
              <a:rPr lang="en-US" smtClean="0"/>
              <a:t>Bureaucratic immunity</a:t>
            </a:r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0100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</a:rPr>
              <a:t>10-4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Selecting People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/>
            <a:r>
              <a:rPr lang="en-US" smtClean="0"/>
              <a:t>Individualists</a:t>
            </a:r>
          </a:p>
          <a:p>
            <a:pPr marL="857250" lvl="1"/>
            <a:r>
              <a:rPr lang="en-US" smtClean="0"/>
              <a:t>put their own welfare and interests first</a:t>
            </a:r>
          </a:p>
          <a:p>
            <a:pPr marL="457200" indent="-457200"/>
            <a:r>
              <a:rPr lang="en-US" smtClean="0"/>
              <a:t>Collectivists</a:t>
            </a:r>
          </a:p>
          <a:p>
            <a:pPr marL="857250" lvl="1"/>
            <a:r>
              <a:rPr lang="en-US" smtClean="0"/>
              <a:t>put group interests ahead of self</a:t>
            </a:r>
          </a:p>
          <a:p>
            <a:pPr marL="457200" indent="-457200"/>
            <a:r>
              <a:rPr lang="en-US" smtClean="0"/>
              <a:t>Team level</a:t>
            </a:r>
          </a:p>
          <a:p>
            <a:pPr marL="857250" lvl="1"/>
            <a:r>
              <a:rPr lang="en-US" smtClean="0"/>
              <a:t>the average level of ability, experience, personality, or any other factor on a team</a:t>
            </a:r>
          </a:p>
          <a:p>
            <a:pPr marL="457200" indent="-457200"/>
            <a:r>
              <a:rPr lang="en-US" smtClean="0"/>
              <a:t>Team diversity</a:t>
            </a:r>
          </a:p>
          <a:p>
            <a:pPr marL="857250" lvl="1"/>
            <a:r>
              <a:rPr lang="en-US" smtClean="0"/>
              <a:t>variances or differences in ability, personality, or any other factor on a team</a:t>
            </a:r>
          </a:p>
        </p:txBody>
      </p:sp>
      <p:sp>
        <p:nvSpPr>
          <p:cNvPr id="348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0100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</a:rPr>
              <a:t>10-4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Team Training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/>
            <a:r>
              <a:rPr lang="en-US" smtClean="0"/>
              <a:t>Interpersonal skills</a:t>
            </a:r>
          </a:p>
          <a:p>
            <a:pPr marL="457200" indent="-457200"/>
            <a:endParaRPr lang="en-US" smtClean="0"/>
          </a:p>
          <a:p>
            <a:pPr marL="457200" indent="-457200"/>
            <a:r>
              <a:rPr lang="en-US" smtClean="0"/>
              <a:t>Decision making skills</a:t>
            </a:r>
          </a:p>
          <a:p>
            <a:pPr marL="457200" indent="-457200"/>
            <a:endParaRPr lang="en-US" smtClean="0"/>
          </a:p>
          <a:p>
            <a:pPr marL="457200" indent="-457200"/>
            <a:r>
              <a:rPr lang="en-US" smtClean="0"/>
              <a:t>Problem solving skills</a:t>
            </a:r>
          </a:p>
          <a:p>
            <a:pPr marL="457200" indent="-457200"/>
            <a:endParaRPr lang="en-US" smtClean="0"/>
          </a:p>
          <a:p>
            <a:pPr marL="457200" indent="-457200"/>
            <a:r>
              <a:rPr lang="en-US" smtClean="0"/>
              <a:t>Conflict resolution skills</a:t>
            </a:r>
          </a:p>
          <a:p>
            <a:pPr marL="457200" indent="-457200"/>
            <a:endParaRPr lang="en-US" smtClean="0"/>
          </a:p>
          <a:p>
            <a:pPr marL="457200" indent="-457200"/>
            <a:r>
              <a:rPr lang="en-US" smtClean="0"/>
              <a:t>Technical training</a:t>
            </a:r>
          </a:p>
        </p:txBody>
      </p:sp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0100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</a:rPr>
              <a:t>10-4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Team Compensation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lnSpc>
                <a:spcPct val="90000"/>
              </a:lnSpc>
            </a:pPr>
            <a:r>
              <a:rPr lang="en-US" dirty="0" smtClean="0"/>
              <a:t>Skill-based pay</a:t>
            </a:r>
          </a:p>
          <a:p>
            <a:pPr marL="857250" lvl="1">
              <a:lnSpc>
                <a:spcPct val="90000"/>
              </a:lnSpc>
            </a:pPr>
            <a:r>
              <a:rPr lang="en-US" dirty="0" smtClean="0"/>
              <a:t>pay employees for learning additional skills or knowledge</a:t>
            </a:r>
          </a:p>
          <a:p>
            <a:pPr marL="857250" lvl="1">
              <a:lnSpc>
                <a:spcPct val="90000"/>
              </a:lnSpc>
            </a:pPr>
            <a:endParaRPr lang="en-US" dirty="0" smtClean="0"/>
          </a:p>
          <a:p>
            <a:pPr marL="457200" indent="-457200">
              <a:lnSpc>
                <a:spcPct val="90000"/>
              </a:lnSpc>
            </a:pPr>
            <a:r>
              <a:rPr lang="en-US" dirty="0" err="1" smtClean="0"/>
              <a:t>Gainsharing</a:t>
            </a:r>
            <a:r>
              <a:rPr lang="en-US" dirty="0" smtClean="0"/>
              <a:t> </a:t>
            </a:r>
          </a:p>
          <a:p>
            <a:pPr marL="857250" lvl="1">
              <a:lnSpc>
                <a:spcPct val="90000"/>
              </a:lnSpc>
            </a:pPr>
            <a:r>
              <a:rPr lang="en-US" dirty="0" smtClean="0"/>
              <a:t>companies share the financial value of performance gains with their workers</a:t>
            </a:r>
          </a:p>
          <a:p>
            <a:pPr marL="857250" lvl="1">
              <a:lnSpc>
                <a:spcPct val="90000"/>
              </a:lnSpc>
            </a:pPr>
            <a:endParaRPr lang="en-US" dirty="0" smtClean="0"/>
          </a:p>
          <a:p>
            <a:pPr marL="457200" indent="-457200">
              <a:lnSpc>
                <a:spcPct val="90000"/>
              </a:lnSpc>
            </a:pPr>
            <a:r>
              <a:rPr lang="en-US" dirty="0" smtClean="0"/>
              <a:t>Nonfinancial rewards</a:t>
            </a:r>
          </a:p>
          <a:p>
            <a:pPr marL="857250" lvl="1">
              <a:lnSpc>
                <a:spcPct val="90000"/>
              </a:lnSpc>
            </a:pPr>
            <a:r>
              <a:rPr lang="en-US" dirty="0" smtClean="0"/>
              <a:t>vacations, T-shirts, awards, certificates</a:t>
            </a:r>
          </a:p>
        </p:txBody>
      </p:sp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</a:rPr>
              <a:t>10-4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15363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22437"/>
            <a:ext cx="8229600" cy="4525963"/>
          </a:xfrm>
        </p:spPr>
        <p:txBody>
          <a:bodyPr>
            <a:normAutofit/>
          </a:bodyPr>
          <a:lstStyle/>
          <a:p>
            <a:pPr marL="533400" indent="-533400">
              <a:buClr>
                <a:srgbClr val="3399FF"/>
              </a:buClr>
              <a:buNone/>
            </a:pPr>
            <a:r>
              <a:rPr lang="en-US" sz="2800" dirty="0" smtClean="0">
                <a:solidFill>
                  <a:srgbClr val="990000"/>
                </a:solidFill>
              </a:rPr>
              <a:t>10-1</a:t>
            </a:r>
            <a:r>
              <a:rPr lang="en-US" sz="2800" dirty="0" smtClean="0"/>
              <a:t> 	explain the good and bad of using teams</a:t>
            </a:r>
          </a:p>
          <a:p>
            <a:pPr marL="533400" indent="-533400">
              <a:buClr>
                <a:srgbClr val="3399FF"/>
              </a:buClr>
              <a:buNone/>
            </a:pPr>
            <a:r>
              <a:rPr lang="en-US" sz="2800" dirty="0" smtClean="0">
                <a:solidFill>
                  <a:srgbClr val="990000"/>
                </a:solidFill>
              </a:rPr>
              <a:t>10-2</a:t>
            </a:r>
            <a:r>
              <a:rPr lang="en-US" sz="2800" dirty="0" smtClean="0"/>
              <a:t> 	recognize and understand the different kinds of    	teams</a:t>
            </a:r>
          </a:p>
          <a:p>
            <a:pPr marL="533400" indent="-533400">
              <a:buClr>
                <a:srgbClr val="3399FF"/>
              </a:buClr>
              <a:buNone/>
            </a:pPr>
            <a:r>
              <a:rPr lang="en-US" sz="2800" dirty="0" smtClean="0">
                <a:solidFill>
                  <a:srgbClr val="990000"/>
                </a:solidFill>
              </a:rPr>
              <a:t>10-3</a:t>
            </a:r>
            <a:r>
              <a:rPr lang="en-US" sz="2800" dirty="0" smtClean="0"/>
              <a:t> 	understand the general characteristics of work 	teams</a:t>
            </a:r>
          </a:p>
          <a:p>
            <a:pPr marL="533400" indent="-533400">
              <a:buClr>
                <a:srgbClr val="3399FF"/>
              </a:buClr>
              <a:buNone/>
            </a:pPr>
            <a:r>
              <a:rPr lang="en-US" sz="2800" dirty="0" smtClean="0">
                <a:solidFill>
                  <a:srgbClr val="990000"/>
                </a:solidFill>
              </a:rPr>
              <a:t>10-4</a:t>
            </a:r>
            <a:r>
              <a:rPr lang="en-US" sz="2800" dirty="0" smtClean="0"/>
              <a:t> 	explain how to enhance work-team effectiveness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The Advantages of Teams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Teams improve…</a:t>
            </a:r>
          </a:p>
          <a:p>
            <a:r>
              <a:rPr lang="en-US" sz="2400" dirty="0" smtClean="0"/>
              <a:t>Customer satisfaction</a:t>
            </a:r>
          </a:p>
          <a:p>
            <a:r>
              <a:rPr lang="en-US" sz="2400" dirty="0" smtClean="0"/>
              <a:t>Product and service quality</a:t>
            </a:r>
          </a:p>
          <a:p>
            <a:r>
              <a:rPr lang="en-US" sz="2400" dirty="0" smtClean="0"/>
              <a:t>Product development speed and efficiency</a:t>
            </a:r>
          </a:p>
          <a:p>
            <a:r>
              <a:rPr lang="en-US" sz="2400" dirty="0" smtClean="0"/>
              <a:t>Employee job satisfaction</a:t>
            </a:r>
          </a:p>
          <a:p>
            <a:pPr lvl="1"/>
            <a:r>
              <a:rPr lang="en-US" sz="2000" dirty="0" smtClean="0"/>
              <a:t>Cross-training</a:t>
            </a:r>
          </a:p>
          <a:p>
            <a:r>
              <a:rPr lang="en-US" sz="2400" dirty="0" smtClean="0"/>
              <a:t>Decision making</a:t>
            </a:r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24800" y="627322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10-1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The Disadvantages of Teams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smtClean="0"/>
              <a:t>Initially high turnover</a:t>
            </a:r>
          </a:p>
          <a:p>
            <a:pPr marL="457200" indent="-457200"/>
            <a:endParaRPr lang="en-US" smtClean="0"/>
          </a:p>
          <a:p>
            <a:pPr marL="457200" indent="-457200"/>
            <a:r>
              <a:rPr lang="en-US" smtClean="0"/>
              <a:t>Social loafing</a:t>
            </a:r>
          </a:p>
          <a:p>
            <a:pPr marL="457200" indent="-457200"/>
            <a:endParaRPr lang="en-US" smtClean="0"/>
          </a:p>
          <a:p>
            <a:pPr marL="457200" indent="-457200"/>
            <a:r>
              <a:rPr lang="en-US" smtClean="0"/>
              <a:t>Groupthink</a:t>
            </a:r>
          </a:p>
          <a:p>
            <a:pPr marL="457200" indent="-457200"/>
            <a:endParaRPr lang="en-US" smtClean="0"/>
          </a:p>
          <a:p>
            <a:pPr marL="457200" indent="-457200"/>
            <a:r>
              <a:rPr lang="en-US" smtClean="0"/>
              <a:t>Minority domination</a:t>
            </a:r>
          </a:p>
        </p:txBody>
      </p:sp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24800" y="627322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</a:rPr>
              <a:t>10-1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and When Not to Use Teams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924800" y="627322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</a:rPr>
              <a:t>10-1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  <p:sp>
        <p:nvSpPr>
          <p:cNvPr id="12" name="Footer Placeholder 3"/>
          <p:cNvSpPr txBox="1">
            <a:spLocks/>
          </p:cNvSpPr>
          <p:nvPr/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© 2014 Cengage Learning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8" y="2171700"/>
            <a:ext cx="762952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8256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Autonomy Continuum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365125"/>
          </a:xfrm>
        </p:spPr>
        <p:txBody>
          <a:bodyPr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24800" y="627322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</a:rPr>
              <a:t>10-2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119977"/>
            <a:ext cx="6248402" cy="4618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14115"/>
            <a:ext cx="2133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7498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Special Kinds of Teams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smtClean="0"/>
              <a:t>Cross-functional teams</a:t>
            </a:r>
          </a:p>
          <a:p>
            <a:pPr marL="457200" indent="-457200"/>
            <a:endParaRPr lang="en-US" smtClean="0"/>
          </a:p>
          <a:p>
            <a:pPr marL="457200" indent="-457200"/>
            <a:r>
              <a:rPr lang="en-US" smtClean="0"/>
              <a:t>Virtual teams</a:t>
            </a:r>
          </a:p>
          <a:p>
            <a:pPr marL="914400" lvl="1"/>
            <a:endParaRPr lang="en-US" smtClean="0"/>
          </a:p>
          <a:p>
            <a:pPr marL="457200" indent="-457200"/>
            <a:r>
              <a:rPr lang="en-US" smtClean="0"/>
              <a:t>Project teams</a:t>
            </a:r>
          </a:p>
          <a:p>
            <a:pPr marL="914400" lvl="1"/>
            <a:endParaRPr lang="en-US" smtClean="0"/>
          </a:p>
        </p:txBody>
      </p:sp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7322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</a:rPr>
              <a:t>10-2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3600" smtClean="0"/>
              <a:t>Work Team Characteristics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/>
            <a:r>
              <a:rPr lang="en-US" smtClean="0"/>
              <a:t>Team norms</a:t>
            </a:r>
          </a:p>
          <a:p>
            <a:pPr marL="457200" indent="-457200"/>
            <a:endParaRPr lang="en-US" smtClean="0"/>
          </a:p>
          <a:p>
            <a:pPr marL="457200" indent="-457200"/>
            <a:r>
              <a:rPr lang="en-US" smtClean="0"/>
              <a:t>Team cohesiveness</a:t>
            </a:r>
          </a:p>
          <a:p>
            <a:pPr marL="457200" indent="-457200"/>
            <a:endParaRPr lang="en-US" smtClean="0"/>
          </a:p>
          <a:p>
            <a:pPr marL="457200" indent="-457200"/>
            <a:r>
              <a:rPr lang="en-US" smtClean="0"/>
              <a:t>Team size</a:t>
            </a:r>
          </a:p>
          <a:p>
            <a:pPr marL="457200" indent="-457200"/>
            <a:endParaRPr lang="en-US" smtClean="0"/>
          </a:p>
          <a:p>
            <a:pPr marL="457200" indent="-457200"/>
            <a:r>
              <a:rPr lang="en-US" smtClean="0"/>
              <a:t>Team conflict</a:t>
            </a:r>
          </a:p>
          <a:p>
            <a:pPr marL="457200" indent="-457200"/>
            <a:endParaRPr lang="en-US" smtClean="0"/>
          </a:p>
          <a:p>
            <a:pPr marL="457200" indent="-457200"/>
            <a:r>
              <a:rPr lang="en-US" smtClean="0"/>
              <a:t>Stages of team development</a:t>
            </a:r>
          </a:p>
        </p:txBody>
      </p:sp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24800" y="627322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</a:rPr>
              <a:t>10-3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Having a Good Fight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dirty="0" smtClean="0"/>
              <a:t>Work with more, not less, information</a:t>
            </a:r>
          </a:p>
          <a:p>
            <a:pPr marL="457200" indent="-457200"/>
            <a:r>
              <a:rPr lang="en-US" dirty="0" smtClean="0"/>
              <a:t>Develop multiple alternatives to enrich debate</a:t>
            </a:r>
          </a:p>
          <a:p>
            <a:pPr marL="457200" indent="-457200"/>
            <a:r>
              <a:rPr lang="en-US" dirty="0" smtClean="0"/>
              <a:t>Establish common goals</a:t>
            </a:r>
          </a:p>
          <a:p>
            <a:pPr marL="457200" indent="-457200"/>
            <a:r>
              <a:rPr lang="en-US" dirty="0" smtClean="0"/>
              <a:t>Inject humor into the workplace</a:t>
            </a:r>
          </a:p>
          <a:p>
            <a:pPr marL="457200" indent="-457200"/>
            <a:r>
              <a:rPr lang="en-US" dirty="0" smtClean="0"/>
              <a:t>Maintain a balance of power</a:t>
            </a:r>
          </a:p>
          <a:p>
            <a:pPr marL="457200" indent="-457200"/>
            <a:r>
              <a:rPr lang="en-US" dirty="0" smtClean="0"/>
              <a:t>Resolve issues without forcing a consensus</a:t>
            </a:r>
          </a:p>
          <a:p>
            <a:pPr marL="457200" indent="-457200">
              <a:buFontTx/>
              <a:buNone/>
            </a:pPr>
            <a:endParaRPr lang="en-US" dirty="0" smtClean="0"/>
          </a:p>
        </p:txBody>
      </p:sp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7322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</a:rPr>
              <a:t>10-3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369</Words>
  <Application>Microsoft Office PowerPoint</Application>
  <PresentationFormat>On-screen Show (4:3)</PresentationFormat>
  <Paragraphs>135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Custom Design</vt:lpstr>
      <vt:lpstr>Chapter 10 Managing Teams</vt:lpstr>
      <vt:lpstr>PowerPoint Presentation</vt:lpstr>
      <vt:lpstr>The Advantages of Teams</vt:lpstr>
      <vt:lpstr>The Disadvantages of Teams</vt:lpstr>
      <vt:lpstr>When to Use and When Not to Use Teams</vt:lpstr>
      <vt:lpstr>Team Autonomy Continuum</vt:lpstr>
      <vt:lpstr>Special Kinds of Teams</vt:lpstr>
      <vt:lpstr>Work Team Characteristics</vt:lpstr>
      <vt:lpstr>Having a Good Fight</vt:lpstr>
      <vt:lpstr>Stages of Team Development</vt:lpstr>
      <vt:lpstr>Setting Team Goals and Priorities</vt:lpstr>
      <vt:lpstr>Stretch Goals</vt:lpstr>
      <vt:lpstr>Selecting People</vt:lpstr>
      <vt:lpstr>Team Training</vt:lpstr>
      <vt:lpstr>Team Compensation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Choi</dc:creator>
  <cp:lastModifiedBy>Robert Willardson</cp:lastModifiedBy>
  <cp:revision>32</cp:revision>
  <dcterms:created xsi:type="dcterms:W3CDTF">2006-08-16T00:00:00Z</dcterms:created>
  <dcterms:modified xsi:type="dcterms:W3CDTF">2015-11-02T11:55:23Z</dcterms:modified>
</cp:coreProperties>
</file>