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1"/>
  </p:notesMasterIdLst>
  <p:sldIdLst>
    <p:sldId id="256" r:id="rId2"/>
    <p:sldId id="259" r:id="rId3"/>
    <p:sldId id="263" r:id="rId4"/>
    <p:sldId id="274" r:id="rId5"/>
    <p:sldId id="275" r:id="rId6"/>
    <p:sldId id="295" r:id="rId7"/>
    <p:sldId id="277" r:id="rId8"/>
    <p:sldId id="279" r:id="rId9"/>
    <p:sldId id="280" r:id="rId10"/>
    <p:sldId id="296" r:id="rId11"/>
    <p:sldId id="282" r:id="rId12"/>
    <p:sldId id="283" r:id="rId13"/>
    <p:sldId id="284" r:id="rId14"/>
    <p:sldId id="286" r:id="rId15"/>
    <p:sldId id="297" r:id="rId16"/>
    <p:sldId id="289" r:id="rId17"/>
    <p:sldId id="290" r:id="rId18"/>
    <p:sldId id="292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0" autoAdjust="0"/>
    <p:restoredTop sz="99117" autoAdjust="0"/>
  </p:normalViewPr>
  <p:slideViewPr>
    <p:cSldViewPr>
      <p:cViewPr varScale="1">
        <p:scale>
          <a:sx n="59" d="100"/>
          <a:sy n="59" d="100"/>
        </p:scale>
        <p:origin x="-89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12FA-D8BA-4C70-99B8-2B5305B35DCE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44F78-A940-4A42-AD32-96172B29B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0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F5DD81-C88D-4322-A895-355FC056253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6EB290-B7F1-4B88-B9B3-9C012F3FAD5C}" type="slidenum">
              <a:rPr lang="en-US"/>
              <a:pPr/>
              <a:t>12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D3B50C-D06C-458F-9DB4-F0D77037DC93}" type="slidenum">
              <a:rPr lang="en-US"/>
              <a:pPr/>
              <a:t>13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817C3A-79BB-41AD-9868-268B1F7A3AE0}" type="slidenum">
              <a:rPr lang="en-US"/>
              <a:pPr/>
              <a:t>15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27CC17-D29F-4588-934E-9B1773E7F593}" type="slidenum">
              <a:rPr lang="en-US"/>
              <a:pPr/>
              <a:t>16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F3C383-8148-4E37-8A6F-D10816F97BFA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2C315B-4421-4963-B9F5-DC7CBF170713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44F78-A940-4A42-AD32-96172B29BA8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1DED68-39F3-440B-A44B-310DCFC9EB42}" type="slidenum">
              <a:rPr lang="en-US"/>
              <a:pPr/>
              <a:t>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BDB750-DBF5-48C8-B3CD-A777C452EF94}" type="slidenum">
              <a:rPr lang="en-US"/>
              <a:pPr/>
              <a:t>6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635368-CEC4-431B-AEF3-E60EDE8B4B35}" type="slidenum">
              <a:rPr lang="en-US"/>
              <a:pPr/>
              <a:t>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0E58C-74AD-469F-8016-3469EF82CBE1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1D38BC-E65D-4A62-93AD-0352ED22C98C}" type="slidenum">
              <a:rPr lang="en-US"/>
              <a:pPr/>
              <a:t>9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4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01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12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15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64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08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9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47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98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5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DD8C-130D-4F22-87CA-E248503A596A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6A12-B158-4956-823E-35406D858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dirty="0" smtClean="0"/>
              <a:t>Designing Adaptive Organizations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Characteristics Model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2014 Cengage Learning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52525"/>
            <a:ext cx="70580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2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Internal Motivation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work as meaningful</a:t>
            </a:r>
          </a:p>
          <a:p>
            <a:endParaRPr lang="en-US" dirty="0" smtClean="0"/>
          </a:p>
          <a:p>
            <a:r>
              <a:rPr lang="en-US" dirty="0" smtClean="0"/>
              <a:t>Experience responsibility for work outcomes</a:t>
            </a:r>
          </a:p>
          <a:p>
            <a:endParaRPr lang="en-US" dirty="0" smtClean="0"/>
          </a:p>
          <a:p>
            <a:r>
              <a:rPr lang="en-US" dirty="0" smtClean="0"/>
              <a:t>Knowledge of results</a:t>
            </a:r>
            <a:endParaRPr lang="en-US" sz="3600" dirty="0" smtClean="0"/>
          </a:p>
          <a:p>
            <a:pPr>
              <a:buFontTx/>
              <a:buNone/>
            </a:pPr>
            <a:endParaRPr lang="en-US" sz="3600" dirty="0" smtClean="0"/>
          </a:p>
        </p:txBody>
      </p:sp>
      <p:sp>
        <p:nvSpPr>
          <p:cNvPr id="3994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Core Job Characteristics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Skill variety</a:t>
            </a:r>
          </a:p>
          <a:p>
            <a:endParaRPr lang="en-US" dirty="0" smtClean="0"/>
          </a:p>
          <a:p>
            <a:r>
              <a:rPr lang="en-US" dirty="0" smtClean="0"/>
              <a:t>Task identity</a:t>
            </a:r>
          </a:p>
          <a:p>
            <a:endParaRPr lang="en-US" dirty="0" smtClean="0"/>
          </a:p>
          <a:p>
            <a:r>
              <a:rPr lang="en-US" dirty="0" smtClean="0"/>
              <a:t>Task significance</a:t>
            </a:r>
          </a:p>
          <a:p>
            <a:endParaRPr lang="en-US" dirty="0" smtClean="0"/>
          </a:p>
          <a:p>
            <a:r>
              <a:rPr lang="en-US" dirty="0" smtClean="0"/>
              <a:t>Autonomy</a:t>
            </a:r>
          </a:p>
          <a:p>
            <a:endParaRPr lang="en-US" dirty="0" smtClean="0"/>
          </a:p>
          <a:p>
            <a:r>
              <a:rPr lang="en-US" dirty="0" smtClean="0"/>
              <a:t>Feedback</a:t>
            </a:r>
          </a:p>
        </p:txBody>
      </p:sp>
      <p:sp>
        <p:nvSpPr>
          <p:cNvPr id="4096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 Increase Internal Motivation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Combine tasks</a:t>
            </a:r>
          </a:p>
          <a:p>
            <a:endParaRPr lang="en-US" dirty="0" smtClean="0"/>
          </a:p>
          <a:p>
            <a:r>
              <a:rPr lang="en-US" dirty="0" smtClean="0"/>
              <a:t>Natural work units</a:t>
            </a:r>
          </a:p>
          <a:p>
            <a:endParaRPr lang="en-US" dirty="0" smtClean="0"/>
          </a:p>
          <a:p>
            <a:r>
              <a:rPr lang="en-US" dirty="0" smtClean="0"/>
              <a:t>Establish client relationships</a:t>
            </a:r>
          </a:p>
          <a:p>
            <a:endParaRPr lang="en-US" dirty="0" smtClean="0"/>
          </a:p>
          <a:p>
            <a:r>
              <a:rPr lang="en-US" dirty="0" smtClean="0"/>
              <a:t>Vertical loading</a:t>
            </a:r>
          </a:p>
          <a:p>
            <a:endParaRPr lang="en-US" dirty="0" smtClean="0"/>
          </a:p>
          <a:p>
            <a:r>
              <a:rPr lang="en-US" dirty="0" smtClean="0"/>
              <a:t>Open feedback channels</a:t>
            </a:r>
          </a:p>
        </p:txBody>
      </p:sp>
      <p:sp>
        <p:nvSpPr>
          <p:cNvPr id="4198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Intraorganizational Processes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collection of activities that take place within an organization to transform inputs into outputs that customers value.</a:t>
            </a: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Organization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2014 Cengage Learning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3604"/>
            <a:ext cx="4114802" cy="473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6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Empowerment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Empowering workers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lvl="1"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mtClean="0"/>
              <a:t>Empowerment </a:t>
            </a:r>
          </a:p>
        </p:txBody>
      </p:sp>
      <p:sp>
        <p:nvSpPr>
          <p:cNvPr id="4710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Interorganizational Processes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A collection of activities that occur among companies to transform inputs into outputs that customers value.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Organizations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reduced costs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loss of control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noncore activities that are outsourced may become source of advantage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suppliers to whom work is outsourced can become competitors</a:t>
            </a:r>
          </a:p>
          <a:p>
            <a:pPr>
              <a:lnSpc>
                <a:spcPct val="90000"/>
              </a:lnSpc>
            </a:pPr>
            <a:endParaRPr lang="en-US" sz="3600" smtClean="0"/>
          </a:p>
        </p:txBody>
      </p:sp>
      <p:sp>
        <p:nvSpPr>
          <p:cNvPr id="5018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Organizations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shared costs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fast and flexible</a:t>
            </a:r>
          </a:p>
          <a:p>
            <a:pPr lvl="1"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3200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difficult to control quality of work done by partners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requires tremendous managerial skills</a:t>
            </a:r>
          </a:p>
          <a:p>
            <a:pPr>
              <a:lnSpc>
                <a:spcPct val="90000"/>
              </a:lnSpc>
            </a:pPr>
            <a:endParaRPr lang="en-US" sz="3600" smtClean="0"/>
          </a:p>
        </p:txBody>
      </p:sp>
      <p:sp>
        <p:nvSpPr>
          <p:cNvPr id="522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Cengage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and Process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</a:p>
          <a:p>
            <a:endParaRPr lang="en-US" sz="3200" dirty="0" smtClean="0"/>
          </a:p>
          <a:p>
            <a:r>
              <a:rPr lang="en-US" dirty="0" smtClean="0"/>
              <a:t>Organizational process</a:t>
            </a:r>
          </a:p>
          <a:p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Departmentalization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3550" indent="-463550"/>
            <a:r>
              <a:rPr lang="en-US" smtClean="0"/>
              <a:t>Functional</a:t>
            </a:r>
          </a:p>
          <a:p>
            <a:pPr marL="463550" indent="-463550"/>
            <a:endParaRPr lang="en-US" smtClean="0"/>
          </a:p>
          <a:p>
            <a:pPr marL="463550" indent="-463550"/>
            <a:r>
              <a:rPr lang="en-US" smtClean="0"/>
              <a:t>Product</a:t>
            </a:r>
          </a:p>
          <a:p>
            <a:pPr marL="463550" indent="-463550"/>
            <a:endParaRPr lang="en-US" smtClean="0"/>
          </a:p>
          <a:p>
            <a:pPr marL="463550" indent="-463550"/>
            <a:r>
              <a:rPr lang="en-US" smtClean="0"/>
              <a:t>Customer</a:t>
            </a:r>
          </a:p>
          <a:p>
            <a:pPr marL="463550" indent="-463550"/>
            <a:endParaRPr lang="en-US" smtClean="0"/>
          </a:p>
          <a:p>
            <a:pPr marL="463550" indent="-463550"/>
            <a:r>
              <a:rPr lang="en-US" smtClean="0"/>
              <a:t>Geographic</a:t>
            </a:r>
          </a:p>
          <a:p>
            <a:pPr marL="463550" indent="-463550"/>
            <a:endParaRPr lang="en-US" smtClean="0"/>
          </a:p>
          <a:p>
            <a:pPr marL="463550" indent="-463550"/>
            <a:r>
              <a:rPr lang="en-US" smtClean="0"/>
              <a:t>Matrix 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Chain of Command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command</a:t>
            </a:r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Unity of command 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10" y="627322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Authority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Line authority</a:t>
            </a:r>
          </a:p>
          <a:p>
            <a:pPr>
              <a:lnSpc>
                <a:spcPct val="90000"/>
              </a:lnSpc>
            </a:pPr>
            <a:r>
              <a:rPr lang="en-US" smtClean="0"/>
              <a:t>Staff authority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Line function </a:t>
            </a:r>
          </a:p>
          <a:p>
            <a:pPr>
              <a:lnSpc>
                <a:spcPct val="90000"/>
              </a:lnSpc>
            </a:pPr>
            <a:r>
              <a:rPr lang="en-US" smtClean="0"/>
              <a:t>Staff function</a:t>
            </a:r>
          </a:p>
        </p:txBody>
      </p:sp>
      <p:sp>
        <p:nvSpPr>
          <p:cNvPr id="3277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881" y="1524000"/>
            <a:ext cx="54022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1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Degree of Centralization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Centralization of authority </a:t>
            </a:r>
          </a:p>
          <a:p>
            <a:endParaRPr lang="en-US" dirty="0" smtClean="0"/>
          </a:p>
          <a:p>
            <a:r>
              <a:rPr lang="en-US" dirty="0" smtClean="0"/>
              <a:t>Decentralization </a:t>
            </a:r>
          </a:p>
          <a:p>
            <a:endParaRPr lang="en-US" dirty="0" smtClean="0"/>
          </a:p>
          <a:p>
            <a:r>
              <a:rPr lang="en-US" dirty="0" smtClean="0"/>
              <a:t>Standardization</a:t>
            </a:r>
          </a:p>
          <a:p>
            <a:pPr lvl="1"/>
            <a:endParaRPr lang="en-US" sz="3200" dirty="0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Job Specialization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comprises a smaller part of a larger task</a:t>
            </a:r>
          </a:p>
          <a:p>
            <a:endParaRPr lang="en-US" dirty="0" smtClean="0"/>
          </a:p>
          <a:p>
            <a:r>
              <a:rPr lang="en-US" dirty="0" smtClean="0"/>
              <a:t>Easy to learn</a:t>
            </a:r>
          </a:p>
          <a:p>
            <a:endParaRPr lang="en-US" dirty="0" smtClean="0"/>
          </a:p>
          <a:p>
            <a:r>
              <a:rPr lang="en-US" dirty="0" smtClean="0"/>
              <a:t>Low variety</a:t>
            </a:r>
          </a:p>
          <a:p>
            <a:endParaRPr lang="en-US" dirty="0" smtClean="0"/>
          </a:p>
          <a:p>
            <a:r>
              <a:rPr lang="en-US" dirty="0" smtClean="0"/>
              <a:t>High repetition</a:t>
            </a:r>
          </a:p>
        </p:txBody>
      </p:sp>
      <p:sp>
        <p:nvSpPr>
          <p:cNvPr id="3686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3600" smtClean="0"/>
              <a:t>Job Rotation, Enlargement,</a:t>
            </a:r>
            <a:br>
              <a:rPr lang="en-US" sz="3600" smtClean="0"/>
            </a:br>
            <a:r>
              <a:rPr lang="en-US" sz="3600" smtClean="0"/>
              <a:t> Enrichment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Rotation </a:t>
            </a:r>
          </a:p>
          <a:p>
            <a:endParaRPr lang="en-US" smtClean="0"/>
          </a:p>
          <a:p>
            <a:r>
              <a:rPr lang="en-US" smtClean="0"/>
              <a:t>Enlargement </a:t>
            </a:r>
          </a:p>
          <a:p>
            <a:pPr lvl="1"/>
            <a:endParaRPr lang="en-US" smtClean="0"/>
          </a:p>
          <a:p>
            <a:r>
              <a:rPr lang="en-US" smtClean="0"/>
              <a:t>Enrichment </a:t>
            </a:r>
            <a:endParaRPr lang="en-US" sz="3200" smtClean="0"/>
          </a:p>
          <a:p>
            <a:pPr lvl="1"/>
            <a:endParaRPr lang="en-US" sz="2800" smtClean="0"/>
          </a:p>
        </p:txBody>
      </p:sp>
      <p:sp>
        <p:nvSpPr>
          <p:cNvPr id="378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9-3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326</Words>
  <Application>Microsoft Office PowerPoint</Application>
  <PresentationFormat>On-screen Show (4:3)</PresentationFormat>
  <Paragraphs>159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Custom Design</vt:lpstr>
      <vt:lpstr>Chapter 9 Designing Adaptive Organizations </vt:lpstr>
      <vt:lpstr>Structure and Process</vt:lpstr>
      <vt:lpstr>Departmentalization</vt:lpstr>
      <vt:lpstr>Chain of Command</vt:lpstr>
      <vt:lpstr>Authority</vt:lpstr>
      <vt:lpstr>Delegation</vt:lpstr>
      <vt:lpstr>Degree of Centralization</vt:lpstr>
      <vt:lpstr>Job Specialization</vt:lpstr>
      <vt:lpstr>Job Rotation, Enlargement,  Enrichment</vt:lpstr>
      <vt:lpstr>Job Characteristics Model </vt:lpstr>
      <vt:lpstr>Internal Motivation</vt:lpstr>
      <vt:lpstr>Core Job Characteristics</vt:lpstr>
      <vt:lpstr>To Increase Internal Motivation</vt:lpstr>
      <vt:lpstr>Intraorganizational Processes</vt:lpstr>
      <vt:lpstr>Modular Organization </vt:lpstr>
      <vt:lpstr>Empowerment</vt:lpstr>
      <vt:lpstr>Interorganizational Processes</vt:lpstr>
      <vt:lpstr>Modular Organizations</vt:lpstr>
      <vt:lpstr>Virtual Organizations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43</cp:revision>
  <dcterms:created xsi:type="dcterms:W3CDTF">2006-08-16T00:00:00Z</dcterms:created>
  <dcterms:modified xsi:type="dcterms:W3CDTF">2015-10-14T16:51:19Z</dcterms:modified>
</cp:coreProperties>
</file>