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20"/>
  </p:notesMasterIdLst>
  <p:sldIdLst>
    <p:sldId id="256" r:id="rId2"/>
    <p:sldId id="258" r:id="rId3"/>
    <p:sldId id="260" r:id="rId4"/>
    <p:sldId id="261" r:id="rId5"/>
    <p:sldId id="262" r:id="rId6"/>
    <p:sldId id="288" r:id="rId7"/>
    <p:sldId id="264" r:id="rId8"/>
    <p:sldId id="266" r:id="rId9"/>
    <p:sldId id="268" r:id="rId10"/>
    <p:sldId id="269" r:id="rId11"/>
    <p:sldId id="275" r:id="rId12"/>
    <p:sldId id="277" r:id="rId13"/>
    <p:sldId id="279" r:id="rId14"/>
    <p:sldId id="281" r:id="rId15"/>
    <p:sldId id="282" r:id="rId16"/>
    <p:sldId id="284" r:id="rId17"/>
    <p:sldId id="286" r:id="rId18"/>
    <p:sldId id="28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818" autoAdjust="0"/>
  </p:normalViewPr>
  <p:slideViewPr>
    <p:cSldViewPr>
      <p:cViewPr>
        <p:scale>
          <a:sx n="66" d="100"/>
          <a:sy n="66" d="100"/>
        </p:scale>
        <p:origin x="-811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1566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6B0285-BBEF-4C31-8981-77B456083A5E}" type="doc">
      <dgm:prSet loTypeId="urn:microsoft.com/office/officeart/2005/8/layout/chevron1" loCatId="process" qsTypeId="urn:microsoft.com/office/officeart/2005/8/quickstyle/simple1" qsCatId="simple" csTypeId="urn:microsoft.com/office/officeart/2005/8/colors/accent6_4" csCatId="accent6" phldr="1"/>
      <dgm:spPr/>
    </dgm:pt>
    <dgm:pt modelId="{A9C4C0AC-093E-4790-9009-1DBE4EB6BD6A}">
      <dgm:prSet phldrT="[Text]"/>
      <dgm:spPr/>
      <dgm:t>
        <a:bodyPr/>
        <a:lstStyle/>
        <a:p>
          <a:r>
            <a:rPr lang="en-US" dirty="0" smtClean="0"/>
            <a:t>Wholly owned affiliates</a:t>
          </a:r>
          <a:endParaRPr lang="en-US" dirty="0"/>
        </a:p>
      </dgm:t>
    </dgm:pt>
    <dgm:pt modelId="{12C18CB6-507D-4203-A0B5-CC11705FDD26}" type="sibTrans" cxnId="{84738375-43EF-42B1-A0E6-07EC31244871}">
      <dgm:prSet/>
      <dgm:spPr/>
      <dgm:t>
        <a:bodyPr/>
        <a:lstStyle/>
        <a:p>
          <a:endParaRPr lang="en-US"/>
        </a:p>
      </dgm:t>
    </dgm:pt>
    <dgm:pt modelId="{32E773CD-2374-4DAE-B548-011513070B9D}" type="parTrans" cxnId="{84738375-43EF-42B1-A0E6-07EC31244871}">
      <dgm:prSet/>
      <dgm:spPr/>
      <dgm:t>
        <a:bodyPr/>
        <a:lstStyle/>
        <a:p>
          <a:endParaRPr lang="en-US"/>
        </a:p>
      </dgm:t>
    </dgm:pt>
    <dgm:pt modelId="{CEBF4CAA-D936-4DA9-90A2-89E119A3326E}">
      <dgm:prSet phldrT="[Text]"/>
      <dgm:spPr/>
      <dgm:t>
        <a:bodyPr/>
        <a:lstStyle/>
        <a:p>
          <a:r>
            <a:rPr lang="en-US" dirty="0" smtClean="0"/>
            <a:t>Strategic alliances</a:t>
          </a:r>
          <a:endParaRPr lang="en-US" dirty="0"/>
        </a:p>
      </dgm:t>
    </dgm:pt>
    <dgm:pt modelId="{BF0696BC-46BD-4BA3-BA88-611EDE492873}" type="sibTrans" cxnId="{D70E38B6-45EF-4CB8-A2D8-734B0C8EAAB6}">
      <dgm:prSet/>
      <dgm:spPr/>
      <dgm:t>
        <a:bodyPr/>
        <a:lstStyle/>
        <a:p>
          <a:endParaRPr lang="en-US"/>
        </a:p>
      </dgm:t>
    </dgm:pt>
    <dgm:pt modelId="{C17EEAD8-51DA-4B61-9CF2-BDB92BFB8843}" type="parTrans" cxnId="{D70E38B6-45EF-4CB8-A2D8-734B0C8EAAB6}">
      <dgm:prSet/>
      <dgm:spPr/>
      <dgm:t>
        <a:bodyPr/>
        <a:lstStyle/>
        <a:p>
          <a:endParaRPr lang="en-US"/>
        </a:p>
      </dgm:t>
    </dgm:pt>
    <dgm:pt modelId="{6075E076-344B-47B3-B857-E1B75DC98E69}">
      <dgm:prSet phldrT="[Text]"/>
      <dgm:spPr/>
      <dgm:t>
        <a:bodyPr/>
        <a:lstStyle/>
        <a:p>
          <a:r>
            <a:rPr lang="en-US" dirty="0" smtClean="0"/>
            <a:t>Cooperative contracts</a:t>
          </a:r>
          <a:endParaRPr lang="en-US" dirty="0"/>
        </a:p>
      </dgm:t>
    </dgm:pt>
    <dgm:pt modelId="{66F587F7-6800-484C-9678-E81E656B13C6}" type="sibTrans" cxnId="{BEA3A87E-DBDE-467D-8B01-E91B9F4A2508}">
      <dgm:prSet/>
      <dgm:spPr/>
      <dgm:t>
        <a:bodyPr/>
        <a:lstStyle/>
        <a:p>
          <a:endParaRPr lang="en-US"/>
        </a:p>
      </dgm:t>
    </dgm:pt>
    <dgm:pt modelId="{4A1316CD-755F-4B90-B933-DFD588C39688}" type="parTrans" cxnId="{BEA3A87E-DBDE-467D-8B01-E91B9F4A2508}">
      <dgm:prSet/>
      <dgm:spPr/>
      <dgm:t>
        <a:bodyPr/>
        <a:lstStyle/>
        <a:p>
          <a:endParaRPr lang="en-US"/>
        </a:p>
      </dgm:t>
    </dgm:pt>
    <dgm:pt modelId="{F10C64BC-89B0-4DAE-860D-D164DEE80510}">
      <dgm:prSet phldrT="[Text]"/>
      <dgm:spPr/>
      <dgm:t>
        <a:bodyPr/>
        <a:lstStyle/>
        <a:p>
          <a:r>
            <a:rPr lang="en-US" dirty="0" smtClean="0"/>
            <a:t>Exporting</a:t>
          </a:r>
          <a:endParaRPr lang="en-US" dirty="0"/>
        </a:p>
      </dgm:t>
    </dgm:pt>
    <dgm:pt modelId="{FD280535-0FAE-4132-B898-F4FDAB0B3E66}" type="sibTrans" cxnId="{296762E7-1655-4971-AED7-1224AABDAF87}">
      <dgm:prSet/>
      <dgm:spPr/>
      <dgm:t>
        <a:bodyPr/>
        <a:lstStyle/>
        <a:p>
          <a:endParaRPr lang="en-US"/>
        </a:p>
      </dgm:t>
    </dgm:pt>
    <dgm:pt modelId="{B7678E88-5E2C-4652-896A-42E84A1D4286}" type="parTrans" cxnId="{296762E7-1655-4971-AED7-1224AABDAF87}">
      <dgm:prSet/>
      <dgm:spPr/>
      <dgm:t>
        <a:bodyPr/>
        <a:lstStyle/>
        <a:p>
          <a:endParaRPr lang="en-US"/>
        </a:p>
      </dgm:t>
    </dgm:pt>
    <dgm:pt modelId="{45D90354-20AC-403D-97A3-E60A8EA8D0DC}" type="pres">
      <dgm:prSet presAssocID="{246B0285-BBEF-4C31-8981-77B456083A5E}" presName="Name0" presStyleCnt="0">
        <dgm:presLayoutVars>
          <dgm:dir/>
          <dgm:animLvl val="lvl"/>
          <dgm:resizeHandles val="exact"/>
        </dgm:presLayoutVars>
      </dgm:prSet>
      <dgm:spPr/>
    </dgm:pt>
    <dgm:pt modelId="{12638E9E-F69A-4CBE-90E2-897C99D33251}" type="pres">
      <dgm:prSet presAssocID="{F10C64BC-89B0-4DAE-860D-D164DEE80510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DE2507-7DB5-4860-BA2F-3BD4E0A56EC8}" type="pres">
      <dgm:prSet presAssocID="{FD280535-0FAE-4132-B898-F4FDAB0B3E66}" presName="parTxOnlySpace" presStyleCnt="0"/>
      <dgm:spPr/>
    </dgm:pt>
    <dgm:pt modelId="{2BE69D69-204E-4D73-954B-F48CE1EB7A21}" type="pres">
      <dgm:prSet presAssocID="{6075E076-344B-47B3-B857-E1B75DC98E69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5DDF88-9B28-4EFE-8806-EDB1C48BF3B9}" type="pres">
      <dgm:prSet presAssocID="{66F587F7-6800-484C-9678-E81E656B13C6}" presName="parTxOnlySpace" presStyleCnt="0"/>
      <dgm:spPr/>
    </dgm:pt>
    <dgm:pt modelId="{FCA3F7E6-5392-4A96-A4D8-E67D786BD65E}" type="pres">
      <dgm:prSet presAssocID="{CEBF4CAA-D936-4DA9-90A2-89E119A3326E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C71022-78D5-46DA-A163-A33598C25516}" type="pres">
      <dgm:prSet presAssocID="{BF0696BC-46BD-4BA3-BA88-611EDE492873}" presName="parTxOnlySpace" presStyleCnt="0"/>
      <dgm:spPr/>
    </dgm:pt>
    <dgm:pt modelId="{3ADF7C10-881B-4175-AA7E-36DB2BDD0149}" type="pres">
      <dgm:prSet presAssocID="{A9C4C0AC-093E-4790-9009-1DBE4EB6BD6A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96762E7-1655-4971-AED7-1224AABDAF87}" srcId="{246B0285-BBEF-4C31-8981-77B456083A5E}" destId="{F10C64BC-89B0-4DAE-860D-D164DEE80510}" srcOrd="0" destOrd="0" parTransId="{B7678E88-5E2C-4652-896A-42E84A1D4286}" sibTransId="{FD280535-0FAE-4132-B898-F4FDAB0B3E66}"/>
    <dgm:cxn modelId="{1C66A6FC-4694-4B93-BAB3-6E6A8CA8C8CE}" type="presOf" srcId="{CEBF4CAA-D936-4DA9-90A2-89E119A3326E}" destId="{FCA3F7E6-5392-4A96-A4D8-E67D786BD65E}" srcOrd="0" destOrd="0" presId="urn:microsoft.com/office/officeart/2005/8/layout/chevron1"/>
    <dgm:cxn modelId="{57D376AA-9FC1-4D4E-85C3-E3620AD36D9B}" type="presOf" srcId="{246B0285-BBEF-4C31-8981-77B456083A5E}" destId="{45D90354-20AC-403D-97A3-E60A8EA8D0DC}" srcOrd="0" destOrd="0" presId="urn:microsoft.com/office/officeart/2005/8/layout/chevron1"/>
    <dgm:cxn modelId="{84738375-43EF-42B1-A0E6-07EC31244871}" srcId="{246B0285-BBEF-4C31-8981-77B456083A5E}" destId="{A9C4C0AC-093E-4790-9009-1DBE4EB6BD6A}" srcOrd="3" destOrd="0" parTransId="{32E773CD-2374-4DAE-B548-011513070B9D}" sibTransId="{12C18CB6-507D-4203-A0B5-CC11705FDD26}"/>
    <dgm:cxn modelId="{23D180F8-1DA7-4545-93B6-B13FEBC235CF}" type="presOf" srcId="{A9C4C0AC-093E-4790-9009-1DBE4EB6BD6A}" destId="{3ADF7C10-881B-4175-AA7E-36DB2BDD0149}" srcOrd="0" destOrd="0" presId="urn:microsoft.com/office/officeart/2005/8/layout/chevron1"/>
    <dgm:cxn modelId="{A5871B0A-5067-43B2-8641-A1D2B8A801AC}" type="presOf" srcId="{F10C64BC-89B0-4DAE-860D-D164DEE80510}" destId="{12638E9E-F69A-4CBE-90E2-897C99D33251}" srcOrd="0" destOrd="0" presId="urn:microsoft.com/office/officeart/2005/8/layout/chevron1"/>
    <dgm:cxn modelId="{1F170306-FDCA-42C5-8CC6-B2FAF4CF42A1}" type="presOf" srcId="{6075E076-344B-47B3-B857-E1B75DC98E69}" destId="{2BE69D69-204E-4D73-954B-F48CE1EB7A21}" srcOrd="0" destOrd="0" presId="urn:microsoft.com/office/officeart/2005/8/layout/chevron1"/>
    <dgm:cxn modelId="{BEA3A87E-DBDE-467D-8B01-E91B9F4A2508}" srcId="{246B0285-BBEF-4C31-8981-77B456083A5E}" destId="{6075E076-344B-47B3-B857-E1B75DC98E69}" srcOrd="1" destOrd="0" parTransId="{4A1316CD-755F-4B90-B933-DFD588C39688}" sibTransId="{66F587F7-6800-484C-9678-E81E656B13C6}"/>
    <dgm:cxn modelId="{D70E38B6-45EF-4CB8-A2D8-734B0C8EAAB6}" srcId="{246B0285-BBEF-4C31-8981-77B456083A5E}" destId="{CEBF4CAA-D936-4DA9-90A2-89E119A3326E}" srcOrd="2" destOrd="0" parTransId="{C17EEAD8-51DA-4B61-9CF2-BDB92BFB8843}" sibTransId="{BF0696BC-46BD-4BA3-BA88-611EDE492873}"/>
    <dgm:cxn modelId="{48CA695A-B6DA-4D76-805E-79CA840FD9B6}" type="presParOf" srcId="{45D90354-20AC-403D-97A3-E60A8EA8D0DC}" destId="{12638E9E-F69A-4CBE-90E2-897C99D33251}" srcOrd="0" destOrd="0" presId="urn:microsoft.com/office/officeart/2005/8/layout/chevron1"/>
    <dgm:cxn modelId="{F89B6181-155A-4D51-9601-9B10B9430F2A}" type="presParOf" srcId="{45D90354-20AC-403D-97A3-E60A8EA8D0DC}" destId="{CEDE2507-7DB5-4860-BA2F-3BD4E0A56EC8}" srcOrd="1" destOrd="0" presId="urn:microsoft.com/office/officeart/2005/8/layout/chevron1"/>
    <dgm:cxn modelId="{8A0EBCF5-CD02-49E3-A9F3-67FEAA5B4637}" type="presParOf" srcId="{45D90354-20AC-403D-97A3-E60A8EA8D0DC}" destId="{2BE69D69-204E-4D73-954B-F48CE1EB7A21}" srcOrd="2" destOrd="0" presId="urn:microsoft.com/office/officeart/2005/8/layout/chevron1"/>
    <dgm:cxn modelId="{64C27C84-E26A-4CC3-975B-1623E94E5F59}" type="presParOf" srcId="{45D90354-20AC-403D-97A3-E60A8EA8D0DC}" destId="{0C5DDF88-9B28-4EFE-8806-EDB1C48BF3B9}" srcOrd="3" destOrd="0" presId="urn:microsoft.com/office/officeart/2005/8/layout/chevron1"/>
    <dgm:cxn modelId="{4700018D-13CE-4A15-B8E4-96114665E394}" type="presParOf" srcId="{45D90354-20AC-403D-97A3-E60A8EA8D0DC}" destId="{FCA3F7E6-5392-4A96-A4D8-E67D786BD65E}" srcOrd="4" destOrd="0" presId="urn:microsoft.com/office/officeart/2005/8/layout/chevron1"/>
    <dgm:cxn modelId="{D0BD101A-A19C-4FD1-8801-210904ACB331}" type="presParOf" srcId="{45D90354-20AC-403D-97A3-E60A8EA8D0DC}" destId="{D3C71022-78D5-46DA-A163-A33598C25516}" srcOrd="5" destOrd="0" presId="urn:microsoft.com/office/officeart/2005/8/layout/chevron1"/>
    <dgm:cxn modelId="{21F80C5D-A9AE-4A6A-9016-2A3A7C176E4F}" type="presParOf" srcId="{45D90354-20AC-403D-97A3-E60A8EA8D0DC}" destId="{3ADF7C10-881B-4175-AA7E-36DB2BDD0149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3676CB-93FD-480C-AD73-A05DA57FAA60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49EAE2-0638-4B2F-9DD2-5A6B5D2F46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306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9EAE2-0638-4B2F-9DD2-5A6B5D2F46A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9EAE2-0638-4B2F-9DD2-5A6B5D2F46A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5900078-21DC-4FEE-86CE-7D6EBAFC1E2C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AE87A78-D7AB-4880-9505-33AA56ACFBC6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CF6DEC3-1272-4574-9301-47A929A57B86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9EAE2-0638-4B2F-9DD2-5A6B5D2F46A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sz="1100" dirty="0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C97C835-E22F-4A43-BB1A-E021AFE80753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49D2546-D172-49DF-9242-81BFAA612198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9EAE2-0638-4B2F-9DD2-5A6B5D2F46A1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9EAE2-0638-4B2F-9DD2-5A6B5D2F46A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b="0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511AAD4-60E6-4E90-948A-B4B82DF02082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en-US" sz="1100" b="0" dirty="0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3DD77DD-29AD-4E6C-8C24-2A979780EF1D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9EAE2-0638-4B2F-9DD2-5A6B5D2F46A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9EAE2-0638-4B2F-9DD2-5A6B5D2F46A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en-US" sz="1100" b="0" dirty="0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E60CFF0-F12C-4FC3-B5C3-169E1F34B956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9EAE2-0638-4B2F-9DD2-5A6B5D2F46A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5940E3B-E7FC-41BB-8FAF-CC74E9866C96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600" y="1447800"/>
            <a:ext cx="50292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Eurostile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469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b="25000"/>
          <a:stretch>
            <a:fillRect/>
          </a:stretch>
        </p:blipFill>
        <p:spPr bwMode="auto">
          <a:xfrm>
            <a:off x="0" y="4800600"/>
            <a:ext cx="9144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b="25000"/>
          <a:stretch>
            <a:fillRect/>
          </a:stretch>
        </p:blipFill>
        <p:spPr bwMode="auto">
          <a:xfrm rot="10800000">
            <a:off x="0" y="0"/>
            <a:ext cx="9144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0" y="0"/>
            <a:ext cx="8229600" cy="9144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800000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>
            <a:off x="533400" y="3581400"/>
            <a:ext cx="21336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6248400" y="6492875"/>
            <a:ext cx="2895600" cy="365125"/>
          </a:xfrm>
        </p:spPr>
        <p:txBody>
          <a:bodyPr/>
          <a:lstStyle>
            <a:lvl1pPr>
              <a:def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456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Parallelogram 12"/>
          <p:cNvSpPr/>
          <p:nvPr userDrawn="1"/>
        </p:nvSpPr>
        <p:spPr>
          <a:xfrm>
            <a:off x="228600" y="0"/>
            <a:ext cx="8686800" cy="1524000"/>
          </a:xfrm>
          <a:prstGeom prst="parallelogram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4000">
                <a:solidFill>
                  <a:schemeClr val="bg1"/>
                </a:solidFill>
                <a:latin typeface="Felix Titling" pitchFamily="8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7"/>
          <p:cNvPicPr>
            <a:picLocks noChangeAspect="1" noChangeArrowheads="1"/>
          </p:cNvPicPr>
          <p:nvPr userDrawn="1"/>
        </p:nvPicPr>
        <p:blipFill>
          <a:blip r:embed="rId3" cstate="print"/>
          <a:srcRect l="8560" t="18015" r="79678" b="53717"/>
          <a:stretch>
            <a:fillRect/>
          </a:stretch>
        </p:blipFill>
        <p:spPr bwMode="auto">
          <a:xfrm>
            <a:off x="155575" y="1624013"/>
            <a:ext cx="4300538" cy="3225800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</p:spPr>
      </p:pic>
      <p:sp>
        <p:nvSpPr>
          <p:cNvPr id="12" name="Text Box 8"/>
          <p:cNvSpPr txBox="1">
            <a:spLocks noChangeArrowheads="1"/>
          </p:cNvSpPr>
          <p:nvPr userDrawn="1"/>
        </p:nvSpPr>
        <p:spPr bwMode="auto">
          <a:xfrm>
            <a:off x="962025" y="5041900"/>
            <a:ext cx="2649538" cy="274638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200" dirty="0">
                <a:latin typeface="Arial Black" pitchFamily="34" charset="0"/>
              </a:rPr>
              <a:t>&lt;click screenshot for video&gt;</a:t>
            </a:r>
          </a:p>
        </p:txBody>
      </p:sp>
    </p:spTree>
    <p:extLst>
      <p:ext uri="{BB962C8B-B14F-4D97-AF65-F5344CB8AC3E}">
        <p14:creationId xmlns:p14="http://schemas.microsoft.com/office/powerpoint/2010/main" val="32571564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F24B6-D79A-4FC9-92A4-916B0E352A8C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B6F80-68A2-4BE5-B8F1-3A1B3D4994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2327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F24B6-D79A-4FC9-92A4-916B0E352A8C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B6F80-68A2-4BE5-B8F1-3A1B3D4994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154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F24B6-D79A-4FC9-92A4-916B0E352A8C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B6F80-68A2-4BE5-B8F1-3A1B3D4994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5441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F24B6-D79A-4FC9-92A4-916B0E352A8C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B6F80-68A2-4BE5-B8F1-3A1B3D4994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2262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F24B6-D79A-4FC9-92A4-916B0E352A8C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B6F80-68A2-4BE5-B8F1-3A1B3D4994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8917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F24B6-D79A-4FC9-92A4-916B0E352A8C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B6F80-68A2-4BE5-B8F1-3A1B3D4994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2407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F24B6-D79A-4FC9-92A4-916B0E352A8C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B6F80-68A2-4BE5-B8F1-3A1B3D4994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327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F24B6-D79A-4FC9-92A4-916B0E352A8C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B6F80-68A2-4BE5-B8F1-3A1B3D4994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271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ctr" defTabSz="914400" rtl="0" eaLnBrk="1" latinLnBrk="0" hangingPunct="1">
              <a:defRPr lang="en-US" sz="105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 flipV="1">
            <a:off x="0" y="838200"/>
            <a:ext cx="9144000" cy="990600"/>
          </a:xfrm>
          <a:prstGeom prst="line">
            <a:avLst/>
          </a:prstGeom>
          <a:ln w="317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5029200" y="0"/>
            <a:ext cx="4114800" cy="3124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09550"/>
            <a:ext cx="68961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" name="Straight Connector 19"/>
          <p:cNvCxnSpPr/>
          <p:nvPr userDrawn="1"/>
        </p:nvCxnSpPr>
        <p:spPr>
          <a:xfrm>
            <a:off x="0" y="533400"/>
            <a:ext cx="1295400" cy="6324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66556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F24B6-D79A-4FC9-92A4-916B0E352A8C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B6F80-68A2-4BE5-B8F1-3A1B3D4994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4606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F24B6-D79A-4FC9-92A4-916B0E352A8C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B6F80-68A2-4BE5-B8F1-3A1B3D4994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951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F24B6-D79A-4FC9-92A4-916B0E352A8C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B6F80-68A2-4BE5-B8F1-3A1B3D4994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9978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24200"/>
            <a:ext cx="9144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© 2013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781425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2057400"/>
            <a:ext cx="56197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800" y="2133600"/>
            <a:ext cx="56197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6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1905000"/>
            <a:ext cx="1724026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6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800" y="1905000"/>
            <a:ext cx="885826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6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1981200"/>
            <a:ext cx="614868" cy="561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6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81200" y="1905000"/>
            <a:ext cx="218850" cy="200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Parallelogram 12"/>
          <p:cNvSpPr/>
          <p:nvPr userDrawn="1"/>
        </p:nvSpPr>
        <p:spPr>
          <a:xfrm>
            <a:off x="228600" y="0"/>
            <a:ext cx="8686800" cy="1524000"/>
          </a:xfrm>
          <a:prstGeom prst="parallelogram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4000">
                <a:solidFill>
                  <a:schemeClr val="bg1"/>
                </a:solidFill>
                <a:latin typeface="Felix Titling" pitchFamily="8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7"/>
          <p:cNvPicPr>
            <a:picLocks noChangeAspect="1" noChangeArrowheads="1"/>
          </p:cNvPicPr>
          <p:nvPr userDrawn="1"/>
        </p:nvPicPr>
        <p:blipFill>
          <a:blip r:embed="rId3" cstate="print"/>
          <a:srcRect l="8560" t="18015" r="79678" b="53717"/>
          <a:stretch>
            <a:fillRect/>
          </a:stretch>
        </p:blipFill>
        <p:spPr bwMode="auto">
          <a:xfrm>
            <a:off x="155575" y="1624013"/>
            <a:ext cx="4300538" cy="3225800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</p:spPr>
      </p:pic>
      <p:sp>
        <p:nvSpPr>
          <p:cNvPr id="12" name="Text Box 8"/>
          <p:cNvSpPr txBox="1">
            <a:spLocks noChangeArrowheads="1"/>
          </p:cNvSpPr>
          <p:nvPr userDrawn="1"/>
        </p:nvSpPr>
        <p:spPr bwMode="auto">
          <a:xfrm>
            <a:off x="962025" y="5041900"/>
            <a:ext cx="2649538" cy="274638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200" dirty="0">
                <a:latin typeface="Arial Black" pitchFamily="34" charset="0"/>
              </a:rPr>
              <a:t>&lt;click screenshot for video&gt;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>
            <a:lum bright="-18000" contrast="-16000"/>
          </a:blip>
          <a:srcRect l="17500"/>
          <a:stretch>
            <a:fillRect/>
          </a:stretch>
        </p:blipFill>
        <p:spPr bwMode="auto">
          <a:xfrm rot="10800000">
            <a:off x="0" y="6248400"/>
            <a:ext cx="6553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lum bright="-18000" contrast="-16000"/>
          </a:blip>
          <a:srcRect l="17500"/>
          <a:stretch>
            <a:fillRect/>
          </a:stretch>
        </p:blipFill>
        <p:spPr bwMode="auto">
          <a:xfrm>
            <a:off x="0" y="0"/>
            <a:ext cx="914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FFFF00"/>
                </a:solidFill>
                <a:latin typeface="Candara" pitchFamily="34" charset="0"/>
                <a:cs typeface="Candar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itchFamily="18" charset="0"/>
              </a:defRPr>
            </a:lvl1pPr>
            <a:lvl2pPr>
              <a:defRPr>
                <a:latin typeface="Century" pitchFamily="18" charset="0"/>
              </a:defRPr>
            </a:lvl2pPr>
            <a:lvl3pPr>
              <a:defRPr>
                <a:latin typeface="Century" pitchFamily="18" charset="0"/>
              </a:defRPr>
            </a:lvl3pPr>
            <a:lvl4pPr>
              <a:defRPr>
                <a:latin typeface="Century" pitchFamily="18" charset="0"/>
              </a:defRPr>
            </a:lvl4pPr>
            <a:lvl5pPr>
              <a:defRPr>
                <a:latin typeface="Century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sz="1000" kern="12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797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2" cstate="print">
            <a:lum bright="-15000" contrast="10000"/>
          </a:blip>
          <a:srcRect/>
          <a:stretch>
            <a:fillRect/>
          </a:stretch>
        </p:blipFill>
        <p:spPr bwMode="auto">
          <a:xfrm rot="10800000">
            <a:off x="2819400" y="6172200"/>
            <a:ext cx="6324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2" cstate="print">
            <a:lum bright="-15000" contrast="10000"/>
          </a:blip>
          <a:srcRect/>
          <a:stretch>
            <a:fillRect/>
          </a:stretch>
        </p:blipFill>
        <p:spPr bwMode="auto">
          <a:xfrm>
            <a:off x="0" y="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FFFFFF"/>
                </a:solidFill>
                <a:latin typeface="Candara" pitchFamily="34" charset="0"/>
                <a:cs typeface="Candar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itchFamily="18" charset="0"/>
              </a:defRPr>
            </a:lvl1pPr>
            <a:lvl2pPr>
              <a:defRPr>
                <a:latin typeface="Century" pitchFamily="18" charset="0"/>
              </a:defRPr>
            </a:lvl2pPr>
            <a:lvl3pPr>
              <a:defRPr>
                <a:latin typeface="Century" pitchFamily="18" charset="0"/>
              </a:defRPr>
            </a:lvl3pPr>
            <a:lvl4pPr>
              <a:defRPr>
                <a:latin typeface="Century" pitchFamily="18" charset="0"/>
              </a:defRPr>
            </a:lvl4pPr>
            <a:lvl5pPr>
              <a:defRPr>
                <a:latin typeface="Century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sz="1000" kern="12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30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bg>
      <p:bgPr>
        <a:solidFill>
          <a:srgbClr val="808000">
            <a:alpha val="5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arallelogram 30"/>
          <p:cNvSpPr/>
          <p:nvPr userDrawn="1"/>
        </p:nvSpPr>
        <p:spPr>
          <a:xfrm>
            <a:off x="2819400" y="57531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bg2">
              <a:lumMod val="90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12"/>
          <p:cNvSpPr/>
          <p:nvPr userDrawn="1"/>
        </p:nvSpPr>
        <p:spPr>
          <a:xfrm>
            <a:off x="0" y="3048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bg2">
              <a:lumMod val="90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itchFamily="18" charset="0"/>
              </a:defRPr>
            </a:lvl1pPr>
            <a:lvl2pPr>
              <a:defRPr>
                <a:latin typeface="Century" pitchFamily="18" charset="0"/>
              </a:defRPr>
            </a:lvl2pPr>
            <a:lvl3pPr>
              <a:defRPr>
                <a:latin typeface="Century" pitchFamily="18" charset="0"/>
              </a:defRPr>
            </a:lvl3pPr>
            <a:lvl4pPr>
              <a:defRPr>
                <a:latin typeface="Century" pitchFamily="18" charset="0"/>
              </a:defRPr>
            </a:lvl4pPr>
            <a:lvl5pPr>
              <a:defRPr>
                <a:latin typeface="Century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7848600" y="0"/>
            <a:ext cx="1066800" cy="68580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-38100" y="5943600"/>
            <a:ext cx="9182100" cy="304800"/>
          </a:xfrm>
          <a:prstGeom prst="line">
            <a:avLst/>
          </a:prstGeom>
          <a:ln w="2857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8077200" y="0"/>
            <a:ext cx="1066800" cy="6858000"/>
          </a:xfrm>
          <a:prstGeom prst="line">
            <a:avLst/>
          </a:prstGeom>
          <a:ln w="2857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255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7_Title and Content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arallelogram 18"/>
          <p:cNvSpPr/>
          <p:nvPr userDrawn="1"/>
        </p:nvSpPr>
        <p:spPr>
          <a:xfrm>
            <a:off x="-2362200" y="57531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accent6">
              <a:lumMod val="40000"/>
              <a:lumOff val="60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12"/>
          <p:cNvSpPr/>
          <p:nvPr userDrawn="1"/>
        </p:nvSpPr>
        <p:spPr>
          <a:xfrm>
            <a:off x="0" y="3048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accent6">
              <a:lumMod val="40000"/>
              <a:lumOff val="60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itchFamily="18" charset="0"/>
              </a:defRPr>
            </a:lvl1pPr>
            <a:lvl2pPr>
              <a:defRPr>
                <a:latin typeface="Century" pitchFamily="18" charset="0"/>
              </a:defRPr>
            </a:lvl2pPr>
            <a:lvl3pPr>
              <a:defRPr>
                <a:latin typeface="Century" pitchFamily="18" charset="0"/>
              </a:defRPr>
            </a:lvl3pPr>
            <a:lvl4pPr>
              <a:defRPr>
                <a:latin typeface="Century" pitchFamily="18" charset="0"/>
              </a:defRPr>
            </a:lvl4pPr>
            <a:lvl5pPr>
              <a:defRPr>
                <a:latin typeface="Century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 userDrawn="1"/>
        </p:nvCxnSpPr>
        <p:spPr>
          <a:xfrm flipH="1">
            <a:off x="228600" y="0"/>
            <a:ext cx="838200" cy="68580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0" y="5410200"/>
            <a:ext cx="9144000" cy="838202"/>
          </a:xfrm>
          <a:prstGeom prst="line">
            <a:avLst/>
          </a:prstGeom>
          <a:ln w="11112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148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8_Title and Content"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arallelogram 19"/>
          <p:cNvSpPr/>
          <p:nvPr userDrawn="1"/>
        </p:nvSpPr>
        <p:spPr>
          <a:xfrm>
            <a:off x="2438400" y="57912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accent3">
              <a:lumMod val="20000"/>
              <a:lumOff val="80000"/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12"/>
          <p:cNvSpPr/>
          <p:nvPr userDrawn="1"/>
        </p:nvSpPr>
        <p:spPr>
          <a:xfrm>
            <a:off x="0" y="3048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accent3">
              <a:lumMod val="20000"/>
              <a:lumOff val="80000"/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itchFamily="18" charset="0"/>
              </a:defRPr>
            </a:lvl1pPr>
            <a:lvl2pPr>
              <a:defRPr>
                <a:latin typeface="Century" pitchFamily="18" charset="0"/>
              </a:defRPr>
            </a:lvl2pPr>
            <a:lvl3pPr>
              <a:defRPr>
                <a:latin typeface="Century" pitchFamily="18" charset="0"/>
              </a:defRPr>
            </a:lvl3pPr>
            <a:lvl4pPr>
              <a:defRPr>
                <a:latin typeface="Century" pitchFamily="18" charset="0"/>
              </a:defRPr>
            </a:lvl4pPr>
            <a:lvl5pPr>
              <a:defRPr>
                <a:latin typeface="Century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0" y="5715000"/>
            <a:ext cx="9144000" cy="762000"/>
          </a:xfrm>
          <a:prstGeom prst="line">
            <a:avLst/>
          </a:prstGeom>
          <a:ln w="1111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685800" y="0"/>
            <a:ext cx="381000" cy="6858000"/>
          </a:xfrm>
          <a:prstGeom prst="line">
            <a:avLst/>
          </a:prstGeom>
          <a:ln w="2857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H="1">
            <a:off x="8839200" y="3886200"/>
            <a:ext cx="304800" cy="2971800"/>
          </a:xfrm>
          <a:prstGeom prst="line">
            <a:avLst/>
          </a:prstGeom>
          <a:ln w="2857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6633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9_Title and Content"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arallelogram 18"/>
          <p:cNvSpPr/>
          <p:nvPr userDrawn="1"/>
        </p:nvSpPr>
        <p:spPr>
          <a:xfrm>
            <a:off x="-2286000" y="57531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12"/>
          <p:cNvSpPr/>
          <p:nvPr userDrawn="1"/>
        </p:nvSpPr>
        <p:spPr>
          <a:xfrm>
            <a:off x="0" y="3048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itchFamily="18" charset="0"/>
              </a:defRPr>
            </a:lvl1pPr>
            <a:lvl2pPr>
              <a:defRPr>
                <a:latin typeface="Century" pitchFamily="18" charset="0"/>
              </a:defRPr>
            </a:lvl2pPr>
            <a:lvl3pPr>
              <a:defRPr>
                <a:latin typeface="Century" pitchFamily="18" charset="0"/>
              </a:defRPr>
            </a:lvl3pPr>
            <a:lvl4pPr>
              <a:defRPr>
                <a:latin typeface="Century" pitchFamily="18" charset="0"/>
              </a:defRPr>
            </a:lvl4pPr>
            <a:lvl5pPr>
              <a:defRPr>
                <a:latin typeface="Century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0" y="152400"/>
            <a:ext cx="9144000" cy="762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H="1">
            <a:off x="152400" y="0"/>
            <a:ext cx="457200" cy="6858000"/>
          </a:xfrm>
          <a:prstGeom prst="line">
            <a:avLst/>
          </a:prstGeom>
          <a:ln w="2857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3263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0_Title and Content">
    <p:bg>
      <p:bgPr>
        <a:solidFill>
          <a:srgbClr val="008080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arallelogram 15"/>
          <p:cNvSpPr/>
          <p:nvPr userDrawn="1"/>
        </p:nvSpPr>
        <p:spPr>
          <a:xfrm>
            <a:off x="2057400" y="5753100"/>
            <a:ext cx="9144000" cy="1104900"/>
          </a:xfrm>
          <a:prstGeom prst="parallelogram">
            <a:avLst>
              <a:gd name="adj" fmla="val 130556"/>
            </a:avLst>
          </a:prstGeom>
          <a:solidFill>
            <a:srgbClr val="97FFFF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12"/>
          <p:cNvSpPr/>
          <p:nvPr userDrawn="1"/>
        </p:nvSpPr>
        <p:spPr>
          <a:xfrm>
            <a:off x="0" y="304800"/>
            <a:ext cx="9144000" cy="1104900"/>
          </a:xfrm>
          <a:prstGeom prst="parallelogram">
            <a:avLst>
              <a:gd name="adj" fmla="val 130556"/>
            </a:avLst>
          </a:prstGeom>
          <a:solidFill>
            <a:srgbClr val="97FFFF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itchFamily="18" charset="0"/>
              </a:defRPr>
            </a:lvl1pPr>
            <a:lvl2pPr>
              <a:defRPr>
                <a:latin typeface="Century" pitchFamily="18" charset="0"/>
              </a:defRPr>
            </a:lvl2pPr>
            <a:lvl3pPr>
              <a:defRPr>
                <a:latin typeface="Century" pitchFamily="18" charset="0"/>
              </a:defRPr>
            </a:lvl3pPr>
            <a:lvl4pPr>
              <a:defRPr>
                <a:latin typeface="Century" pitchFamily="18" charset="0"/>
              </a:defRPr>
            </a:lvl4pPr>
            <a:lvl5pPr>
              <a:defRPr>
                <a:latin typeface="Century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0" y="4114800"/>
            <a:ext cx="1828800" cy="27432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0" y="2590800"/>
            <a:ext cx="685800" cy="4267200"/>
          </a:xfrm>
          <a:prstGeom prst="line">
            <a:avLst/>
          </a:prstGeom>
          <a:ln w="2857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5516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F24B6-D79A-4FC9-92A4-916B0E352A8C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B6F80-68A2-4BE5-B8F1-3A1B3D4994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979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67" r:id="rId12"/>
    <p:sldLayoutId id="2147483668" r:id="rId13"/>
    <p:sldLayoutId id="2147483669" r:id="rId14"/>
    <p:sldLayoutId id="2147483670" r:id="rId15"/>
    <p:sldLayoutId id="2147483671" r:id="rId16"/>
    <p:sldLayoutId id="2147483672" r:id="rId17"/>
    <p:sldLayoutId id="2147483673" r:id="rId18"/>
    <p:sldLayoutId id="2147483674" r:id="rId19"/>
    <p:sldLayoutId id="2147483675" r:id="rId20"/>
    <p:sldLayoutId id="2147483676" r:id="rId21"/>
    <p:sldLayoutId id="2147483677" r:id="rId22"/>
    <p:sldLayoutId id="2147483689" r:id="rId23"/>
    <p:sldLayoutId id="2147483665" r:id="rId2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8</a:t>
            </a:r>
            <a:br>
              <a:rPr lang="en-US" dirty="0" smtClean="0"/>
            </a:br>
            <a:r>
              <a:rPr lang="en-US" dirty="0" smtClean="0"/>
              <a:t>Global Management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65690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+mn-lt"/>
              </a:rPr>
              <a:t>© </a:t>
            </a:r>
            <a:r>
              <a:rPr lang="en-US" dirty="0" smtClean="0">
                <a:latin typeface="+mn-lt"/>
              </a:rPr>
              <a:t>2014 </a:t>
            </a:r>
            <a:r>
              <a:rPr lang="en-US" dirty="0" err="1">
                <a:latin typeface="+mn-lt"/>
              </a:rPr>
              <a:t>Cengage</a:t>
            </a:r>
            <a:r>
              <a:rPr lang="en-US" dirty="0">
                <a:latin typeface="+mn-lt"/>
              </a:rPr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43600" y="6172200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dirty="0" smtClean="0">
                <a:latin typeface="Rockwell" pitchFamily="18" charset="0"/>
              </a:rPr>
              <a:t>MGMT7</a:t>
            </a:r>
            <a:endParaRPr lang="en-US" dirty="0">
              <a:latin typeface="Rockwell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>
                <a:latin typeface="Rockwell" pitchFamily="18" charset="0"/>
              </a:rPr>
              <a:t>Forms for Global Business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693095" y="894270"/>
          <a:ext cx="7757810" cy="50694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38200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8-3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  <p:sp>
        <p:nvSpPr>
          <p:cNvPr id="9" name="Footer Placeholder 3"/>
          <p:cNvSpPr txBox="1">
            <a:spLocks/>
          </p:cNvSpPr>
          <p:nvPr/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mtClean="0"/>
              <a:t>© 2014 Cengage Learning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Global New Ventures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Tx/>
              <a:buNone/>
            </a:pPr>
            <a:r>
              <a:rPr lang="en-US" smtClean="0"/>
              <a:t>Companies founded with an active global strategy.</a:t>
            </a:r>
          </a:p>
          <a:p>
            <a:pPr marL="0" indent="0"/>
            <a:endParaRPr lang="en-US" smtClean="0"/>
          </a:p>
        </p:txBody>
      </p:sp>
      <p:sp>
        <p:nvSpPr>
          <p:cNvPr id="3277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8-3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Growing Markets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Purchasing power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Growth potential</a:t>
            </a:r>
          </a:p>
          <a:p>
            <a:endParaRPr lang="en-US" dirty="0" smtClean="0"/>
          </a:p>
        </p:txBody>
      </p:sp>
      <p:sp>
        <p:nvSpPr>
          <p:cNvPr id="3482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8-4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Choosing a Location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Qualitative factors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workforce quality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company strategy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Quantitative factors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 kind of facility being built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 trade barriers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 exchange rates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 transportation and labor costs</a:t>
            </a:r>
          </a:p>
          <a:p>
            <a:endParaRPr lang="en-US" dirty="0" smtClean="0"/>
          </a:p>
        </p:txBody>
      </p:sp>
      <p:sp>
        <p:nvSpPr>
          <p:cNvPr id="3686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8-4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Minimizing Political Risk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Political uncertainty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sz="2800" dirty="0" smtClean="0"/>
          </a:p>
          <a:p>
            <a:pPr lvl="1">
              <a:lnSpc>
                <a:spcPct val="80000"/>
              </a:lnSpc>
              <a:buFontTx/>
              <a:buNone/>
            </a:pP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Policy uncertainty </a:t>
            </a:r>
          </a:p>
          <a:p>
            <a:endParaRPr lang="en-US" dirty="0" smtClean="0"/>
          </a:p>
        </p:txBody>
      </p:sp>
      <p:sp>
        <p:nvSpPr>
          <p:cNvPr id="3891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8-4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Strategies for Dealing with </a:t>
            </a:r>
            <a:br>
              <a:rPr lang="en-US" smtClean="0"/>
            </a:br>
            <a:r>
              <a:rPr lang="en-US" smtClean="0"/>
              <a:t>Political Risk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3152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Avoidance</a:t>
            </a:r>
          </a:p>
          <a:p>
            <a:pPr lvl="1"/>
            <a:r>
              <a:rPr lang="en-US" sz="3000" dirty="0" smtClean="0"/>
              <a:t> </a:t>
            </a:r>
            <a:r>
              <a:rPr lang="en-US" dirty="0" smtClean="0"/>
              <a:t>divesting or selling business to avoid risk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Control </a:t>
            </a:r>
          </a:p>
          <a:p>
            <a:pPr lvl="1"/>
            <a:r>
              <a:rPr lang="en-US" sz="3000" dirty="0" smtClean="0"/>
              <a:t> </a:t>
            </a:r>
            <a:r>
              <a:rPr lang="en-US" dirty="0" smtClean="0"/>
              <a:t>active strategy to prevent or reduce political risks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Cooperation</a:t>
            </a:r>
          </a:p>
          <a:p>
            <a:pPr lvl="1"/>
            <a:r>
              <a:rPr lang="en-US" dirty="0" smtClean="0"/>
              <a:t>using joint ventures and collaborative contracts</a:t>
            </a:r>
          </a:p>
          <a:p>
            <a:endParaRPr lang="en-US" sz="2600" dirty="0" smtClean="0"/>
          </a:p>
        </p:txBody>
      </p:sp>
      <p:sp>
        <p:nvSpPr>
          <p:cNvPr id="3994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290793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8-4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Becoming Aware of </a:t>
            </a:r>
            <a:br>
              <a:rPr lang="en-US" smtClean="0"/>
            </a:br>
            <a:r>
              <a:rPr lang="en-US" smtClean="0"/>
              <a:t>Cultural Differences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Tx/>
              <a:buNone/>
            </a:pPr>
            <a:r>
              <a:rPr lang="en-US" smtClean="0"/>
              <a:t>Five Dimensions of Culture</a:t>
            </a:r>
          </a:p>
          <a:p>
            <a:pPr marL="0" indent="0"/>
            <a:r>
              <a:rPr lang="en-US" smtClean="0"/>
              <a:t>  Power distance </a:t>
            </a:r>
          </a:p>
          <a:p>
            <a:pPr marL="0" indent="0"/>
            <a:r>
              <a:rPr lang="en-US" smtClean="0"/>
              <a:t>  Individualism</a:t>
            </a:r>
          </a:p>
          <a:p>
            <a:pPr marL="0" indent="0"/>
            <a:r>
              <a:rPr lang="en-US" smtClean="0"/>
              <a:t>  Masculinity/femininity</a:t>
            </a:r>
          </a:p>
          <a:p>
            <a:pPr marL="0" indent="0"/>
            <a:r>
              <a:rPr lang="en-US" smtClean="0"/>
              <a:t>  Uncertainty avoidance</a:t>
            </a:r>
          </a:p>
          <a:p>
            <a:pPr marL="0" indent="0"/>
            <a:r>
              <a:rPr lang="en-US" smtClean="0"/>
              <a:t>  Short-term/long-term orientation </a:t>
            </a:r>
          </a:p>
          <a:p>
            <a:pPr marL="0" indent="0"/>
            <a:endParaRPr lang="en-US" smtClean="0"/>
          </a:p>
        </p:txBody>
      </p:sp>
      <p:sp>
        <p:nvSpPr>
          <p:cNvPr id="4198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8-5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Language and Cross-Cultural </a:t>
            </a:r>
            <a:br>
              <a:rPr lang="en-US" smtClean="0"/>
            </a:br>
            <a:r>
              <a:rPr lang="en-US" smtClean="0"/>
              <a:t>Training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Documentary training</a:t>
            </a:r>
          </a:p>
          <a:p>
            <a:endParaRPr lang="en-US" smtClean="0"/>
          </a:p>
          <a:p>
            <a:r>
              <a:rPr lang="en-US" smtClean="0"/>
              <a:t>Cultural simulations</a:t>
            </a:r>
          </a:p>
          <a:p>
            <a:pPr lvl="1"/>
            <a:endParaRPr lang="en-US" sz="2800" smtClean="0"/>
          </a:p>
          <a:p>
            <a:r>
              <a:rPr lang="en-US" smtClean="0"/>
              <a:t>Field simulation training </a:t>
            </a:r>
          </a:p>
          <a:p>
            <a:endParaRPr lang="en-US" smtClean="0"/>
          </a:p>
        </p:txBody>
      </p:sp>
      <p:sp>
        <p:nvSpPr>
          <p:cNvPr id="4403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8-6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Spouse, Family, and </a:t>
            </a:r>
            <a:br>
              <a:rPr lang="en-US" smtClean="0"/>
            </a:br>
            <a:r>
              <a:rPr lang="en-US" smtClean="0"/>
              <a:t>Dual-Career Issues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Adaptability screening</a:t>
            </a:r>
          </a:p>
          <a:p>
            <a:pPr lvl="1"/>
            <a:r>
              <a:rPr lang="en-US" smtClean="0"/>
              <a:t> assesses how well managers and families are likely to adjust to a foreign culture</a:t>
            </a:r>
          </a:p>
          <a:p>
            <a:pPr>
              <a:buFontTx/>
              <a:buNone/>
            </a:pPr>
            <a:endParaRPr lang="en-US" sz="3200" smtClean="0"/>
          </a:p>
          <a:p>
            <a:pPr algn="ctr">
              <a:buFontTx/>
              <a:buNone/>
            </a:pPr>
            <a:r>
              <a:rPr lang="en-US" smtClean="0"/>
              <a:t>Language and cross-cultural training for the family is just as, if not more, important than training for employees.</a:t>
            </a:r>
          </a:p>
          <a:p>
            <a:endParaRPr lang="en-US" smtClean="0"/>
          </a:p>
        </p:txBody>
      </p:sp>
      <p:sp>
        <p:nvSpPr>
          <p:cNvPr id="4506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8-6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646237"/>
            <a:ext cx="7772400" cy="4525963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Clr>
                <a:srgbClr val="3399FF"/>
              </a:buClr>
              <a:buNone/>
            </a:pPr>
            <a:r>
              <a:rPr lang="en-US" sz="2400" dirty="0" smtClean="0">
                <a:solidFill>
                  <a:srgbClr val="990000"/>
                </a:solidFill>
              </a:rPr>
              <a:t>8-1</a:t>
            </a:r>
            <a:r>
              <a:rPr lang="en-US" sz="2400" dirty="0" smtClean="0"/>
              <a:t> discuss the impact of global business and the trade rules and agreements that govern it</a:t>
            </a:r>
          </a:p>
          <a:p>
            <a:pPr marL="533400" indent="-533400">
              <a:lnSpc>
                <a:spcPct val="90000"/>
              </a:lnSpc>
              <a:buClr>
                <a:srgbClr val="3399FF"/>
              </a:buClr>
              <a:buNone/>
            </a:pPr>
            <a:r>
              <a:rPr lang="en-US" sz="2400" dirty="0" smtClean="0">
                <a:solidFill>
                  <a:srgbClr val="990000"/>
                </a:solidFill>
              </a:rPr>
              <a:t>8-2</a:t>
            </a:r>
            <a:r>
              <a:rPr lang="en-US" sz="2400" dirty="0" smtClean="0"/>
              <a:t> explain why companies choose to standardize or adapt their business procedures</a:t>
            </a:r>
          </a:p>
          <a:p>
            <a:pPr marL="533400" indent="-533400">
              <a:lnSpc>
                <a:spcPct val="90000"/>
              </a:lnSpc>
              <a:buClr>
                <a:srgbClr val="3399FF"/>
              </a:buClr>
              <a:buNone/>
            </a:pPr>
            <a:r>
              <a:rPr lang="en-US" sz="2400" dirty="0" smtClean="0">
                <a:solidFill>
                  <a:srgbClr val="990000"/>
                </a:solidFill>
              </a:rPr>
              <a:t>8-3</a:t>
            </a:r>
            <a:r>
              <a:rPr lang="en-US" sz="2400" dirty="0" smtClean="0"/>
              <a:t> explain the different ways that companies can organize to do business globally</a:t>
            </a:r>
          </a:p>
          <a:p>
            <a:pPr marL="533400" indent="-533400">
              <a:lnSpc>
                <a:spcPct val="90000"/>
              </a:lnSpc>
              <a:buClr>
                <a:srgbClr val="3399FF"/>
              </a:buClr>
              <a:buNone/>
            </a:pPr>
            <a:r>
              <a:rPr lang="en-US" sz="2400" dirty="0" smtClean="0">
                <a:solidFill>
                  <a:srgbClr val="990000"/>
                </a:solidFill>
              </a:rPr>
              <a:t>8-4</a:t>
            </a:r>
            <a:r>
              <a:rPr lang="en-US" sz="2400" dirty="0" smtClean="0"/>
              <a:t> explain how to find a favorable business climate</a:t>
            </a:r>
          </a:p>
          <a:p>
            <a:pPr marL="533400" indent="-533400">
              <a:lnSpc>
                <a:spcPct val="90000"/>
              </a:lnSpc>
              <a:buClr>
                <a:srgbClr val="3399FF"/>
              </a:buClr>
              <a:buNone/>
            </a:pPr>
            <a:r>
              <a:rPr lang="en-US" sz="2400" dirty="0" smtClean="0">
                <a:solidFill>
                  <a:srgbClr val="990000"/>
                </a:solidFill>
              </a:rPr>
              <a:t>8-5</a:t>
            </a:r>
            <a:r>
              <a:rPr lang="en-US" sz="2400" dirty="0" smtClean="0"/>
              <a:t> discuss the importance of identifying and adapting to cultural differences</a:t>
            </a:r>
          </a:p>
          <a:p>
            <a:pPr marL="533400" indent="-533400">
              <a:lnSpc>
                <a:spcPct val="90000"/>
              </a:lnSpc>
              <a:buClr>
                <a:srgbClr val="3399FF"/>
              </a:buClr>
              <a:buNone/>
            </a:pPr>
            <a:r>
              <a:rPr lang="en-US" sz="2400" dirty="0" smtClean="0">
                <a:solidFill>
                  <a:srgbClr val="990000"/>
                </a:solidFill>
              </a:rPr>
              <a:t>8-6</a:t>
            </a:r>
            <a:r>
              <a:rPr lang="en-US" sz="2400" dirty="0" smtClean="0"/>
              <a:t> explain how to successfully prepare workers for international assignments</a:t>
            </a:r>
          </a:p>
          <a:p>
            <a:pPr marL="533400" indent="-533400">
              <a:lnSpc>
                <a:spcPct val="90000"/>
              </a:lnSpc>
              <a:buClr>
                <a:srgbClr val="3399FF"/>
              </a:buClr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Impact of Global Business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Multinational corporations</a:t>
            </a:r>
          </a:p>
          <a:p>
            <a:endParaRPr lang="en-US" dirty="0" smtClean="0"/>
          </a:p>
          <a:p>
            <a:r>
              <a:rPr lang="en-US" dirty="0" smtClean="0"/>
              <a:t>Direct foreign investment</a:t>
            </a:r>
          </a:p>
          <a:p>
            <a:endParaRPr lang="en-US" dirty="0" smtClean="0"/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8-1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Trade Barriers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751114" y="1600200"/>
            <a:ext cx="7641772" cy="4525963"/>
          </a:xfrm>
        </p:spPr>
        <p:txBody>
          <a:bodyPr/>
          <a:lstStyle/>
          <a:p>
            <a:r>
              <a:rPr lang="en-US" dirty="0" smtClean="0"/>
              <a:t>Tariff – direct tax on imported goods</a:t>
            </a:r>
          </a:p>
          <a:p>
            <a:endParaRPr lang="en-US" dirty="0" smtClean="0"/>
          </a:p>
          <a:p>
            <a:r>
              <a:rPr lang="en-US" dirty="0" smtClean="0"/>
              <a:t>Nontariff barriers</a:t>
            </a:r>
          </a:p>
          <a:p>
            <a:pPr lvl="1"/>
            <a:r>
              <a:rPr lang="en-US" dirty="0" smtClean="0"/>
              <a:t>quotas</a:t>
            </a:r>
          </a:p>
          <a:p>
            <a:pPr lvl="1"/>
            <a:r>
              <a:rPr lang="en-US" dirty="0" smtClean="0"/>
              <a:t>voluntary export restraints</a:t>
            </a:r>
          </a:p>
          <a:p>
            <a:pPr lvl="1"/>
            <a:r>
              <a:rPr lang="en-US" dirty="0" smtClean="0"/>
              <a:t>government import standards</a:t>
            </a:r>
          </a:p>
          <a:p>
            <a:pPr lvl="1"/>
            <a:r>
              <a:rPr lang="en-US" dirty="0" smtClean="0"/>
              <a:t>subsidies</a:t>
            </a:r>
          </a:p>
          <a:p>
            <a:pPr lvl="1"/>
            <a:r>
              <a:rPr lang="en-US" dirty="0" smtClean="0"/>
              <a:t>customs classification</a:t>
            </a:r>
          </a:p>
          <a:p>
            <a:pPr lvl="1"/>
            <a:endParaRPr lang="en-US" dirty="0" smtClean="0"/>
          </a:p>
        </p:txBody>
      </p:sp>
      <p:sp>
        <p:nvSpPr>
          <p:cNvPr id="1843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10886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8-1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Trade Agreements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General Agreement on Tariffs and Trade (GATT)</a:t>
            </a:r>
          </a:p>
          <a:p>
            <a:r>
              <a:rPr lang="en-US" dirty="0" smtClean="0"/>
              <a:t>Existed from 1947 to 1995</a:t>
            </a:r>
          </a:p>
          <a:p>
            <a:r>
              <a:rPr lang="en-US" dirty="0" smtClean="0"/>
              <a:t>Agreement to regulate trade among more than 120 countries</a:t>
            </a:r>
          </a:p>
          <a:p>
            <a:r>
              <a:rPr lang="en-US" dirty="0" smtClean="0"/>
              <a:t>“Substantial reduction of tariffs and other trade barriers and the elimination of tariffs.”</a:t>
            </a:r>
          </a:p>
        </p:txBody>
      </p:sp>
      <p:sp>
        <p:nvSpPr>
          <p:cNvPr id="1946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8200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8-1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 Trade Organization </a:t>
            </a:r>
            <a:endParaRPr lang="en-US" dirty="0"/>
          </a:p>
        </p:txBody>
      </p:sp>
      <p:sp>
        <p:nvSpPr>
          <p:cNvPr id="3277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pPr algn="ctr">
              <a:defRPr/>
            </a:pPr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200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8-1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500" y="1295401"/>
            <a:ext cx="6627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2379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Regional Trading Zones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Maastricht Treaty of Europe</a:t>
            </a:r>
          </a:p>
          <a:p>
            <a:r>
              <a:rPr lang="en-US" dirty="0" smtClean="0"/>
              <a:t>NAFTA</a:t>
            </a:r>
          </a:p>
          <a:p>
            <a:r>
              <a:rPr lang="en-US" dirty="0" smtClean="0"/>
              <a:t>CAFTA-DR</a:t>
            </a:r>
          </a:p>
          <a:p>
            <a:r>
              <a:rPr lang="en-US" dirty="0" smtClean="0"/>
              <a:t>UNASUR</a:t>
            </a:r>
          </a:p>
          <a:p>
            <a:r>
              <a:rPr lang="en-US" dirty="0" smtClean="0"/>
              <a:t>ASEAN</a:t>
            </a:r>
          </a:p>
          <a:p>
            <a:r>
              <a:rPr lang="en-US" dirty="0" smtClean="0"/>
              <a:t>APEC</a:t>
            </a:r>
          </a:p>
          <a:p>
            <a:pPr>
              <a:buFontTx/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150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8-1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Consumers, Trade Barriers, </a:t>
            </a:r>
            <a:br>
              <a:rPr lang="en-US" smtClean="0"/>
            </a:br>
            <a:r>
              <a:rPr lang="en-US" smtClean="0"/>
              <a:t>and Trade Agreements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Trade agreements increase choices, competition, and purchase power…decrease prices. </a:t>
            </a:r>
          </a:p>
          <a:p>
            <a:endParaRPr lang="en-US" sz="2800" dirty="0" smtClean="0"/>
          </a:p>
          <a:p>
            <a:r>
              <a:rPr lang="en-US" sz="2800" dirty="0" smtClean="0"/>
              <a:t>Free trade agreements create new business opportunities…</a:t>
            </a:r>
          </a:p>
          <a:p>
            <a:endParaRPr lang="en-US" sz="2800" dirty="0" smtClean="0"/>
          </a:p>
          <a:p>
            <a:r>
              <a:rPr lang="en-US" sz="2800" dirty="0" smtClean="0"/>
              <a:t>…but also intensify competition.</a:t>
            </a:r>
          </a:p>
        </p:txBody>
      </p:sp>
      <p:sp>
        <p:nvSpPr>
          <p:cNvPr id="2355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14514" y="6305307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8-1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Consistency or Adaptation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Global consistency</a:t>
            </a:r>
          </a:p>
          <a:p>
            <a:pPr lvl="1"/>
            <a:r>
              <a:rPr lang="en-US" smtClean="0"/>
              <a:t>when a multinational company has offices, manufacturing plants, and distribution facilities in different countries and runs them all using the same rules, guidelines, policies, and procedures </a:t>
            </a:r>
          </a:p>
          <a:p>
            <a:pPr lvl="1"/>
            <a:endParaRPr lang="en-US" smtClean="0"/>
          </a:p>
          <a:p>
            <a:r>
              <a:rPr lang="en-US" smtClean="0"/>
              <a:t>Local adaptation</a:t>
            </a:r>
          </a:p>
          <a:p>
            <a:pPr lvl="1"/>
            <a:r>
              <a:rPr lang="en-US" smtClean="0"/>
              <a:t>when a multinational company modifies its rules, guidelines, policies, and procedures to adapt to differences in foreign customers, governments, and regulatory agencies</a:t>
            </a:r>
          </a:p>
        </p:txBody>
      </p:sp>
      <p:sp>
        <p:nvSpPr>
          <p:cNvPr id="2560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8-2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</TotalTime>
  <Words>528</Words>
  <Application>Microsoft Office PowerPoint</Application>
  <PresentationFormat>On-screen Show (4:3)</PresentationFormat>
  <Paragraphs>151</Paragraphs>
  <Slides>18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Custom Design</vt:lpstr>
      <vt:lpstr>Chapter 8 Global Management</vt:lpstr>
      <vt:lpstr>PowerPoint Presentation</vt:lpstr>
      <vt:lpstr>The Impact of Global Business</vt:lpstr>
      <vt:lpstr>Trade Barriers</vt:lpstr>
      <vt:lpstr>Trade Agreements</vt:lpstr>
      <vt:lpstr>World Trade Organization </vt:lpstr>
      <vt:lpstr>Regional Trading Zones</vt:lpstr>
      <vt:lpstr>Consumers, Trade Barriers,  and Trade Agreements</vt:lpstr>
      <vt:lpstr>Consistency or Adaptation</vt:lpstr>
      <vt:lpstr>Forms for Global Business</vt:lpstr>
      <vt:lpstr>Global New Ventures</vt:lpstr>
      <vt:lpstr>Growing Markets</vt:lpstr>
      <vt:lpstr>Choosing a Location</vt:lpstr>
      <vt:lpstr>Minimizing Political Risk</vt:lpstr>
      <vt:lpstr>Strategies for Dealing with  Political Risk</vt:lpstr>
      <vt:lpstr>Becoming Aware of  Cultural Differences</vt:lpstr>
      <vt:lpstr>Language and Cross-Cultural  Training</vt:lpstr>
      <vt:lpstr>Spouse, Family, and  Dual-Career Issues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Choi</dc:creator>
  <cp:lastModifiedBy>Robert Willardson</cp:lastModifiedBy>
  <cp:revision>33</cp:revision>
  <dcterms:created xsi:type="dcterms:W3CDTF">2006-08-16T00:00:00Z</dcterms:created>
  <dcterms:modified xsi:type="dcterms:W3CDTF">2015-10-12T07:50:15Z</dcterms:modified>
</cp:coreProperties>
</file>