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9"/>
  </p:notesMasterIdLst>
  <p:sldIdLst>
    <p:sldId id="256" r:id="rId2"/>
    <p:sldId id="258" r:id="rId3"/>
    <p:sldId id="278" r:id="rId4"/>
    <p:sldId id="279" r:id="rId5"/>
    <p:sldId id="264" r:id="rId6"/>
    <p:sldId id="280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89595" autoAdjust="0"/>
  </p:normalViewPr>
  <p:slideViewPr>
    <p:cSldViewPr>
      <p:cViewPr>
        <p:scale>
          <a:sx n="75" d="100"/>
          <a:sy n="75" d="100"/>
        </p:scale>
        <p:origin x="-638" y="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64249-4865-4DAC-92B1-6260255161FA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6A776-1FD5-4B45-93D8-85941B859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6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A776-1FD5-4B45-93D8-85941B8595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37EDA0-6152-4E4A-9602-8D37A9225AD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38DEBC-1A6C-4A26-8A49-FB5C4A7F033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A776-1FD5-4B45-93D8-85941B8595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A776-1FD5-4B45-93D8-85941B85952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BCDBCF-BAA9-44EF-9FB6-A5C444B4A0C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A5F2E1-8BE7-42D3-8556-4F4A210693F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886848-C542-4405-864B-C1A820312B2E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745116-B8E4-49D1-BF44-649D3A9CD74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100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DFE448-D3BA-488D-B619-5B859323708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A776-1FD5-4B45-93D8-85941B8595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3CEAAC-42FF-46CF-A763-E4CC0E0EE33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D908BD-95EF-4AE9-9CB9-57D7262AAC1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100" b="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E53A70-7567-4F9A-B7E5-9A2BD2AE5FC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0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87CE8B-1D08-4A79-9474-E66FF9831BA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A776-1FD5-4B45-93D8-85941B85952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51107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28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49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76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33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6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18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81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2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97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81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07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6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6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9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4993A-F440-43A2-95F4-24FCA214D73F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9152-E36C-486A-9D52-14BCA289F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1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89" r:id="rId23"/>
    <p:sldLayoutId id="2147483665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7</a:t>
            </a:r>
            <a:br>
              <a:rPr lang="en-US" dirty="0" smtClean="0"/>
            </a:br>
            <a:r>
              <a:rPr lang="en-US" dirty="0" smtClean="0"/>
              <a:t>Innovation and Change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7817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Forces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forces</a:t>
            </a:r>
          </a:p>
          <a:p>
            <a:pPr lvl="1"/>
            <a:r>
              <a:rPr lang="en-US" dirty="0" smtClean="0"/>
              <a:t>lead to differences in the form, quality, or condition of an organization over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Resistance forces</a:t>
            </a:r>
          </a:p>
          <a:p>
            <a:pPr lvl="1"/>
            <a:r>
              <a:rPr lang="en-US" dirty="0" smtClean="0"/>
              <a:t>caused by self-interest, misunderstanding, and distrust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Resistance to Change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Self-interest</a:t>
            </a:r>
          </a:p>
          <a:p>
            <a:endParaRPr lang="en-US" smtClean="0"/>
          </a:p>
          <a:p>
            <a:r>
              <a:rPr lang="en-US" smtClean="0"/>
              <a:t>Misunderstanding and distrust</a:t>
            </a:r>
          </a:p>
          <a:p>
            <a:endParaRPr lang="en-US" smtClean="0"/>
          </a:p>
          <a:p>
            <a:r>
              <a:rPr lang="en-US" smtClean="0"/>
              <a:t>General intolerance for change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Organizational Change Process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525963"/>
          </a:xfrm>
        </p:spPr>
        <p:txBody>
          <a:bodyPr/>
          <a:lstStyle/>
          <a:p>
            <a:r>
              <a:rPr lang="en-US" dirty="0" smtClean="0"/>
              <a:t>Unfreezing</a:t>
            </a:r>
          </a:p>
          <a:p>
            <a:endParaRPr lang="en-US" dirty="0" smtClean="0"/>
          </a:p>
          <a:p>
            <a:r>
              <a:rPr lang="en-US" dirty="0" smtClean="0"/>
              <a:t>Change intervention</a:t>
            </a:r>
          </a:p>
          <a:p>
            <a:endParaRPr lang="en-US" dirty="0" smtClean="0"/>
          </a:p>
          <a:p>
            <a:r>
              <a:rPr lang="en-US" dirty="0" smtClean="0"/>
              <a:t>Refreezing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4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Managing Resistance to Change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Educate employees</a:t>
            </a:r>
          </a:p>
          <a:p>
            <a:r>
              <a:rPr lang="en-US" dirty="0" smtClean="0"/>
              <a:t>Communication change-related information</a:t>
            </a:r>
          </a:p>
          <a:p>
            <a:r>
              <a:rPr lang="en-US" dirty="0" smtClean="0"/>
              <a:t>Have those affected by change participate in planning and implementing</a:t>
            </a:r>
          </a:p>
          <a:p>
            <a:r>
              <a:rPr lang="en-US" dirty="0" smtClean="0"/>
              <a:t>Let employees discuss and agree on who will do what after change</a:t>
            </a:r>
          </a:p>
          <a:p>
            <a:r>
              <a:rPr lang="en-US" dirty="0" smtClean="0"/>
              <a:t>Coercion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4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Mistakes Managers Make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smtClean="0"/>
              <a:t>Not establishing a great enough sense of urgency</a:t>
            </a:r>
          </a:p>
          <a:p>
            <a:r>
              <a:rPr lang="en-US" sz="2600" smtClean="0"/>
              <a:t>Not creating a powerful enough coalition</a:t>
            </a:r>
          </a:p>
          <a:p>
            <a:r>
              <a:rPr lang="en-US" sz="2600" smtClean="0"/>
              <a:t>Lacking a vision</a:t>
            </a:r>
          </a:p>
          <a:p>
            <a:r>
              <a:rPr lang="en-US" sz="2600" smtClean="0"/>
              <a:t>Undercommunicating the vision by a factor of 10</a:t>
            </a:r>
          </a:p>
          <a:p>
            <a:r>
              <a:rPr lang="en-US" sz="2600" smtClean="0"/>
              <a:t>Not removing obstacles to the new vision</a:t>
            </a:r>
          </a:p>
          <a:p>
            <a:r>
              <a:rPr lang="en-US" sz="2600" smtClean="0"/>
              <a:t>Not systematically planning for and creating short-term wins</a:t>
            </a:r>
          </a:p>
          <a:p>
            <a:r>
              <a:rPr lang="en-US" sz="2600" smtClean="0"/>
              <a:t>Declaring victory too soon</a:t>
            </a:r>
          </a:p>
          <a:p>
            <a:r>
              <a:rPr lang="en-US" sz="2600" smtClean="0"/>
              <a:t>Not anchoring changes in the corporation’s culture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 Tools and Techniques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Results-driven change</a:t>
            </a:r>
          </a:p>
          <a:p>
            <a:r>
              <a:rPr lang="en-US" dirty="0" smtClean="0"/>
              <a:t>supplants emphasis on activity with focus on quickly measuring and improving results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General Electric Workout</a:t>
            </a:r>
          </a:p>
          <a:p>
            <a:r>
              <a:rPr lang="en-US" dirty="0" smtClean="0"/>
              <a:t>three-day meeting that generates solutions to specific business problems</a:t>
            </a:r>
          </a:p>
          <a:p>
            <a:endParaRPr lang="en-US" dirty="0" smtClean="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Steps for Organizational Development Interventions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733550"/>
            <a:ext cx="72294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9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Kinds of Organizational </a:t>
            </a:r>
            <a:r>
              <a:rPr lang="en-US" smtClean="0"/>
              <a:t>Development Interventions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52588"/>
            <a:ext cx="64008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2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2437"/>
            <a:ext cx="7696200" cy="4525963"/>
          </a:xfrm>
        </p:spPr>
        <p:txBody>
          <a:bodyPr>
            <a:normAutofit/>
          </a:bodyPr>
          <a:lstStyle/>
          <a:p>
            <a:pPr marL="533400" indent="-533400"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7-1</a:t>
            </a:r>
            <a:r>
              <a:rPr lang="en-US" sz="2800" dirty="0" smtClean="0">
                <a:solidFill>
                  <a:srgbClr val="CC3300"/>
                </a:solidFill>
              </a:rPr>
              <a:t> </a:t>
            </a:r>
            <a:r>
              <a:rPr lang="en-US" sz="2800" dirty="0" smtClean="0"/>
              <a:t>explain why innovation matters to companies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CC3300"/>
                </a:solidFill>
              </a:rPr>
              <a:t>7-2</a:t>
            </a:r>
            <a:r>
              <a:rPr lang="en-US" sz="2800" dirty="0" smtClean="0"/>
              <a:t> discuss the different methods that managers can use to manage innovation in their organizations effectively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CC3300"/>
                </a:solidFill>
              </a:rPr>
              <a:t>7-3</a:t>
            </a:r>
            <a:r>
              <a:rPr lang="en-US" sz="2800" dirty="0" smtClean="0"/>
              <a:t> discuss why not changing can lead to organizational decline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CC3300"/>
                </a:solidFill>
              </a:rPr>
              <a:t>7-4</a:t>
            </a:r>
            <a:r>
              <a:rPr lang="en-US" sz="2800" dirty="0" smtClean="0"/>
              <a:t> discuss the different methods that managers can use to better manage change as it occurs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S-Curves and Technological Innovation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2" y="1600200"/>
            <a:ext cx="476249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8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Streams: Technology Cycles over Time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1071563"/>
            <a:ext cx="46482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18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Managing Innovation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525963"/>
          </a:xfrm>
        </p:spPr>
        <p:txBody>
          <a:bodyPr/>
          <a:lstStyle/>
          <a:p>
            <a:r>
              <a:rPr lang="en-US" dirty="0" smtClean="0"/>
              <a:t>During discontinuous change, companies must find a way to anticipate and survive technological changes.</a:t>
            </a:r>
          </a:p>
          <a:p>
            <a:endParaRPr lang="en-US" dirty="0" smtClean="0"/>
          </a:p>
          <a:p>
            <a:r>
              <a:rPr lang="en-US" dirty="0" smtClean="0"/>
              <a:t>Companies must also manage incremental change and innovation.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Creative Work </a:t>
            </a:r>
            <a:r>
              <a:rPr lang="en-US" dirty="0" err="1" smtClean="0"/>
              <a:t>Enviroments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20" y="1828801"/>
            <a:ext cx="630936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09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Experiential Approach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iteration</a:t>
            </a:r>
          </a:p>
          <a:p>
            <a:r>
              <a:rPr lang="en-US" dirty="0" smtClean="0"/>
              <a:t>Product prototype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Milestones</a:t>
            </a:r>
          </a:p>
          <a:p>
            <a:r>
              <a:rPr lang="en-US" dirty="0" smtClean="0"/>
              <a:t>Multifunctional teams</a:t>
            </a:r>
          </a:p>
          <a:p>
            <a:pPr marL="0" indent="0"/>
            <a:endParaRPr lang="en-US" sz="4000" dirty="0" smtClean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Compression Approach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Generational change</a:t>
            </a:r>
          </a:p>
          <a:p>
            <a:r>
              <a:rPr lang="en-US" dirty="0" smtClean="0"/>
              <a:t>Supplier involvement</a:t>
            </a:r>
          </a:p>
          <a:p>
            <a:r>
              <a:rPr lang="en-US" dirty="0" smtClean="0"/>
              <a:t>Shorten the time of individual steps</a:t>
            </a:r>
          </a:p>
          <a:p>
            <a:r>
              <a:rPr lang="en-US" dirty="0" smtClean="0"/>
              <a:t>Overlapping steps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Risk of Not Changing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en-US" dirty="0"/>
              <a:t>Organizational declines occurs when companies don’t anticipate, recognize, neutralize, or adapt to the internal and external pressures that threaten their survival. </a:t>
            </a:r>
          </a:p>
          <a:p>
            <a:pPr marL="457200" indent="-457200">
              <a:defRPr/>
            </a:pPr>
            <a:r>
              <a:rPr lang="en-US" sz="2600" dirty="0"/>
              <a:t>Blinded stage</a:t>
            </a:r>
          </a:p>
          <a:p>
            <a:pPr marL="457200" indent="-457200">
              <a:defRPr/>
            </a:pPr>
            <a:r>
              <a:rPr lang="en-US" sz="2600" dirty="0"/>
              <a:t>Inaction stage</a:t>
            </a:r>
          </a:p>
          <a:p>
            <a:pPr marL="457200" indent="-457200">
              <a:defRPr/>
            </a:pPr>
            <a:r>
              <a:rPr lang="en-US" sz="2600" dirty="0"/>
              <a:t>Faulty action stage</a:t>
            </a:r>
          </a:p>
          <a:p>
            <a:pPr marL="457200" indent="-457200">
              <a:defRPr/>
            </a:pPr>
            <a:r>
              <a:rPr lang="en-US" sz="2600" dirty="0"/>
              <a:t>Crisis stage</a:t>
            </a:r>
          </a:p>
          <a:p>
            <a:pPr marL="457200" indent="-457200">
              <a:defRPr/>
            </a:pPr>
            <a:r>
              <a:rPr lang="en-US" sz="2600" dirty="0"/>
              <a:t>Dissolution stage 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7-3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434</Words>
  <Application>Microsoft Office PowerPoint</Application>
  <PresentationFormat>On-screen Show (4:3)</PresentationFormat>
  <Paragraphs>120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Custom Design</vt:lpstr>
      <vt:lpstr>Chapter 7 Innovation and Change</vt:lpstr>
      <vt:lpstr>PowerPoint Presentation</vt:lpstr>
      <vt:lpstr>S-Curves and Technological Innovation</vt:lpstr>
      <vt:lpstr>Innovation Streams: Technology Cycles over Time</vt:lpstr>
      <vt:lpstr>Managing Innovation</vt:lpstr>
      <vt:lpstr>Components of Creative Work Enviroments</vt:lpstr>
      <vt:lpstr>Experiential Approach</vt:lpstr>
      <vt:lpstr>Compression Approach</vt:lpstr>
      <vt:lpstr>The Risk of Not Changing</vt:lpstr>
      <vt:lpstr>Forces</vt:lpstr>
      <vt:lpstr>Resistance to Change</vt:lpstr>
      <vt:lpstr>Organizational Change Process</vt:lpstr>
      <vt:lpstr>Managing Resistance to Change</vt:lpstr>
      <vt:lpstr>Mistakes Managers Make</vt:lpstr>
      <vt:lpstr>Change Tools and Techniques</vt:lpstr>
      <vt:lpstr>General Steps for Organizational Development Interventions</vt:lpstr>
      <vt:lpstr>Different Kinds of Organizational Development Interventions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32</cp:revision>
  <dcterms:created xsi:type="dcterms:W3CDTF">2006-08-16T00:00:00Z</dcterms:created>
  <dcterms:modified xsi:type="dcterms:W3CDTF">2015-10-08T14:48:42Z</dcterms:modified>
</cp:coreProperties>
</file>