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282" r:id="rId6"/>
    <p:sldId id="283" r:id="rId7"/>
    <p:sldId id="270" r:id="rId8"/>
    <p:sldId id="271" r:id="rId9"/>
    <p:sldId id="284" r:id="rId10"/>
    <p:sldId id="285" r:id="rId11"/>
    <p:sldId id="274" r:id="rId12"/>
    <p:sldId id="275" r:id="rId13"/>
    <p:sldId id="286" r:id="rId14"/>
    <p:sldId id="277" r:id="rId15"/>
    <p:sldId id="278" r:id="rId16"/>
    <p:sldId id="287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3" autoAdjust="0"/>
    <p:restoredTop sz="79604" autoAdjust="0"/>
  </p:normalViewPr>
  <p:slideViewPr>
    <p:cSldViewPr>
      <p:cViewPr>
        <p:scale>
          <a:sx n="60" d="100"/>
          <a:sy n="60" d="100"/>
        </p:scale>
        <p:origin x="-89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8FC0C-61F1-481B-8F50-BBAB31D19872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01504-286B-46F4-89E5-47D80709D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4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1504-286B-46F4-89E5-47D80709DD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100" b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35C76F-0DA5-4618-ABCF-9F3F75D50F91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EA5244-E152-42AA-9500-C71C8F27B49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97253-CE2E-466F-9DA8-57DC8A8E6E2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100" b="1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921A81-030A-4D73-A660-837BB1CFA88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1504-286B-46F4-89E5-47D80709DD9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1504-286B-46F4-89E5-47D80709DD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470CC9-3BD5-46D7-8538-D1D3BEA1EAF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1504-286B-46F4-89E5-47D80709DD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EEECE2-C1A0-4B98-93BC-6F5F057E4B9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1504-286B-46F4-89E5-47D80709DD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100" b="0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AD0D08-CD99-40A2-9275-6639768D836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2885A9-25D2-4304-8E51-FB6E0EFA529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A9158F-7147-4D1F-BA4B-957D5052EDD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4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3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69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47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1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96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3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70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64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471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19F84-CE8D-4BE8-9157-F584F66C618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5542-83DA-40C1-A589-63C4DC048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9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89" r:id="rId23"/>
    <p:sldLayoutId id="2147483665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 smtClean="0"/>
              <a:t>Organizational Strategy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U-Shaped Relationship between Diversification and Risk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220448"/>
            <a:ext cx="3962400" cy="441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77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Grand Strategies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n-US" sz="2800" dirty="0" smtClean="0"/>
              <a:t>Broad strategic plans used to help an organization achieve its strategic goals</a:t>
            </a:r>
          </a:p>
          <a:p>
            <a:pPr marL="0" indent="0" algn="ctr">
              <a:buFontTx/>
              <a:buNone/>
            </a:pPr>
            <a:endParaRPr lang="en-US" sz="2800" dirty="0" smtClean="0"/>
          </a:p>
          <a:p>
            <a:pPr marL="0" indent="0"/>
            <a:r>
              <a:rPr lang="en-US" sz="2800" dirty="0" smtClean="0"/>
              <a:t>Growth strategy</a:t>
            </a:r>
          </a:p>
          <a:p>
            <a:pPr marL="0" indent="0"/>
            <a:r>
              <a:rPr lang="en-US" sz="2800" dirty="0" smtClean="0"/>
              <a:t>Stability strategy</a:t>
            </a:r>
          </a:p>
          <a:p>
            <a:pPr marL="0" indent="0"/>
            <a:r>
              <a:rPr lang="en-US" sz="2800" dirty="0" smtClean="0"/>
              <a:t>Retrenchment strategy</a:t>
            </a:r>
          </a:p>
          <a:p>
            <a:pPr marL="857250" lvl="1"/>
            <a:r>
              <a:rPr lang="en-US" sz="2400" dirty="0" smtClean="0"/>
              <a:t>make significant cuts</a:t>
            </a:r>
          </a:p>
          <a:p>
            <a:pPr marL="857250" lvl="1"/>
            <a:r>
              <a:rPr lang="en-US" sz="2400" dirty="0" smtClean="0"/>
              <a:t>recovery</a:t>
            </a:r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/>
            <a:endParaRPr lang="en-US" sz="2800" dirty="0" smtClean="0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Industry-Level Strategies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US" sz="3600" smtClean="0"/>
          </a:p>
          <a:p>
            <a:pPr marL="0" indent="0" algn="ctr">
              <a:buFontTx/>
              <a:buNone/>
            </a:pPr>
            <a:r>
              <a:rPr lang="en-US" sz="3600" smtClean="0"/>
              <a:t>“How should we compete in this industry?”</a:t>
            </a:r>
            <a:endParaRPr lang="en-US" smtClean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Porter’s Five Industry Forces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25897"/>
            <a:ext cx="5638800" cy="360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381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Positioning Strategies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Cost leadership</a:t>
            </a:r>
          </a:p>
          <a:p>
            <a:endParaRPr lang="en-US" smtClean="0"/>
          </a:p>
          <a:p>
            <a:r>
              <a:rPr lang="en-US" smtClean="0"/>
              <a:t>Differentiation</a:t>
            </a:r>
          </a:p>
          <a:p>
            <a:endParaRPr lang="en-US" smtClean="0"/>
          </a:p>
          <a:p>
            <a:r>
              <a:rPr lang="en-US" smtClean="0"/>
              <a:t>Focus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Strategies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Defenders</a:t>
            </a:r>
          </a:p>
          <a:p>
            <a:endParaRPr lang="en-US" smtClean="0"/>
          </a:p>
          <a:p>
            <a:r>
              <a:rPr lang="en-US" smtClean="0"/>
              <a:t>Prospectors</a:t>
            </a:r>
          </a:p>
          <a:p>
            <a:endParaRPr lang="en-US" smtClean="0"/>
          </a:p>
          <a:p>
            <a:r>
              <a:rPr lang="en-US" smtClean="0"/>
              <a:t>Analyzers</a:t>
            </a:r>
          </a:p>
          <a:p>
            <a:endParaRPr lang="en-US" smtClean="0"/>
          </a:p>
          <a:p>
            <a:r>
              <a:rPr lang="en-US" smtClean="0"/>
              <a:t>Reactors</a:t>
            </a:r>
          </a:p>
          <a:p>
            <a:endParaRPr lang="en-US" smtClean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Framework of Direct Competition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08814"/>
            <a:ext cx="5791200" cy="404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03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Moves of </a:t>
            </a:r>
            <a:br>
              <a:rPr lang="en-US" dirty="0" smtClean="0"/>
            </a:br>
            <a:r>
              <a:rPr lang="en-US" dirty="0" smtClean="0"/>
              <a:t>Direct Competition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Attack</a:t>
            </a:r>
          </a:p>
          <a:p>
            <a:pPr lvl="1"/>
            <a:r>
              <a:rPr lang="en-US" dirty="0" smtClean="0"/>
              <a:t>a competitive move designed to reduce a rival’s market share or profits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a countermove, prompted by a rival’s attack, designed to defend or improve a company’s market share or profit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5400" y="6273224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525963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6-1 </a:t>
            </a:r>
            <a:r>
              <a:rPr lang="en-US" sz="2800" dirty="0" smtClean="0"/>
              <a:t>specify the components of sustainable competitive advantage and explain why it’s important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6-2 </a:t>
            </a:r>
            <a:r>
              <a:rPr lang="en-US" sz="2800" dirty="0" smtClean="0"/>
              <a:t>describe the steps involved in the strategy-making process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6-3 </a:t>
            </a:r>
            <a:r>
              <a:rPr lang="en-US" sz="2800" dirty="0" smtClean="0"/>
              <a:t>explain the different kinds of corporate-level strategies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6-4</a:t>
            </a:r>
            <a:r>
              <a:rPr lang="en-US" sz="2800" dirty="0" smtClean="0"/>
              <a:t>	describe the different kinds of industry-level strategies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6-5</a:t>
            </a:r>
            <a:r>
              <a:rPr lang="en-US" sz="2800" dirty="0" smtClean="0"/>
              <a:t>	explain the components and kinds of firm-level strategies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Advantage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Resources	</a:t>
            </a:r>
          </a:p>
          <a:p>
            <a:pPr lvl="1"/>
            <a:r>
              <a:rPr lang="en-US" sz="2400" dirty="0" smtClean="0"/>
              <a:t>assets, capabilities, processes, employee time, information, and knowledge that an organization controls.</a:t>
            </a:r>
          </a:p>
          <a:p>
            <a:r>
              <a:rPr lang="en-US" sz="2800" dirty="0" smtClean="0"/>
              <a:t>Competitive advantage</a:t>
            </a:r>
          </a:p>
          <a:p>
            <a:pPr lvl="1"/>
            <a:r>
              <a:rPr lang="en-US" sz="2400" dirty="0" smtClean="0"/>
              <a:t>providing greater value for customers than competitors can</a:t>
            </a:r>
          </a:p>
          <a:p>
            <a:r>
              <a:rPr lang="en-US" sz="2800" dirty="0" smtClean="0"/>
              <a:t>Sustainable competitive advantage</a:t>
            </a:r>
          </a:p>
          <a:p>
            <a:pPr lvl="1"/>
            <a:r>
              <a:rPr lang="en-US" sz="2400" dirty="0" smtClean="0"/>
              <a:t>when other companies cannot duplicate the value a firm is providing to customers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Sustainable Competitive Advantage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Resources must be…</a:t>
            </a:r>
          </a:p>
          <a:p>
            <a:r>
              <a:rPr lang="en-US" smtClean="0"/>
              <a:t>Valuable</a:t>
            </a:r>
          </a:p>
          <a:p>
            <a:r>
              <a:rPr lang="en-US" smtClean="0"/>
              <a:t>Rare</a:t>
            </a:r>
          </a:p>
          <a:p>
            <a:r>
              <a:rPr lang="en-US" smtClean="0"/>
              <a:t>Imperfectly imitable</a:t>
            </a:r>
          </a:p>
          <a:p>
            <a:r>
              <a:rPr lang="en-US" smtClean="0"/>
              <a:t>Nonsubstitutable 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Steps of the Strategy-Making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1147763"/>
            <a:ext cx="351472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74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Reference Points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484274"/>
            <a:ext cx="5791200" cy="3889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84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Corporate Level Strategy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US" sz="3600" dirty="0" smtClean="0"/>
          </a:p>
          <a:p>
            <a:pPr marL="0" indent="0" algn="ctr">
              <a:buFontTx/>
              <a:buNone/>
            </a:pPr>
            <a:r>
              <a:rPr lang="en-US" sz="3600" dirty="0" smtClean="0"/>
              <a:t>“What business or businesses are we in or should we be in?”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Portfolio Strategy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A corporate-level strategy that minimizes risk by diversifying investment among various businesses or product lines.</a:t>
            </a:r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Companies can grow through:</a:t>
            </a:r>
          </a:p>
          <a:p>
            <a:pPr marL="0" indent="0"/>
            <a:r>
              <a:rPr lang="en-US" dirty="0" smtClean="0"/>
              <a:t>acquisitions</a:t>
            </a:r>
          </a:p>
          <a:p>
            <a:pPr marL="0" indent="0"/>
            <a:r>
              <a:rPr lang="en-US" dirty="0" smtClean="0"/>
              <a:t>unrelated diversification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Boston Consulting Group Matrix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6-3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1304925"/>
            <a:ext cx="43053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</p:spTree>
    <p:extLst>
      <p:ext uri="{BB962C8B-B14F-4D97-AF65-F5344CB8AC3E}">
        <p14:creationId xmlns:p14="http://schemas.microsoft.com/office/powerpoint/2010/main" val="423155956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301</Words>
  <Application>Microsoft Office PowerPoint</Application>
  <PresentationFormat>On-screen Show (4:3)</PresentationFormat>
  <Paragraphs>112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Custom Design</vt:lpstr>
      <vt:lpstr>Chapter 6 Organizational Strategy</vt:lpstr>
      <vt:lpstr>PowerPoint Presentation</vt:lpstr>
      <vt:lpstr>Competitive Advantage</vt:lpstr>
      <vt:lpstr>Sustainable Competitive Advantage</vt:lpstr>
      <vt:lpstr>Three Steps of the Strategy-Making Process</vt:lpstr>
      <vt:lpstr>Strategic Reference Points</vt:lpstr>
      <vt:lpstr>Corporate Level Strategy</vt:lpstr>
      <vt:lpstr>Portfolio Strategy</vt:lpstr>
      <vt:lpstr>Boston Consulting Group Matrix </vt:lpstr>
      <vt:lpstr>U-Shaped Relationship between Diversification and Risk</vt:lpstr>
      <vt:lpstr>Grand Strategies</vt:lpstr>
      <vt:lpstr>Industry-Level Strategies</vt:lpstr>
      <vt:lpstr>Porter’s Five Industry Forces</vt:lpstr>
      <vt:lpstr>Positioning Strategies</vt:lpstr>
      <vt:lpstr>Adaptive Strategies</vt:lpstr>
      <vt:lpstr>A Framework of Direct Competition</vt:lpstr>
      <vt:lpstr>Strategic Moves of  Direct Competition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32</cp:revision>
  <dcterms:created xsi:type="dcterms:W3CDTF">2006-08-16T00:00:00Z</dcterms:created>
  <dcterms:modified xsi:type="dcterms:W3CDTF">2015-10-04T14:42:15Z</dcterms:modified>
</cp:coreProperties>
</file>