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1"/>
  </p:notesMasterIdLst>
  <p:sldIdLst>
    <p:sldId id="256" r:id="rId2"/>
    <p:sldId id="258" r:id="rId3"/>
    <p:sldId id="260" r:id="rId4"/>
    <p:sldId id="261" r:id="rId5"/>
    <p:sldId id="290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4" r:id="rId15"/>
    <p:sldId id="284" r:id="rId16"/>
    <p:sldId id="285" r:id="rId17"/>
    <p:sldId id="286" r:id="rId18"/>
    <p:sldId id="287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35" autoAdjust="0"/>
  </p:normalViewPr>
  <p:slideViewPr>
    <p:cSldViewPr>
      <p:cViewPr>
        <p:scale>
          <a:sx n="75" d="100"/>
          <a:sy n="75" d="100"/>
        </p:scale>
        <p:origin x="-533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4A738-BD50-4AAA-B384-0E2CA32F358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E5625-3FDC-4DDE-B08E-8C3C94AE1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2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90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9DC4CD-532E-4705-BA7E-CBAFA3D7866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615C07-87BE-43BE-A784-9070D2F7D20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0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B749AB-0B3C-4A54-A997-2031668A73F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805854-8CCA-476A-99A3-FE99FA83042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136A53-5D33-4C5A-BE7B-4A24206DDA4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US" sz="1100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29E7C1-9843-40F2-BA37-712AA926B8E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5625-3FDC-4DDE-B08E-8C3C94AE17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0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E4F32F-5E6B-4558-B15D-883CA2900E8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6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5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25715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8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4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9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5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1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655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2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24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9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3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26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51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7790-9A8A-4B10-ABBA-E135789D36FE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3937-6D3F-4771-A075-9D8DF434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5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Planning and Decision Making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Maintaining Flexibility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Options-based planning</a:t>
            </a:r>
          </a:p>
          <a:p>
            <a:pPr lvl="1"/>
            <a:r>
              <a:rPr lang="en-US" smtClean="0"/>
              <a:t>keep options open by making, small simultaneous investments in many alternative plans. </a:t>
            </a:r>
          </a:p>
          <a:p>
            <a:pPr lvl="1"/>
            <a:endParaRPr lang="en-US" smtClean="0"/>
          </a:p>
          <a:p>
            <a:r>
              <a:rPr lang="en-US" smtClean="0"/>
              <a:t>Slack resources</a:t>
            </a:r>
          </a:p>
          <a:p>
            <a:pPr lvl="1"/>
            <a:r>
              <a:rPr lang="en-US" smtClean="0"/>
              <a:t>a cushion of resources, like extra time or money, that can be used to address and adapt to unanticipated changes. 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Starting at the Top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Strategic plans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make clear how the company will serve customers and position itself against competitors in the next 2 to 5 years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Purpose statement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statement of a company’s purpose or reason for existing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Strategic objective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more specific goal that unifies company-wide efforts, stretches and challenges the organization, and possess a finish line and a time frame.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Bending in the Middle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Tactical plans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specify how a company will use resources, budgets, and people to accomplish specific goals related to its strategic objective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time frame: 6 months to 2 years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Management by Objectives (MBO)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discuss possible goals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collectively set goals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jointly develop tactical plans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meet regularly to review progress 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Finishing at the Bottom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Operational plans</a:t>
            </a:r>
          </a:p>
          <a:p>
            <a:r>
              <a:rPr lang="en-US" dirty="0" smtClean="0"/>
              <a:t>Single-use plans</a:t>
            </a:r>
          </a:p>
          <a:p>
            <a:r>
              <a:rPr lang="en-US" dirty="0" smtClean="0"/>
              <a:t>Standing plans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rules and regulations</a:t>
            </a:r>
          </a:p>
          <a:p>
            <a:r>
              <a:rPr lang="en-US" dirty="0" smtClean="0"/>
              <a:t>Budgets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Rational </a:t>
            </a:r>
            <a:br>
              <a:rPr lang="en-US" dirty="0" smtClean="0"/>
            </a:br>
            <a:r>
              <a:rPr lang="en-US" dirty="0" smtClean="0"/>
              <a:t>Decision Making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Identify decision criteria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Weight the criteria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Generate alternative courses of action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Evaluate each alternative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/>
              <a:t>Compute the optimal decision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to Rational </a:t>
            </a:r>
            <a:br>
              <a:rPr lang="en-US" dirty="0" smtClean="0"/>
            </a:br>
            <a:r>
              <a:rPr lang="en-US" dirty="0" smtClean="0"/>
              <a:t>Decision Making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theory, fully rational decision makers maximize decision by choosing the optimal solution.</a:t>
            </a:r>
          </a:p>
          <a:p>
            <a:endParaRPr lang="en-US" smtClean="0"/>
          </a:p>
          <a:p>
            <a:r>
              <a:rPr lang="en-US" smtClean="0"/>
              <a:t>In practice, limited resources make it nearly impossible to maximize decisions. 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Cengage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Group </a:t>
            </a:r>
            <a:br>
              <a:rPr lang="en-US" smtClean="0"/>
            </a:br>
            <a:r>
              <a:rPr lang="en-US" smtClean="0"/>
              <a:t>Decision Making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Groups do a better job than individuals at</a:t>
            </a:r>
          </a:p>
          <a:p>
            <a:r>
              <a:rPr lang="en-US" dirty="0" smtClean="0"/>
              <a:t>Defining the problem</a:t>
            </a:r>
          </a:p>
          <a:p>
            <a:r>
              <a:rPr lang="en-US" dirty="0" smtClean="0"/>
              <a:t>Generating alternative solutions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Pitfalls of Group </a:t>
            </a:r>
            <a:br>
              <a:rPr lang="en-US" smtClean="0"/>
            </a:br>
            <a:r>
              <a:rPr lang="en-US" smtClean="0"/>
              <a:t>Decision Making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Groupthink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Takes considerable time</a:t>
            </a:r>
          </a:p>
          <a:p>
            <a:endParaRPr lang="en-US" dirty="0" smtClean="0"/>
          </a:p>
          <a:p>
            <a:r>
              <a:rPr lang="en-US" dirty="0" smtClean="0"/>
              <a:t>Strong willed members</a:t>
            </a: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Conflict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C-type (cognitive) conflict</a:t>
            </a:r>
          </a:p>
          <a:p>
            <a:pPr lvl="1"/>
            <a:r>
              <a:rPr lang="en-US" dirty="0" smtClean="0"/>
              <a:t>focuses on problem- and issue-related differences of opinion</a:t>
            </a:r>
          </a:p>
          <a:p>
            <a:pPr lvl="1"/>
            <a:r>
              <a:rPr lang="en-US" dirty="0" smtClean="0"/>
              <a:t>willingness to examine, compare, reconcile differences to produce the best possible solution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A-type (affective) conflict</a:t>
            </a:r>
          </a:p>
          <a:p>
            <a:pPr lvl="1"/>
            <a:r>
              <a:rPr lang="en-US" dirty="0" smtClean="0"/>
              <a:t>emotional reaction that can occur when disagreements become personal</a:t>
            </a:r>
          </a:p>
          <a:p>
            <a:pPr lvl="1"/>
            <a:r>
              <a:rPr lang="en-US" dirty="0" smtClean="0"/>
              <a:t>hostility, anger, resentment, distrust, cynicism, apathy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C-Type Conflict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Devil’s advocacy </a:t>
            </a:r>
          </a:p>
          <a:p>
            <a:endParaRPr lang="en-US" dirty="0" smtClean="0"/>
          </a:p>
          <a:p>
            <a:r>
              <a:rPr lang="en-US" dirty="0" smtClean="0"/>
              <a:t>Nominal Group Technique </a:t>
            </a:r>
          </a:p>
          <a:p>
            <a:endParaRPr lang="en-US" dirty="0" smtClean="0"/>
          </a:p>
          <a:p>
            <a:r>
              <a:rPr lang="en-US" dirty="0" smtClean="0"/>
              <a:t>Delphi Technique</a:t>
            </a:r>
          </a:p>
          <a:p>
            <a:endParaRPr lang="en-US" dirty="0" smtClean="0"/>
          </a:p>
          <a:p>
            <a:r>
              <a:rPr lang="en-US" dirty="0" smtClean="0"/>
              <a:t>Brainstorming/Electronic brainstorming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2437"/>
            <a:ext cx="7772400" cy="4525963"/>
          </a:xfrm>
        </p:spPr>
        <p:txBody>
          <a:bodyPr/>
          <a:lstStyle/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5-1</a:t>
            </a:r>
            <a:r>
              <a:rPr lang="en-US" sz="2400" dirty="0" smtClean="0"/>
              <a:t>  discuss the benefits and pitfalls of planning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5-2 </a:t>
            </a:r>
            <a:r>
              <a:rPr lang="en-US" sz="2400" dirty="0" smtClean="0"/>
              <a:t>	describe how to make a plan that works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5-3 </a:t>
            </a:r>
            <a:r>
              <a:rPr lang="en-US" sz="2400" dirty="0" smtClean="0"/>
              <a:t>	discuss how companies can use plans at all management levels, from top to bottom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5-4 </a:t>
            </a:r>
            <a:r>
              <a:rPr lang="en-US" sz="2400" dirty="0" smtClean="0"/>
              <a:t>	explain the steps and limits to rational decision making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5-5</a:t>
            </a:r>
            <a:r>
              <a:rPr lang="en-US" sz="2400" dirty="0" smtClean="0"/>
              <a:t>	explain how group decisions and group decision-making techniques can improve decision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Planning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Intensified effort</a:t>
            </a:r>
          </a:p>
          <a:p>
            <a:endParaRPr lang="en-US" dirty="0" smtClean="0"/>
          </a:p>
          <a:p>
            <a:r>
              <a:rPr lang="en-US" dirty="0" smtClean="0"/>
              <a:t>Persistence</a:t>
            </a:r>
          </a:p>
          <a:p>
            <a:endParaRPr lang="en-US" dirty="0" smtClean="0"/>
          </a:p>
          <a:p>
            <a:r>
              <a:rPr lang="en-US" dirty="0" smtClean="0"/>
              <a:t>Direction</a:t>
            </a:r>
          </a:p>
          <a:p>
            <a:endParaRPr lang="en-US" dirty="0" smtClean="0"/>
          </a:p>
          <a:p>
            <a:r>
              <a:rPr lang="en-US" dirty="0" smtClean="0"/>
              <a:t>Creation of task strategies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Pitfalls of Planning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Impedes change and prevents or slows adaptation</a:t>
            </a:r>
          </a:p>
          <a:p>
            <a:endParaRPr lang="en-US" smtClean="0"/>
          </a:p>
          <a:p>
            <a:r>
              <a:rPr lang="en-US" smtClean="0"/>
              <a:t>Creates a false sense of certainty</a:t>
            </a:r>
          </a:p>
          <a:p>
            <a:endParaRPr lang="en-US" smtClean="0"/>
          </a:p>
          <a:p>
            <a:r>
              <a:rPr lang="en-US" smtClean="0"/>
              <a:t>Detachment of planners</a:t>
            </a:r>
          </a:p>
          <a:p>
            <a:endParaRPr 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Plan That Works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09" y="1828801"/>
            <a:ext cx="614718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03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Goals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S.M.A.R.T. Goals</a:t>
            </a:r>
          </a:p>
          <a:p>
            <a:r>
              <a:rPr lang="en-US" smtClean="0"/>
              <a:t>Specific</a:t>
            </a:r>
          </a:p>
          <a:p>
            <a:r>
              <a:rPr lang="en-US" smtClean="0"/>
              <a:t>Measurable</a:t>
            </a:r>
          </a:p>
          <a:p>
            <a:r>
              <a:rPr lang="en-US" smtClean="0"/>
              <a:t>Attainable</a:t>
            </a:r>
          </a:p>
          <a:p>
            <a:r>
              <a:rPr lang="en-US" smtClean="0"/>
              <a:t>Realistic </a:t>
            </a:r>
          </a:p>
          <a:p>
            <a:r>
              <a:rPr lang="en-US" smtClean="0"/>
              <a:t>Timely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Developing Commitment to Goals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 commitment</a:t>
            </a:r>
          </a:p>
          <a:p>
            <a:pPr lvl="1"/>
            <a:r>
              <a:rPr lang="en-US" sz="2400" dirty="0" smtClean="0"/>
              <a:t>the determination to achieve a goal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Set goals collectively</a:t>
            </a:r>
          </a:p>
          <a:p>
            <a:endParaRPr lang="en-US" sz="2800" dirty="0" smtClean="0"/>
          </a:p>
          <a:p>
            <a:r>
              <a:rPr lang="en-US" sz="2800" dirty="0" smtClean="0"/>
              <a:t>Make the goal public</a:t>
            </a:r>
          </a:p>
          <a:p>
            <a:endParaRPr lang="en-US" sz="2800" dirty="0" smtClean="0"/>
          </a:p>
          <a:p>
            <a:r>
              <a:rPr lang="en-US" sz="2800" dirty="0" smtClean="0"/>
              <a:t>Obtain top management’s support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Effective </a:t>
            </a:r>
            <a:br>
              <a:rPr lang="en-US" dirty="0" smtClean="0"/>
            </a:br>
            <a:r>
              <a:rPr lang="en-US" dirty="0" smtClean="0"/>
              <a:t>Action Plans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/>
              <a:t>An action plan lists…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Specific steps (how)</a:t>
            </a:r>
          </a:p>
          <a:p>
            <a:r>
              <a:rPr lang="en-US" dirty="0" smtClean="0"/>
              <a:t>People (who)</a:t>
            </a:r>
          </a:p>
          <a:p>
            <a:r>
              <a:rPr lang="en-US" dirty="0" smtClean="0"/>
              <a:t>Resources (what)</a:t>
            </a:r>
          </a:p>
          <a:p>
            <a:r>
              <a:rPr lang="en-US" dirty="0" smtClean="0"/>
              <a:t>Time period (when)</a:t>
            </a:r>
          </a:p>
          <a:p>
            <a:pPr algn="r">
              <a:buFontTx/>
              <a:buNone/>
            </a:pPr>
            <a:endParaRPr lang="en-US" dirty="0" smtClean="0"/>
          </a:p>
          <a:p>
            <a:pPr algn="r">
              <a:buFontTx/>
              <a:buNone/>
            </a:pPr>
            <a:r>
              <a:rPr lang="en-US" dirty="0" smtClean="0"/>
              <a:t>…for accomplishing a goal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599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Tracking Progress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Proximal goals and distal goals</a:t>
            </a:r>
          </a:p>
          <a:p>
            <a:endParaRPr lang="en-US" smtClean="0"/>
          </a:p>
          <a:p>
            <a:r>
              <a:rPr lang="en-US" smtClean="0"/>
              <a:t>Performance feedback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5-2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561</Words>
  <Application>Microsoft Office PowerPoint</Application>
  <PresentationFormat>On-screen Show (4:3)</PresentationFormat>
  <Paragraphs>173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Custom Design</vt:lpstr>
      <vt:lpstr>Chapter 5 Planning and Decision Making</vt:lpstr>
      <vt:lpstr>PowerPoint Presentation</vt:lpstr>
      <vt:lpstr>Benefits of Planning</vt:lpstr>
      <vt:lpstr>Pitfalls of Planning</vt:lpstr>
      <vt:lpstr>How to Make a Plan That Works </vt:lpstr>
      <vt:lpstr>Setting Goals</vt:lpstr>
      <vt:lpstr>Developing Commitment to Goals</vt:lpstr>
      <vt:lpstr>Developing Effective  Action Plans</vt:lpstr>
      <vt:lpstr>Tracking Progress</vt:lpstr>
      <vt:lpstr>Maintaining Flexibility</vt:lpstr>
      <vt:lpstr>Starting at the Top</vt:lpstr>
      <vt:lpstr>Bending in the Middle</vt:lpstr>
      <vt:lpstr>Finishing at the Bottom</vt:lpstr>
      <vt:lpstr>Steps to Rational  Decision Making</vt:lpstr>
      <vt:lpstr>Limits to Rational  Decision Making</vt:lpstr>
      <vt:lpstr>Advantages of Group  Decision Making</vt:lpstr>
      <vt:lpstr>Pitfalls of Group  Decision Making</vt:lpstr>
      <vt:lpstr>Structured Conflict</vt:lpstr>
      <vt:lpstr>Creating C-Type Conflict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39</cp:revision>
  <dcterms:created xsi:type="dcterms:W3CDTF">2006-08-16T00:00:00Z</dcterms:created>
  <dcterms:modified xsi:type="dcterms:W3CDTF">2015-09-23T13:47:05Z</dcterms:modified>
</cp:coreProperties>
</file>