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0"/>
  </p:notesMasterIdLst>
  <p:sldIdLst>
    <p:sldId id="256" r:id="rId2"/>
    <p:sldId id="258" r:id="rId3"/>
    <p:sldId id="260" r:id="rId4"/>
    <p:sldId id="284" r:id="rId5"/>
    <p:sldId id="262" r:id="rId6"/>
    <p:sldId id="285" r:id="rId7"/>
    <p:sldId id="266" r:id="rId8"/>
    <p:sldId id="269" r:id="rId9"/>
    <p:sldId id="270" r:id="rId10"/>
    <p:sldId id="271" r:id="rId11"/>
    <p:sldId id="272" r:id="rId12"/>
    <p:sldId id="286" r:id="rId13"/>
    <p:sldId id="275" r:id="rId14"/>
    <p:sldId id="277" r:id="rId15"/>
    <p:sldId id="278" r:id="rId16"/>
    <p:sldId id="280" r:id="rId17"/>
    <p:sldId id="282" r:id="rId18"/>
    <p:sldId id="28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8915" autoAdjust="0"/>
  </p:normalViewPr>
  <p:slideViewPr>
    <p:cSldViewPr>
      <p:cViewPr>
        <p:scale>
          <a:sx n="60" d="100"/>
          <a:sy n="60" d="100"/>
        </p:scale>
        <p:origin x="-965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566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D62B4-77FE-4C4A-A2DF-45B1BAC40E2B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C54C4-5187-4983-B955-5624BD1CAC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88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6C54C4-5187-4983-B955-5624BD1CAC2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A6DFC0-53B5-476B-8AC0-ED83F438DD82}" type="slidenum">
              <a:rPr lang="en-US"/>
              <a:pPr/>
              <a:t>10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89F26D-C8D7-4D3A-A9B8-F56F4970FC84}" type="slidenum">
              <a:rPr lang="en-US"/>
              <a:pPr/>
              <a:t>11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BE65C8E-F5ED-4F53-8096-20F270A506EF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076626-596F-4B24-A488-406B8F55217D}" type="slidenum">
              <a:rPr lang="en-US"/>
              <a:pPr/>
              <a:t>13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A76D3B9-FE93-40C4-8E14-FD1185B5CB34}" type="slidenum">
              <a:rPr lang="en-US"/>
              <a:pPr/>
              <a:t>14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96026F8-6E2D-41F1-85BF-49FCBCBA093E}" type="slidenum">
              <a:rPr lang="en-US"/>
              <a:pPr/>
              <a:t>15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422F0D9-DA2C-40C6-9257-AD6FC88A3D06}" type="slidenum">
              <a:rPr lang="en-US"/>
              <a:pPr/>
              <a:t>16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C0C3888-B227-497D-8519-013599A75A0B}" type="slidenum">
              <a:rPr lang="en-US" sz="1200"/>
              <a:pPr algn="r"/>
              <a:t>17</a:t>
            </a:fld>
            <a:endParaRPr lang="en-US" sz="120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56508C9-9334-4118-9F39-2EC8A22159A2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baseline="0" dirty="0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A7ED15-C859-402C-AB3C-2D0DF48DA238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FB01402-31E7-4CDC-82E5-0E743E0E13D4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en-US" sz="1000" b="0" dirty="0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17F4CD7-9B9B-4D9C-A06C-B8344F959F73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8AFAAF-6158-49B1-8EF3-8F88AA11BE12}" type="slidenum">
              <a:rPr lang="en-US"/>
              <a:pPr/>
              <a:t>5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9F7BDCA-1BAD-4100-8C44-77E41BF55C43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8394C4D-5D95-4092-9EB2-7052F8C98C02}" type="slidenum">
              <a:rPr lang="en-US"/>
              <a:pPr/>
              <a:t>7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95DC4F-C466-43C9-A824-B602BA63CD26}" type="slidenum">
              <a:rPr lang="en-US"/>
              <a:pPr/>
              <a:t>8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3555B5-B13C-45BD-B0EC-4394D50F2291}" type="slidenum">
              <a:rPr lang="en-US"/>
              <a:pPr/>
              <a:t>9</a:t>
            </a:fld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1447800"/>
            <a:ext cx="50292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Eurostile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770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>
            <a:off x="0" y="480060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b="25000"/>
          <a:stretch>
            <a:fillRect/>
          </a:stretch>
        </p:blipFill>
        <p:spPr bwMode="auto">
          <a:xfrm rot="10800000">
            <a:off x="0" y="0"/>
            <a:ext cx="914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8229600" cy="9144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800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533400" y="3581400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>
          <a:xfrm>
            <a:off x="6248400" y="6492875"/>
            <a:ext cx="2895600" cy="365125"/>
          </a:xfrm>
        </p:spPr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3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arallelogram 12"/>
          <p:cNvSpPr/>
          <p:nvPr userDrawn="1"/>
        </p:nvSpPr>
        <p:spPr>
          <a:xfrm>
            <a:off x="228600" y="0"/>
            <a:ext cx="8686800" cy="1524000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  <a:latin typeface="Felix Titling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8560" t="18015" r="79678" b="53717"/>
          <a:stretch>
            <a:fillRect/>
          </a:stretch>
        </p:blipFill>
        <p:spPr bwMode="auto">
          <a:xfrm>
            <a:off x="155575" y="1624013"/>
            <a:ext cx="4300538" cy="32258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962025" y="5041900"/>
            <a:ext cx="2649538" cy="274638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Arial Black" pitchFamily="34" charset="0"/>
              </a:rPr>
              <a:t>&lt;click screenshot for video&gt;</a:t>
            </a:r>
          </a:p>
        </p:txBody>
      </p:sp>
    </p:spTree>
    <p:extLst>
      <p:ext uri="{BB962C8B-B14F-4D97-AF65-F5344CB8AC3E}">
        <p14:creationId xmlns:p14="http://schemas.microsoft.com/office/powerpoint/2010/main" val="3511078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31C-48CD-476D-8F7F-95A93A235BF0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C7A4-F8DE-4E27-AFE8-C954C4395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7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31C-48CD-476D-8F7F-95A93A235BF0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C7A4-F8DE-4E27-AFE8-C954C4395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9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31C-48CD-476D-8F7F-95A93A235BF0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C7A4-F8DE-4E27-AFE8-C954C4395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26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31C-48CD-476D-8F7F-95A93A235BF0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C7A4-F8DE-4E27-AFE8-C954C4395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51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31C-48CD-476D-8F7F-95A93A235BF0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C7A4-F8DE-4E27-AFE8-C954C4395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540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31C-48CD-476D-8F7F-95A93A235BF0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C7A4-F8DE-4E27-AFE8-C954C4395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36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31C-48CD-476D-8F7F-95A93A235BF0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C7A4-F8DE-4E27-AFE8-C954C4395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4791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31C-48CD-476D-8F7F-95A93A235BF0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C7A4-F8DE-4E27-AFE8-C954C4395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827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ctr" defTabSz="914400" rtl="0" eaLnBrk="1" latinLnBrk="0" hangingPunct="1">
              <a:defRPr lang="en-US" sz="105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 flipV="1">
            <a:off x="0" y="838200"/>
            <a:ext cx="9144000" cy="990600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5029200" y="0"/>
            <a:ext cx="4114800" cy="3124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09550"/>
            <a:ext cx="68961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" name="Straight Connector 19"/>
          <p:cNvCxnSpPr/>
          <p:nvPr userDrawn="1"/>
        </p:nvCxnSpPr>
        <p:spPr>
          <a:xfrm>
            <a:off x="0" y="533400"/>
            <a:ext cx="1295400" cy="632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624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31C-48CD-476D-8F7F-95A93A235BF0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C7A4-F8DE-4E27-AFE8-C954C4395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3138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31C-48CD-476D-8F7F-95A93A235BF0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C7A4-F8DE-4E27-AFE8-C954C4395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2802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A431C-48CD-476D-8F7F-95A93A235BF0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CC7A4-F8DE-4E27-AFE8-C954C4395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963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2420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69075"/>
            <a:ext cx="2895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© 2013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7814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057400"/>
            <a:ext cx="561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2133600"/>
            <a:ext cx="56197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1905000"/>
            <a:ext cx="172402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1905000"/>
            <a:ext cx="88582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6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1981200"/>
            <a:ext cx="614868" cy="56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6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1905000"/>
            <a:ext cx="218850" cy="200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Parallelogram 12"/>
          <p:cNvSpPr/>
          <p:nvPr userDrawn="1"/>
        </p:nvSpPr>
        <p:spPr>
          <a:xfrm>
            <a:off x="228600" y="0"/>
            <a:ext cx="8686800" cy="1524000"/>
          </a:xfrm>
          <a:prstGeom prst="parallelogram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>
                <a:solidFill>
                  <a:schemeClr val="bg1"/>
                </a:solidFill>
                <a:latin typeface="Felix Titling" pitchFamily="8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 l="8560" t="18015" r="79678" b="53717"/>
          <a:stretch>
            <a:fillRect/>
          </a:stretch>
        </p:blipFill>
        <p:spPr bwMode="auto">
          <a:xfrm>
            <a:off x="155575" y="1624013"/>
            <a:ext cx="4300538" cy="3225800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</p:spPr>
      </p:pic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962025" y="5041900"/>
            <a:ext cx="2649538" cy="274638"/>
          </a:xfrm>
          <a:prstGeom prst="rect">
            <a:avLst/>
          </a:prstGeom>
          <a:noFill/>
          <a:ln w="3175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200" dirty="0">
                <a:latin typeface="Arial Black" pitchFamily="34" charset="0"/>
              </a:rPr>
              <a:t>&lt;click screenshot for video&gt;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-16000"/>
          </a:blip>
          <a:srcRect l="17500"/>
          <a:stretch>
            <a:fillRect/>
          </a:stretch>
        </p:blipFill>
        <p:spPr bwMode="auto">
          <a:xfrm rot="10800000">
            <a:off x="0" y="6248400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8000" contrast="-16000"/>
          </a:blip>
          <a:srcRect l="17500"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00"/>
                </a:solidFill>
                <a:latin typeface="Candara" pitchFamily="34" charset="0"/>
                <a:cs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4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5000" contrast="10000"/>
          </a:blip>
          <a:srcRect/>
          <a:stretch>
            <a:fillRect/>
          </a:stretch>
        </p:blipFill>
        <p:spPr bwMode="auto">
          <a:xfrm rot="10800000">
            <a:off x="2819400" y="6172200"/>
            <a:ext cx="6324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>
            <a:lum bright="-15000" contrast="10000"/>
          </a:blip>
          <a:srcRect/>
          <a:stretch>
            <a:fillRect/>
          </a:stretch>
        </p:blipFill>
        <p:spPr bwMode="auto">
          <a:xfrm>
            <a:off x="0" y="0"/>
            <a:ext cx="9144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FFFFFF"/>
                </a:solidFill>
                <a:latin typeface="Candara" pitchFamily="34" charset="0"/>
                <a:cs typeface="Candar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8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bg>
      <p:bgPr>
        <a:solidFill>
          <a:srgbClr val="80800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arallelogram 30"/>
          <p:cNvSpPr/>
          <p:nvPr userDrawn="1"/>
        </p:nvSpPr>
        <p:spPr>
          <a:xfrm>
            <a:off x="28194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2">
              <a:lumMod val="9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7848600" y="0"/>
            <a:ext cx="1066800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-38100" y="5943600"/>
            <a:ext cx="9182100" cy="3048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8077200" y="0"/>
            <a:ext cx="10668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106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 userDrawn="1"/>
        </p:nvSpPr>
        <p:spPr>
          <a:xfrm>
            <a:off x="-23622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6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6">
              <a:lumMod val="40000"/>
              <a:lumOff val="60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 flipH="1">
            <a:off x="228600" y="0"/>
            <a:ext cx="838200" cy="68580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flipV="1">
            <a:off x="0" y="5410200"/>
            <a:ext cx="9144000" cy="838202"/>
          </a:xfrm>
          <a:prstGeom prst="line">
            <a:avLst/>
          </a:prstGeom>
          <a:ln w="11112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04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arallelogram 19"/>
          <p:cNvSpPr/>
          <p:nvPr userDrawn="1"/>
        </p:nvSpPr>
        <p:spPr>
          <a:xfrm>
            <a:off x="2438400" y="57912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accent3">
              <a:lumMod val="20000"/>
              <a:lumOff val="80000"/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5715000"/>
            <a:ext cx="9144000" cy="762000"/>
          </a:xfrm>
          <a:prstGeom prst="line">
            <a:avLst/>
          </a:prstGeom>
          <a:ln w="1111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685800" y="0"/>
            <a:ext cx="3810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 flipH="1">
            <a:off x="8839200" y="3886200"/>
            <a:ext cx="304800" cy="29718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526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arallelogram 18"/>
          <p:cNvSpPr/>
          <p:nvPr userDrawn="1"/>
        </p:nvSpPr>
        <p:spPr>
          <a:xfrm>
            <a:off x="-22860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152400"/>
            <a:ext cx="9144000" cy="76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H="1">
            <a:off x="152400" y="0"/>
            <a:ext cx="457200" cy="68580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99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bg>
      <p:bgPr>
        <a:solidFill>
          <a:srgbClr val="00808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arallelogram 15"/>
          <p:cNvSpPr/>
          <p:nvPr userDrawn="1"/>
        </p:nvSpPr>
        <p:spPr>
          <a:xfrm>
            <a:off x="2057400" y="5753100"/>
            <a:ext cx="9144000" cy="1104900"/>
          </a:xfrm>
          <a:prstGeom prst="parallelogram">
            <a:avLst>
              <a:gd name="adj" fmla="val 130556"/>
            </a:avLst>
          </a:prstGeom>
          <a:solidFill>
            <a:srgbClr val="97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 userDrawn="1"/>
        </p:nvSpPr>
        <p:spPr>
          <a:xfrm>
            <a:off x="0" y="304800"/>
            <a:ext cx="9144000" cy="1104900"/>
          </a:xfrm>
          <a:prstGeom prst="parallelogram">
            <a:avLst>
              <a:gd name="adj" fmla="val 130556"/>
            </a:avLst>
          </a:prstGeom>
          <a:solidFill>
            <a:srgbClr val="97FFFF">
              <a:alpha val="4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itchFamily="18" charset="0"/>
              </a:defRPr>
            </a:lvl1pPr>
            <a:lvl2pPr>
              <a:defRPr>
                <a:latin typeface="Century" pitchFamily="18" charset="0"/>
              </a:defRPr>
            </a:lvl2pPr>
            <a:lvl3pPr>
              <a:defRPr>
                <a:latin typeface="Century" pitchFamily="18" charset="0"/>
              </a:defRPr>
            </a:lvl3pPr>
            <a:lvl4pPr>
              <a:defRPr>
                <a:latin typeface="Century" pitchFamily="18" charset="0"/>
              </a:defRPr>
            </a:lvl4pPr>
            <a:lvl5pPr>
              <a:defRPr>
                <a:latin typeface="Century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© 2014 </a:t>
            </a:r>
            <a:r>
              <a:rPr lang="en-US" dirty="0" err="1" smtClean="0"/>
              <a:t>Cengage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0" y="4114800"/>
            <a:ext cx="1828800" cy="27432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0" y="2590800"/>
            <a:ext cx="685800" cy="4267200"/>
          </a:xfrm>
          <a:prstGeom prst="line">
            <a:avLst/>
          </a:prstGeom>
          <a:ln w="28575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58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A431C-48CD-476D-8F7F-95A93A235BF0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CC7A4-F8DE-4E27-AFE8-C954C4395C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2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  <p:sldLayoutId id="2147483673" r:id="rId18"/>
    <p:sldLayoutId id="2147483674" r:id="rId19"/>
    <p:sldLayoutId id="2147483675" r:id="rId20"/>
    <p:sldLayoutId id="2147483676" r:id="rId21"/>
    <p:sldLayoutId id="2147483677" r:id="rId22"/>
    <p:sldLayoutId id="2147483689" r:id="rId23"/>
    <p:sldLayoutId id="2147483665" r:id="rId2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4</a:t>
            </a:r>
            <a:br>
              <a:rPr lang="en-US" dirty="0" smtClean="0"/>
            </a:br>
            <a:r>
              <a:rPr lang="en-US" dirty="0" smtClean="0"/>
              <a:t>Ethics and Social Responsibility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3124200" y="65690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+mn-lt"/>
              </a:rPr>
              <a:t>© </a:t>
            </a:r>
            <a:r>
              <a:rPr lang="en-US" dirty="0" smtClean="0">
                <a:latin typeface="+mn-lt"/>
              </a:rPr>
              <a:t>2014 </a:t>
            </a:r>
            <a:r>
              <a:rPr lang="en-US" dirty="0" err="1">
                <a:latin typeface="+mn-lt"/>
              </a:rPr>
              <a:t>Cengage</a:t>
            </a:r>
            <a:r>
              <a:rPr lang="en-US" dirty="0">
                <a:latin typeface="+mn-lt"/>
              </a:rPr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6172200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dirty="0" smtClean="0">
                <a:latin typeface="Rockwell" pitchFamily="18" charset="0"/>
              </a:rPr>
              <a:t>MGMT7</a:t>
            </a:r>
            <a:endParaRPr lang="en-US" dirty="0">
              <a:latin typeface="Rockwell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Codes of Ethics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company must communicate its code inside and outside the company.</a:t>
            </a:r>
          </a:p>
          <a:p>
            <a:endParaRPr lang="en-US"/>
          </a:p>
          <a:p>
            <a:r>
              <a:rPr lang="en-US"/>
              <a:t>Management must develop practical ethical standards and procedures specific to the company’s line of business. </a:t>
            </a:r>
          </a:p>
        </p:txBody>
      </p:sp>
      <p:sp>
        <p:nvSpPr>
          <p:cNvPr id="4096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4-4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 of Ethics Training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Develop employees’ awareness of ethics</a:t>
            </a:r>
          </a:p>
          <a:p>
            <a:endParaRPr lang="en-US" dirty="0"/>
          </a:p>
          <a:p>
            <a:r>
              <a:rPr lang="en-US" dirty="0"/>
              <a:t>Achieve credibility with employees</a:t>
            </a:r>
          </a:p>
          <a:p>
            <a:endParaRPr lang="en-US" dirty="0"/>
          </a:p>
          <a:p>
            <a:r>
              <a:rPr lang="en-US" dirty="0"/>
              <a:t>Teach employees a practical model of ethical decision making</a:t>
            </a:r>
          </a:p>
        </p:txBody>
      </p:sp>
      <p:sp>
        <p:nvSpPr>
          <p:cNvPr id="4198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4-4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Model of Ethical Decision Making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4-4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lang="en-US" sz="1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© 2014 Cengage Learning</a:t>
            </a:r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24" y="1905001"/>
            <a:ext cx="7779554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201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Ethical Climate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15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Organizational culture is key to fostering ethical decision making.</a:t>
            </a:r>
          </a:p>
          <a:p>
            <a:endParaRPr lang="en-US" dirty="0"/>
          </a:p>
          <a:p>
            <a:r>
              <a:rPr lang="en-US" dirty="0"/>
              <a:t>Management needs to be active in and committed to the ethics program. </a:t>
            </a:r>
          </a:p>
          <a:p>
            <a:endParaRPr lang="en-US" dirty="0"/>
          </a:p>
          <a:p>
            <a:r>
              <a:rPr lang="en-US" dirty="0"/>
              <a:t>Encourage managers and employees to report ethical violations (</a:t>
            </a:r>
            <a:r>
              <a:rPr lang="en-US" dirty="0" err="1"/>
              <a:t>whistleblowing</a:t>
            </a:r>
            <a:r>
              <a:rPr lang="en-US" dirty="0"/>
              <a:t>)</a:t>
            </a:r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4-4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To Whom Are Organizations </a:t>
            </a:r>
            <a:br>
              <a:rPr lang="en-US"/>
            </a:br>
            <a:r>
              <a:rPr lang="en-US"/>
              <a:t>Socially Responsible?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Shareholder model</a:t>
            </a:r>
          </a:p>
          <a:p>
            <a:pPr lvl="1"/>
            <a:r>
              <a:rPr lang="en-US"/>
              <a:t> the only social responsibility that businesses have is to maximize profits</a:t>
            </a:r>
          </a:p>
          <a:p>
            <a:endParaRPr lang="en-US"/>
          </a:p>
          <a:p>
            <a:r>
              <a:rPr lang="en-US"/>
              <a:t>Stakeholder model</a:t>
            </a:r>
          </a:p>
          <a:p>
            <a:pPr lvl="1"/>
            <a:r>
              <a:rPr lang="en-US"/>
              <a:t> management’s most important responsibility is not just maximizing profits, but the firm’s long term-survival. </a:t>
            </a:r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4-5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Stakeholder Model of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Corporate </a:t>
            </a:r>
            <a:r>
              <a:rPr lang="en-US" dirty="0"/>
              <a:t>Social Responsibility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People or groups who are interested in and affected by the organization’s actions. </a:t>
            </a:r>
          </a:p>
          <a:p>
            <a:pPr marL="0" indent="0"/>
            <a:endParaRPr lang="en-US"/>
          </a:p>
          <a:p>
            <a:pPr marL="0" indent="0"/>
            <a:r>
              <a:rPr lang="en-US"/>
              <a:t>Primary stakeholders</a:t>
            </a:r>
          </a:p>
          <a:p>
            <a:pPr marL="0" indent="0"/>
            <a:endParaRPr lang="en-US"/>
          </a:p>
          <a:p>
            <a:pPr marL="0" indent="0"/>
            <a:r>
              <a:rPr lang="en-US"/>
              <a:t>Secondary stakeholders</a:t>
            </a:r>
          </a:p>
          <a:p>
            <a:pPr marL="0" indent="0"/>
            <a:endParaRPr lang="en-US"/>
          </a:p>
          <a:p>
            <a:pPr marL="0" indent="0"/>
            <a:endParaRPr lang="en-US"/>
          </a:p>
        </p:txBody>
      </p:sp>
      <p:sp>
        <p:nvSpPr>
          <p:cNvPr id="4813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4-5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For What Are Organizations </a:t>
            </a:r>
            <a:br>
              <a:rPr lang="en-US"/>
            </a:br>
            <a:r>
              <a:rPr lang="en-US"/>
              <a:t>Socially Responsible?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Economic responsibility</a:t>
            </a:r>
          </a:p>
          <a:p>
            <a:endParaRPr lang="en-US"/>
          </a:p>
          <a:p>
            <a:r>
              <a:rPr lang="en-US"/>
              <a:t>Legal responsibility</a:t>
            </a:r>
          </a:p>
          <a:p>
            <a:endParaRPr lang="en-US"/>
          </a:p>
          <a:p>
            <a:r>
              <a:rPr lang="en-US"/>
              <a:t>Ethical responsibility</a:t>
            </a:r>
          </a:p>
          <a:p>
            <a:endParaRPr lang="en-US"/>
          </a:p>
          <a:p>
            <a:r>
              <a:rPr lang="en-US"/>
              <a:t>Discretionary responsibility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5018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2700" y="6273224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4-6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Social Responsiveness Strategies</a:t>
            </a:r>
          </a:p>
        </p:txBody>
      </p:sp>
      <p:sp>
        <p:nvSpPr>
          <p:cNvPr id="26112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4525963"/>
          </a:xfrm>
        </p:spPr>
        <p:txBody>
          <a:bodyPr/>
          <a:lstStyle/>
          <a:p>
            <a:r>
              <a:rPr lang="en-US" dirty="0"/>
              <a:t>Reactive</a:t>
            </a:r>
          </a:p>
          <a:p>
            <a:r>
              <a:rPr lang="en-US" dirty="0"/>
              <a:t>Defensive</a:t>
            </a:r>
          </a:p>
          <a:p>
            <a:r>
              <a:rPr lang="en-US" dirty="0"/>
              <a:t>Accommodative</a:t>
            </a:r>
          </a:p>
          <a:p>
            <a:r>
              <a:rPr lang="en-US" dirty="0"/>
              <a:t>Proactive</a:t>
            </a:r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261124" name="Footer Placeholder 3"/>
          <p:cNvSpPr txBox="1">
            <a:spLocks noGrp="1"/>
          </p:cNvSpPr>
          <p:nvPr/>
        </p:nvSpPr>
        <p:spPr bwMode="auto">
          <a:xfrm>
            <a:off x="3124200" y="66167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charset="0"/>
              </a:rPr>
              <a:t>© </a:t>
            </a:r>
            <a:r>
              <a:rPr lang="en-US" sz="900" dirty="0" smtClean="0">
                <a:solidFill>
                  <a:schemeClr val="tx1"/>
                </a:solidFill>
                <a:latin typeface="Arial" charset="0"/>
              </a:rPr>
              <a:t>2014 Cengage </a:t>
            </a:r>
            <a:r>
              <a:rPr lang="en-US" sz="900" dirty="0">
                <a:solidFill>
                  <a:schemeClr val="tx1"/>
                </a:solidFill>
                <a:latin typeface="Arial" charset="0"/>
              </a:rPr>
              <a:t>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005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4-7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Social Responsibility and </a:t>
            </a:r>
            <a:br>
              <a:rPr lang="en-US"/>
            </a:br>
            <a:r>
              <a:rPr lang="en-US"/>
              <a:t>Economic Performance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There is no tradeoff between being socially responsible and economic performance. </a:t>
            </a:r>
          </a:p>
          <a:p>
            <a:endParaRPr lang="en-US" dirty="0"/>
          </a:p>
          <a:p>
            <a:r>
              <a:rPr lang="en-US" dirty="0"/>
              <a:t>It usually does pay to be socially responsible. </a:t>
            </a:r>
          </a:p>
          <a:p>
            <a:endParaRPr lang="en-US" dirty="0"/>
          </a:p>
          <a:p>
            <a:r>
              <a:rPr lang="en-US" dirty="0"/>
              <a:t>There is no guarantee that socially responsible companies will be profitable. </a:t>
            </a:r>
          </a:p>
        </p:txBody>
      </p:sp>
      <p:sp>
        <p:nvSpPr>
          <p:cNvPr id="5325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4-8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828800"/>
            <a:ext cx="7315200" cy="4525963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80000"/>
              </a:lnSpc>
              <a:buClr>
                <a:srgbClr val="3399FF"/>
              </a:buClr>
              <a:buNone/>
            </a:pPr>
            <a:r>
              <a:rPr lang="en-US" sz="2800" dirty="0" smtClean="0">
                <a:solidFill>
                  <a:srgbClr val="990000"/>
                </a:solidFill>
              </a:rPr>
              <a:t>4-1	</a:t>
            </a:r>
            <a:r>
              <a:rPr lang="en-US" sz="2800" dirty="0" smtClean="0"/>
              <a:t>identify </a:t>
            </a:r>
            <a:r>
              <a:rPr lang="en-US" sz="2800" dirty="0"/>
              <a:t>common kinds of workplace </a:t>
            </a:r>
            <a:r>
              <a:rPr lang="en-US" sz="2800" dirty="0" smtClean="0"/>
              <a:t>deviance</a:t>
            </a:r>
            <a:endParaRPr lang="en-US" sz="2800" dirty="0"/>
          </a:p>
          <a:p>
            <a:pPr marL="457200" indent="-457200">
              <a:lnSpc>
                <a:spcPct val="80000"/>
              </a:lnSpc>
              <a:buClr>
                <a:srgbClr val="3399FF"/>
              </a:buClr>
              <a:buNone/>
            </a:pPr>
            <a:r>
              <a:rPr lang="en-US" sz="2800" dirty="0" smtClean="0">
                <a:solidFill>
                  <a:srgbClr val="990000"/>
                </a:solidFill>
              </a:rPr>
              <a:t>4-2</a:t>
            </a:r>
            <a:r>
              <a:rPr lang="en-US" sz="2800" dirty="0" smtClean="0"/>
              <a:t> describe </a:t>
            </a:r>
            <a:r>
              <a:rPr lang="en-US" sz="2800" dirty="0"/>
              <a:t>the U.S. Sentencing Commission </a:t>
            </a:r>
            <a:r>
              <a:rPr lang="en-US" sz="2800" dirty="0" smtClean="0"/>
              <a:t>Guidelines </a:t>
            </a:r>
            <a:r>
              <a:rPr lang="en-US" sz="2800" dirty="0"/>
              <a:t>for Organizations and explain </a:t>
            </a:r>
            <a:r>
              <a:rPr lang="en-US" sz="2800" dirty="0" smtClean="0"/>
              <a:t>how </a:t>
            </a:r>
            <a:r>
              <a:rPr lang="en-US" sz="2800" dirty="0"/>
              <a:t>they both encourage ethical behavior </a:t>
            </a:r>
            <a:r>
              <a:rPr lang="en-US" sz="2800" dirty="0" smtClean="0"/>
              <a:t>and </a:t>
            </a:r>
            <a:r>
              <a:rPr lang="en-US" sz="2800" dirty="0"/>
              <a:t>punish unethical behavior by </a:t>
            </a:r>
            <a:r>
              <a:rPr lang="en-US" sz="2800" dirty="0" smtClean="0"/>
              <a:t>businesses</a:t>
            </a:r>
            <a:endParaRPr lang="en-US" sz="2800" dirty="0"/>
          </a:p>
          <a:p>
            <a:pPr marL="457200" indent="-457200">
              <a:lnSpc>
                <a:spcPct val="80000"/>
              </a:lnSpc>
              <a:buClr>
                <a:srgbClr val="3399FF"/>
              </a:buClr>
              <a:buNone/>
            </a:pPr>
            <a:r>
              <a:rPr lang="en-US" sz="2800" dirty="0" smtClean="0">
                <a:solidFill>
                  <a:srgbClr val="990000"/>
                </a:solidFill>
              </a:rPr>
              <a:t>4-3</a:t>
            </a:r>
            <a:r>
              <a:rPr lang="en-US" sz="2800" dirty="0" smtClean="0"/>
              <a:t> describe </a:t>
            </a:r>
            <a:r>
              <a:rPr lang="en-US" sz="2800" dirty="0"/>
              <a:t>what influences ethical decision </a:t>
            </a:r>
            <a:r>
              <a:rPr lang="en-US" sz="2800" dirty="0" smtClean="0"/>
              <a:t>making</a:t>
            </a:r>
            <a:endParaRPr lang="en-US" sz="2800" dirty="0"/>
          </a:p>
          <a:p>
            <a:pPr marL="457200" indent="-457200">
              <a:lnSpc>
                <a:spcPct val="80000"/>
              </a:lnSpc>
              <a:buClr>
                <a:srgbClr val="3399FF"/>
              </a:buClr>
              <a:buNone/>
            </a:pPr>
            <a:r>
              <a:rPr lang="en-US" sz="2800" dirty="0" smtClean="0">
                <a:solidFill>
                  <a:srgbClr val="990000"/>
                </a:solidFill>
              </a:rPr>
              <a:t>4-4</a:t>
            </a:r>
            <a:r>
              <a:rPr lang="en-US" sz="2800" dirty="0" smtClean="0"/>
              <a:t> explain </a:t>
            </a:r>
            <a:r>
              <a:rPr lang="en-US" sz="2800" dirty="0"/>
              <a:t>what practical steps managers can </a:t>
            </a:r>
            <a:r>
              <a:rPr lang="en-US" sz="2800" dirty="0" smtClean="0"/>
              <a:t>take </a:t>
            </a:r>
            <a:r>
              <a:rPr lang="en-US" sz="2800" dirty="0"/>
              <a:t>to improve ethical decision </a:t>
            </a:r>
            <a:r>
              <a:rPr lang="en-US" sz="2800" dirty="0" smtClean="0"/>
              <a:t>making</a:t>
            </a:r>
          </a:p>
          <a:p>
            <a:pPr marL="533400" indent="-533400">
              <a:lnSpc>
                <a:spcPct val="80000"/>
              </a:lnSpc>
              <a:buClr>
                <a:srgbClr val="3399FF"/>
              </a:buClr>
              <a:buNone/>
            </a:pPr>
            <a:r>
              <a:rPr lang="en-US" sz="2800" dirty="0" smtClean="0">
                <a:solidFill>
                  <a:srgbClr val="990000"/>
                </a:solidFill>
              </a:rPr>
              <a:t>4-5</a:t>
            </a:r>
            <a:r>
              <a:rPr lang="en-US" sz="2800" dirty="0" smtClean="0"/>
              <a:t> 	explain to whom organizations are socially responsible</a:t>
            </a:r>
          </a:p>
          <a:p>
            <a:pPr marL="533400" indent="-533400">
              <a:lnSpc>
                <a:spcPct val="80000"/>
              </a:lnSpc>
              <a:buClr>
                <a:srgbClr val="3399FF"/>
              </a:buClr>
              <a:buNone/>
            </a:pPr>
            <a:r>
              <a:rPr lang="en-US" sz="2800" dirty="0" smtClean="0">
                <a:solidFill>
                  <a:srgbClr val="990000"/>
                </a:solidFill>
              </a:rPr>
              <a:t>4-6</a:t>
            </a:r>
            <a:r>
              <a:rPr lang="en-US" sz="2800" dirty="0" smtClean="0"/>
              <a:t> 	explain for what organizations are socially responsible</a:t>
            </a:r>
          </a:p>
          <a:p>
            <a:pPr marL="533400" indent="-533400">
              <a:lnSpc>
                <a:spcPct val="80000"/>
              </a:lnSpc>
              <a:buClr>
                <a:srgbClr val="3399FF"/>
              </a:buClr>
              <a:buNone/>
            </a:pPr>
            <a:r>
              <a:rPr lang="en-US" sz="2800" dirty="0" smtClean="0">
                <a:solidFill>
                  <a:srgbClr val="990000"/>
                </a:solidFill>
              </a:rPr>
              <a:t>4-7</a:t>
            </a:r>
            <a:r>
              <a:rPr lang="en-US" sz="2800" dirty="0" smtClean="0"/>
              <a:t> 	explain how organizations can choose to respond to societal demands for social responsibility</a:t>
            </a:r>
          </a:p>
          <a:p>
            <a:pPr marL="533400" indent="-533400">
              <a:lnSpc>
                <a:spcPct val="80000"/>
              </a:lnSpc>
              <a:buClr>
                <a:srgbClr val="3399FF"/>
              </a:buClr>
              <a:buNone/>
            </a:pPr>
            <a:r>
              <a:rPr lang="en-US" sz="2800" dirty="0" smtClean="0">
                <a:solidFill>
                  <a:srgbClr val="990000"/>
                </a:solidFill>
              </a:rPr>
              <a:t>4-8</a:t>
            </a:r>
            <a:r>
              <a:rPr lang="en-US" sz="2800" dirty="0" smtClean="0"/>
              <a:t> 	explain whether social responsibility hurts or helps an organization’s economic performance</a:t>
            </a:r>
          </a:p>
          <a:p>
            <a:pPr marL="457200" indent="-457200">
              <a:lnSpc>
                <a:spcPct val="80000"/>
              </a:lnSpc>
              <a:buClr>
                <a:srgbClr val="3399FF"/>
              </a:buClr>
              <a:buNone/>
            </a:pPr>
            <a:endParaRPr lang="en-US" sz="2800" dirty="0"/>
          </a:p>
          <a:p>
            <a:pPr marL="457200" indent="-457200">
              <a:lnSpc>
                <a:spcPct val="80000"/>
              </a:lnSpc>
              <a:buClr>
                <a:srgbClr val="3399FF"/>
              </a:buClr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Workplace Deviance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Ethical behavior</a:t>
            </a:r>
          </a:p>
          <a:p>
            <a:pPr lvl="1"/>
            <a:r>
              <a:rPr lang="en-US" dirty="0"/>
              <a:t>conforms to a society’s accepted principles of right and wrong. </a:t>
            </a:r>
          </a:p>
          <a:p>
            <a:pPr lvl="1"/>
            <a:endParaRPr lang="en-US" dirty="0"/>
          </a:p>
          <a:p>
            <a:r>
              <a:rPr lang="en-US" dirty="0"/>
              <a:t>Workplace deviance</a:t>
            </a:r>
          </a:p>
          <a:p>
            <a:pPr lvl="1"/>
            <a:r>
              <a:rPr lang="en-US" dirty="0"/>
              <a:t>unethical behavior that violates organizational norms about right and wrong. </a:t>
            </a:r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4-1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Workplace Deviance</a:t>
            </a:r>
            <a:endParaRPr lang="en-US" dirty="0"/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4-1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1259170"/>
            <a:ext cx="4419600" cy="433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253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Who, What, and Why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91400" cy="4525963"/>
          </a:xfrm>
        </p:spPr>
        <p:txBody>
          <a:bodyPr>
            <a:normAutofit fontScale="92500"/>
          </a:bodyPr>
          <a:lstStyle/>
          <a:p>
            <a:r>
              <a:rPr lang="en-US" sz="2600" dirty="0"/>
              <a:t>Who</a:t>
            </a:r>
          </a:p>
          <a:p>
            <a:pPr lvl="1"/>
            <a:r>
              <a:rPr lang="en-US" sz="2200" dirty="0"/>
              <a:t>nearly all companies: nonprofits, partnerships, labor unions, unincorporated organizations, incorporated organizations, pension funds, trusts, joint stock companies</a:t>
            </a:r>
          </a:p>
          <a:p>
            <a:r>
              <a:rPr lang="en-US" sz="2600" dirty="0"/>
              <a:t>What </a:t>
            </a:r>
          </a:p>
          <a:p>
            <a:pPr lvl="1"/>
            <a:r>
              <a:rPr lang="en-US" sz="2200" dirty="0"/>
              <a:t>offenses defined by federal laws: invasion of privacy, price fixing, fraud, theft, embezzlement, etc. </a:t>
            </a:r>
          </a:p>
          <a:p>
            <a:r>
              <a:rPr lang="en-US" sz="2600" dirty="0"/>
              <a:t>Why</a:t>
            </a:r>
          </a:p>
          <a:p>
            <a:pPr lvl="1"/>
            <a:r>
              <a:rPr lang="en-US" sz="2200" dirty="0"/>
              <a:t>The purpose of the guidelines is not just to punish companies after violations, but to encourage companies to prevent violations before they happen.</a:t>
            </a:r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4-2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Offense Levels, Base Fines, Culpability Scores, and Possible Total Fines under the US Sentencing Commission Guidelines for Organizations </a:t>
            </a:r>
            <a:endParaRPr lang="en-US" sz="2400" dirty="0"/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4-2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053263"/>
            <a:ext cx="4724400" cy="4751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06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Influences on Ethical Decision Making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Ethical intensity</a:t>
            </a:r>
          </a:p>
          <a:p>
            <a:endParaRPr lang="en-US"/>
          </a:p>
          <a:p>
            <a:r>
              <a:rPr lang="en-US"/>
              <a:t>Moral development</a:t>
            </a:r>
          </a:p>
          <a:p>
            <a:endParaRPr lang="en-US"/>
          </a:p>
          <a:p>
            <a:r>
              <a:rPr lang="en-US"/>
              <a:t>Ethical principles</a:t>
            </a:r>
          </a:p>
          <a:p>
            <a:pPr>
              <a:buFontTx/>
              <a:buNone/>
            </a:pPr>
            <a:endParaRPr lang="en-US"/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4-3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Principles of Ethical Decision Making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Principle of long-term self interest</a:t>
            </a:r>
          </a:p>
          <a:p>
            <a:r>
              <a:rPr lang="en-US" dirty="0"/>
              <a:t>Principle of personal virtue</a:t>
            </a:r>
          </a:p>
          <a:p>
            <a:r>
              <a:rPr lang="en-US" dirty="0"/>
              <a:t>Principle of religious injunctions</a:t>
            </a:r>
          </a:p>
          <a:p>
            <a:r>
              <a:rPr lang="en-US" dirty="0"/>
              <a:t>Principle of government requirements</a:t>
            </a:r>
          </a:p>
          <a:p>
            <a:r>
              <a:rPr lang="en-US" dirty="0"/>
              <a:t>Principle of utilitarian benefits</a:t>
            </a:r>
          </a:p>
          <a:p>
            <a:r>
              <a:rPr lang="en-US" dirty="0"/>
              <a:t>Principle of individual rights</a:t>
            </a:r>
          </a:p>
          <a:p>
            <a:r>
              <a:rPr lang="en-US" dirty="0"/>
              <a:t>Principle of distributive justice</a:t>
            </a:r>
          </a:p>
          <a:p>
            <a:endParaRPr lang="en-US" dirty="0"/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82000" y="62732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4-3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Selecting and Hiring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Ethical </a:t>
            </a:r>
            <a:r>
              <a:rPr lang="en-US" dirty="0"/>
              <a:t>Employees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Overt integrity tests</a:t>
            </a:r>
          </a:p>
          <a:p>
            <a:endParaRPr lang="en-US" dirty="0"/>
          </a:p>
          <a:p>
            <a:r>
              <a:rPr lang="en-US" dirty="0"/>
              <a:t>Personality-based integrity tests</a:t>
            </a:r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2014 </a:t>
            </a:r>
            <a:r>
              <a:rPr lang="en-US" dirty="0" err="1"/>
              <a:t>Cengage</a:t>
            </a:r>
            <a:r>
              <a:rPr lang="en-US" dirty="0"/>
              <a:t> Learning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28535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336600"/>
                </a:solidFill>
                <a:latin typeface="+mj-lt"/>
              </a:rPr>
              <a:t>4-4</a:t>
            </a:r>
            <a:endParaRPr lang="en-US" sz="3200" dirty="0">
              <a:solidFill>
                <a:srgbClr val="33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507</Words>
  <Application>Microsoft Office PowerPoint</Application>
  <PresentationFormat>On-screen Show (4:3)</PresentationFormat>
  <Paragraphs>143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Custom Design</vt:lpstr>
      <vt:lpstr>Chapter 4 Ethics and Social Responsibility</vt:lpstr>
      <vt:lpstr>PowerPoint Presentation</vt:lpstr>
      <vt:lpstr>Workplace Deviance</vt:lpstr>
      <vt:lpstr>Types of Workplace Deviance</vt:lpstr>
      <vt:lpstr>Who, What, and Why</vt:lpstr>
      <vt:lpstr>Offense Levels, Base Fines, Culpability Scores, and Possible Total Fines under the US Sentencing Commission Guidelines for Organizations </vt:lpstr>
      <vt:lpstr>Influences on Ethical Decision Making</vt:lpstr>
      <vt:lpstr>Principles of Ethical Decision Making</vt:lpstr>
      <vt:lpstr>Selecting and Hiring  Ethical Employees</vt:lpstr>
      <vt:lpstr>Codes of Ethics</vt:lpstr>
      <vt:lpstr>Objectives of Ethics Training</vt:lpstr>
      <vt:lpstr>A Basic Model of Ethical Decision Making </vt:lpstr>
      <vt:lpstr>Ethical Climate</vt:lpstr>
      <vt:lpstr>To Whom Are Organizations  Socially Responsible?</vt:lpstr>
      <vt:lpstr>Stakeholder Model of  Corporate Social Responsibility</vt:lpstr>
      <vt:lpstr>For What Are Organizations  Socially Responsible?</vt:lpstr>
      <vt:lpstr>Social Responsiveness Strategies</vt:lpstr>
      <vt:lpstr>Social Responsibility and  Economic Performance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Choi</dc:creator>
  <cp:lastModifiedBy>Robert Willardson</cp:lastModifiedBy>
  <cp:revision>37</cp:revision>
  <dcterms:created xsi:type="dcterms:W3CDTF">2006-08-16T00:00:00Z</dcterms:created>
  <dcterms:modified xsi:type="dcterms:W3CDTF">2015-09-21T13:57:14Z</dcterms:modified>
</cp:coreProperties>
</file>