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7"/>
  </p:notesMasterIdLst>
  <p:sldIdLst>
    <p:sldId id="256" r:id="rId2"/>
    <p:sldId id="258" r:id="rId3"/>
    <p:sldId id="260" r:id="rId4"/>
    <p:sldId id="261" r:id="rId5"/>
    <p:sldId id="262" r:id="rId6"/>
    <p:sldId id="293" r:id="rId7"/>
    <p:sldId id="294" r:id="rId8"/>
    <p:sldId id="295" r:id="rId9"/>
    <p:sldId id="279" r:id="rId10"/>
    <p:sldId id="281" r:id="rId11"/>
    <p:sldId id="282" r:id="rId12"/>
    <p:sldId id="285" r:id="rId13"/>
    <p:sldId id="296" r:id="rId14"/>
    <p:sldId id="297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49" autoAdjust="0"/>
  </p:normalViewPr>
  <p:slideViewPr>
    <p:cSldViewPr>
      <p:cViewPr>
        <p:scale>
          <a:sx n="50" d="100"/>
          <a:sy n="50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56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55A3B-92A4-4978-94FF-04D6FC9351B5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71A01-D597-4D14-A239-49AAF162FB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1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71A01-D597-4D14-A239-49AAF162FB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71A01-D597-4D14-A239-49AAF162FB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71A01-D597-4D14-A239-49AAF162FB4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71A01-D597-4D14-A239-49AAF162FB4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3BA036-9443-402A-A958-158C83FD746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ED10AF-D765-4312-A87A-C324D308C44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E9B2D4-06B2-400A-AE66-2B1A6AD63834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71A01-D597-4D14-A239-49AAF162FB4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71A01-D597-4D14-A239-49AAF162FB4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98D2CB-0F4B-4466-9B37-289FFA398168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CA9E50-2F56-49A0-884C-E417FFF6E65A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5CBED9-62FE-49EA-9F76-3144D4ED5ABF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6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5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257156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75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88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04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0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64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88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2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1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655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06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2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422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9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5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4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63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26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51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B7E5F-EEB1-48B3-8A3C-A89E489BA427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6D81-02EC-4088-B8ED-81B8062A3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7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89" r:id="rId23"/>
    <p:sldLayoutId id="2147483665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Organizational Environments and Culture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Environmental Scanning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646237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Searching the environment for important events or issues that might affect an organization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Managers scan the environment to reduce uncertainty.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Organizational strategies affect environmental scanning.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Environmental scanning contributes to organizational performance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Interpreting Environmental Factors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5138" indent="-465138"/>
            <a:r>
              <a:rPr lang="en-US" smtClean="0"/>
              <a:t>Threat or opportunity? </a:t>
            </a:r>
          </a:p>
          <a:p>
            <a:pPr marL="465138" indent="-465138"/>
            <a:endParaRPr lang="en-US" smtClean="0"/>
          </a:p>
          <a:p>
            <a:pPr marL="465138" indent="-465138"/>
            <a:r>
              <a:rPr lang="en-US" smtClean="0"/>
              <a:t>Threat</a:t>
            </a:r>
          </a:p>
          <a:p>
            <a:pPr lvl="1"/>
            <a:r>
              <a:rPr lang="en-US" smtClean="0"/>
              <a:t>managers typically take steps to protect the company from further harm</a:t>
            </a:r>
          </a:p>
          <a:p>
            <a:pPr lvl="1"/>
            <a:endParaRPr lang="en-US" smtClean="0"/>
          </a:p>
          <a:p>
            <a:pPr marL="465138" indent="-465138"/>
            <a:r>
              <a:rPr lang="en-US" smtClean="0"/>
              <a:t>Opportunity</a:t>
            </a:r>
          </a:p>
          <a:p>
            <a:pPr lvl="1"/>
            <a:r>
              <a:rPr lang="en-US" smtClean="0"/>
              <a:t>managers consider strategic alternatives for taking advantage of those events to improve performance 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Creation and Maintenance of Organizational Cultures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65138"/>
            <a:r>
              <a:rPr lang="en-US" dirty="0" smtClean="0"/>
              <a:t>Primary source of organizational culture is the company founder.</a:t>
            </a:r>
          </a:p>
          <a:p>
            <a:pPr marL="465138" indent="-465138"/>
            <a:endParaRPr lang="en-US" dirty="0" smtClean="0"/>
          </a:p>
          <a:p>
            <a:pPr marL="465138" indent="-465138"/>
            <a:endParaRPr lang="en-US" dirty="0" smtClean="0"/>
          </a:p>
          <a:p>
            <a:pPr marL="465138" indent="-465138"/>
            <a:r>
              <a:rPr lang="en-US" dirty="0" smtClean="0"/>
              <a:t>Organizational culture is sustained by…</a:t>
            </a:r>
          </a:p>
          <a:p>
            <a:pPr lvl="1"/>
            <a:r>
              <a:rPr lang="en-US" dirty="0" smtClean="0"/>
              <a:t>organizational stories</a:t>
            </a:r>
          </a:p>
          <a:p>
            <a:pPr lvl="1"/>
            <a:r>
              <a:rPr lang="en-US" dirty="0" smtClean="0"/>
              <a:t>organizational heroes</a:t>
            </a: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an Organizational Culture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26448"/>
            <a:ext cx="4114800" cy="440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871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Levels of Organizational Culture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60" y="1524000"/>
            <a:ext cx="637228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8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Changing Organizational Cultures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dirty="0" smtClean="0"/>
              <a:t>Behavioral addition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Behavioral substitution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Change visible artifacts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Hiring people with values and beliefs consistent with desired culture</a:t>
            </a:r>
          </a:p>
          <a:p>
            <a:pPr marL="457200" indent="-457200">
              <a:buFontTx/>
              <a:buNone/>
            </a:pPr>
            <a:endParaRPr lang="en-US" dirty="0" smtClean="0"/>
          </a:p>
          <a:p>
            <a:pPr marL="457200" indent="-457200"/>
            <a:endParaRPr lang="en-US" dirty="0" smtClean="0"/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752600"/>
            <a:ext cx="7467600" cy="4525963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3-1 </a:t>
            </a:r>
            <a:r>
              <a:rPr lang="en-US" sz="2800" dirty="0" smtClean="0"/>
              <a:t>discuss how changing environments affect organizations</a:t>
            </a:r>
          </a:p>
          <a:p>
            <a:pPr marL="533400" indent="-5334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3-2 </a:t>
            </a:r>
            <a:r>
              <a:rPr lang="en-US" sz="2800" dirty="0" smtClean="0"/>
              <a:t>describe the four components of the general environment</a:t>
            </a:r>
          </a:p>
          <a:p>
            <a:pPr marL="533400" indent="-5334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3-3 </a:t>
            </a:r>
            <a:r>
              <a:rPr lang="en-US" sz="2800" dirty="0" smtClean="0"/>
              <a:t>explain the five components of the specific environment</a:t>
            </a:r>
          </a:p>
          <a:p>
            <a:pPr marL="533400" indent="-5334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3-4</a:t>
            </a:r>
            <a:r>
              <a:rPr lang="en-US" sz="2800" dirty="0" smtClean="0"/>
              <a:t> describe the process that companies use to make sense of their changing environments</a:t>
            </a:r>
          </a:p>
          <a:p>
            <a:pPr marL="533400" indent="-5334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3-5 </a:t>
            </a:r>
            <a:r>
              <a:rPr lang="en-US" sz="2800" dirty="0" smtClean="0"/>
              <a:t>explain how organizational cultures are created and how they can help companies be successful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Environmental Change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The rate at which a company’s general and specific environments change.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/>
            <a:r>
              <a:rPr lang="en-US" dirty="0" smtClean="0"/>
              <a:t>Stable</a:t>
            </a:r>
          </a:p>
          <a:p>
            <a:pPr lvl="1"/>
            <a:r>
              <a:rPr lang="en-US" dirty="0" smtClean="0"/>
              <a:t>slow rate of change</a:t>
            </a:r>
          </a:p>
          <a:p>
            <a:pPr lvl="1"/>
            <a:endParaRPr lang="en-US" dirty="0" smtClean="0"/>
          </a:p>
          <a:p>
            <a:pPr marL="0" indent="0"/>
            <a:r>
              <a:rPr lang="en-US" dirty="0" smtClean="0"/>
              <a:t>Dynamic </a:t>
            </a:r>
          </a:p>
          <a:p>
            <a:pPr lvl="1"/>
            <a:r>
              <a:rPr lang="en-US" dirty="0" smtClean="0"/>
              <a:t>fast rate of change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Punctuated Equilibrium Theory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8950" y="1371600"/>
            <a:ext cx="8140700" cy="4646612"/>
            <a:chOff x="501650" y="1624013"/>
            <a:chExt cx="8140700" cy="4646612"/>
          </a:xfrm>
        </p:grpSpPr>
        <p:sp>
          <p:nvSpPr>
            <p:cNvPr id="18436" name="Right Arrow 8"/>
            <p:cNvSpPr>
              <a:spLocks noChangeArrowheads="1"/>
            </p:cNvSpPr>
            <p:nvPr/>
          </p:nvSpPr>
          <p:spPr bwMode="auto">
            <a:xfrm>
              <a:off x="501650" y="1624013"/>
              <a:ext cx="5145088" cy="1190625"/>
            </a:xfrm>
            <a:prstGeom prst="rightArrow">
              <a:avLst>
                <a:gd name="adj1" fmla="val 50000"/>
                <a:gd name="adj2" fmla="val 49995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1"/>
            </a:gradFill>
            <a:ln w="3175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800"/>
                <a:t>Stability</a:t>
              </a:r>
            </a:p>
          </p:txBody>
        </p:sp>
        <p:sp>
          <p:nvSpPr>
            <p:cNvPr id="18437" name="Right Arrow 12"/>
            <p:cNvSpPr>
              <a:spLocks noChangeArrowheads="1"/>
            </p:cNvSpPr>
            <p:nvPr/>
          </p:nvSpPr>
          <p:spPr bwMode="auto">
            <a:xfrm>
              <a:off x="577850" y="2584450"/>
              <a:ext cx="2227263" cy="1535113"/>
            </a:xfrm>
            <a:prstGeom prst="rightArrow">
              <a:avLst>
                <a:gd name="adj1" fmla="val 50000"/>
                <a:gd name="adj2" fmla="val 50028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1"/>
            </a:gradFill>
            <a:ln w="3175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800"/>
                <a:t>Dynamic Change</a:t>
              </a:r>
            </a:p>
          </p:txBody>
        </p:sp>
        <p:sp>
          <p:nvSpPr>
            <p:cNvPr id="18438" name="Right Arrow 14"/>
            <p:cNvSpPr>
              <a:spLocks noChangeArrowheads="1"/>
            </p:cNvSpPr>
            <p:nvPr/>
          </p:nvSpPr>
          <p:spPr bwMode="auto">
            <a:xfrm>
              <a:off x="3497263" y="5080000"/>
              <a:ext cx="5145087" cy="1190625"/>
            </a:xfrm>
            <a:prstGeom prst="rightArrow">
              <a:avLst>
                <a:gd name="adj1" fmla="val 50000"/>
                <a:gd name="adj2" fmla="val 49995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1"/>
            </a:gradFill>
            <a:ln w="3175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800" dirty="0"/>
                <a:t>Stability</a:t>
              </a:r>
            </a:p>
          </p:txBody>
        </p:sp>
        <p:sp>
          <p:nvSpPr>
            <p:cNvPr id="18439" name="Right Arrow 15"/>
            <p:cNvSpPr>
              <a:spLocks noChangeArrowheads="1"/>
            </p:cNvSpPr>
            <p:nvPr/>
          </p:nvSpPr>
          <p:spPr bwMode="auto">
            <a:xfrm>
              <a:off x="2651125" y="3275013"/>
              <a:ext cx="2228850" cy="1536700"/>
            </a:xfrm>
            <a:prstGeom prst="rightArrow">
              <a:avLst>
                <a:gd name="adj1" fmla="val 50000"/>
                <a:gd name="adj2" fmla="val 50012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1"/>
            </a:gradFill>
            <a:ln w="3175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800"/>
                <a:t>Dynamic Change</a:t>
              </a:r>
            </a:p>
          </p:txBody>
        </p:sp>
        <p:sp>
          <p:nvSpPr>
            <p:cNvPr id="18440" name="Right Arrow 16"/>
            <p:cNvSpPr>
              <a:spLocks noChangeArrowheads="1"/>
            </p:cNvSpPr>
            <p:nvPr/>
          </p:nvSpPr>
          <p:spPr bwMode="auto">
            <a:xfrm>
              <a:off x="4994275" y="3813175"/>
              <a:ext cx="2227263" cy="1536700"/>
            </a:xfrm>
            <a:prstGeom prst="rightArrow">
              <a:avLst>
                <a:gd name="adj1" fmla="val 50000"/>
                <a:gd name="adj2" fmla="val 49977"/>
              </a:avLst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1"/>
            </a:gradFill>
            <a:ln w="31750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800" dirty="0"/>
                <a:t>Dynamic Change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noFill/>
        </p:spPr>
        <p:txBody>
          <a:bodyPr/>
          <a:lstStyle/>
          <a:p>
            <a:pPr algn="ctr"/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Environmental Complexity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525963"/>
          </a:xfrm>
        </p:spPr>
        <p:txBody>
          <a:bodyPr/>
          <a:lstStyle/>
          <a:p>
            <a:pPr marL="465138" indent="-465138"/>
            <a:r>
              <a:rPr lang="en-US" dirty="0" smtClean="0"/>
              <a:t>Simple </a:t>
            </a:r>
          </a:p>
          <a:p>
            <a:pPr marL="465138" indent="-465138"/>
            <a:r>
              <a:rPr lang="en-US" dirty="0" smtClean="0"/>
              <a:t>Complex</a:t>
            </a:r>
          </a:p>
          <a:p>
            <a:pPr marL="465138" indent="-465138"/>
            <a:r>
              <a:rPr lang="en-US" dirty="0" smtClean="0"/>
              <a:t>Resource scarcity</a:t>
            </a:r>
          </a:p>
          <a:p>
            <a:pPr marL="465138" indent="-465138"/>
            <a:r>
              <a:rPr lang="en-US" dirty="0" smtClean="0"/>
              <a:t>Uncertainty 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5138" indent="-465138"/>
            <a:r>
              <a:rPr lang="en-US" smtClean="0"/>
              <a:t>General environment</a:t>
            </a:r>
          </a:p>
          <a:p>
            <a:pPr lvl="1"/>
            <a:r>
              <a:rPr lang="en-US" smtClean="0"/>
              <a:t>the economy, technological, sociocultural, and </a:t>
            </a:r>
          </a:p>
          <a:p>
            <a:pPr lvl="1"/>
            <a:r>
              <a:rPr lang="en-US" smtClean="0"/>
              <a:t>political/legal trends that indirectly affect all companies</a:t>
            </a:r>
          </a:p>
          <a:p>
            <a:pPr lvl="1"/>
            <a:endParaRPr lang="en-US" smtClean="0"/>
          </a:p>
          <a:p>
            <a:pPr marL="465138" indent="-465138"/>
            <a:r>
              <a:rPr lang="en-US" smtClean="0"/>
              <a:t>Specific environment</a:t>
            </a:r>
          </a:p>
          <a:p>
            <a:pPr lvl="1"/>
            <a:r>
              <a:rPr lang="en-US" smtClean="0"/>
              <a:t>unique to a firm’s industry</a:t>
            </a:r>
          </a:p>
          <a:p>
            <a:pPr lvl="1"/>
            <a:r>
              <a:rPr lang="en-US" smtClean="0"/>
              <a:t>directly affects the way its conducts daily business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3-2</a:t>
            </a:r>
            <a:endParaRPr lang="en-US" sz="3200" dirty="0">
              <a:solidFill>
                <a:srgbClr val="336600"/>
              </a:solidFill>
              <a:latin typeface="AR JULI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Environment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65138"/>
            <a:r>
              <a:rPr lang="en-US" smtClean="0"/>
              <a:t>Economy</a:t>
            </a:r>
          </a:p>
          <a:p>
            <a:pPr marL="465138" indent="-465138"/>
            <a:r>
              <a:rPr lang="en-US" smtClean="0"/>
              <a:t>Technology</a:t>
            </a:r>
          </a:p>
          <a:p>
            <a:pPr marL="465138" indent="-465138"/>
            <a:r>
              <a:rPr lang="en-US" smtClean="0"/>
              <a:t>Sociocultural component</a:t>
            </a:r>
          </a:p>
          <a:p>
            <a:pPr marL="465138" indent="-465138"/>
            <a:r>
              <a:rPr lang="en-US" smtClean="0"/>
              <a:t>Political/legal component</a:t>
            </a:r>
          </a:p>
          <a:p>
            <a:pPr marL="465138" indent="-465138">
              <a:buFontTx/>
              <a:buNone/>
            </a:pPr>
            <a:endParaRPr lang="en-US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3-2</a:t>
            </a:r>
            <a:endParaRPr lang="en-US" sz="3200" dirty="0">
              <a:solidFill>
                <a:srgbClr val="336600"/>
              </a:solidFill>
              <a:latin typeface="AR JULI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Environment</a:t>
            </a:r>
            <a:endParaRPr lang="en-US" b="1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65138"/>
            <a:r>
              <a:rPr lang="en-US" smtClean="0"/>
              <a:t>Customers</a:t>
            </a:r>
          </a:p>
          <a:p>
            <a:pPr marL="465138" indent="-465138"/>
            <a:r>
              <a:rPr lang="en-US" smtClean="0"/>
              <a:t>Competitors</a:t>
            </a:r>
          </a:p>
          <a:p>
            <a:pPr marL="465138" indent="-465138"/>
            <a:r>
              <a:rPr lang="en-US" smtClean="0"/>
              <a:t>Suppliers</a:t>
            </a:r>
          </a:p>
          <a:p>
            <a:pPr marL="465138" indent="-465138"/>
            <a:r>
              <a:rPr lang="en-US" smtClean="0"/>
              <a:t>Industry regulations</a:t>
            </a:r>
          </a:p>
          <a:p>
            <a:pPr marL="465138" indent="-465138"/>
            <a:r>
              <a:rPr lang="en-US" smtClean="0"/>
              <a:t>Advocacy groups</a:t>
            </a:r>
          </a:p>
          <a:p>
            <a:pPr marL="465138" indent="-465138" algn="ctr">
              <a:buFontTx/>
              <a:buNone/>
            </a:pPr>
            <a:endParaRPr lang="en-US" smtClean="0"/>
          </a:p>
          <a:p>
            <a:pPr marL="465138" indent="-465138" algn="ctr">
              <a:buFontTx/>
              <a:buNone/>
            </a:pPr>
            <a:endParaRPr lang="en-US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</a:rPr>
              <a:t>3-3</a:t>
            </a:r>
            <a:endParaRPr lang="en-US" sz="3200" dirty="0">
              <a:solidFill>
                <a:srgbClr val="336600"/>
              </a:solidFill>
              <a:latin typeface="AR JULI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Federal Regulatory </a:t>
            </a:r>
            <a:br>
              <a:rPr lang="en-US" smtClean="0"/>
            </a:br>
            <a:r>
              <a:rPr lang="en-US" smtClean="0"/>
              <a:t>Agencies and Commissions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393700" y="1166018"/>
            <a:ext cx="7467600" cy="4525963"/>
          </a:xfrm>
        </p:spPr>
        <p:txBody>
          <a:bodyPr>
            <a:normAutofit/>
          </a:bodyPr>
          <a:lstStyle/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Consumer Product Safety Commission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Department of Labor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Environmental Protection Agency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Equal Employment Opportunity Commission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Federal Communications Commission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Federal Reserve System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Federal Trade Commission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Food and Drug Administration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National Labor Relations Board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Occupational Safety and Health Administration</a:t>
            </a:r>
          </a:p>
          <a:p>
            <a:pPr marL="463550" indent="-463550">
              <a:lnSpc>
                <a:spcPct val="80000"/>
              </a:lnSpc>
            </a:pPr>
            <a:r>
              <a:rPr lang="en-US" sz="2600" dirty="0" smtClean="0"/>
              <a:t>Securities and Exchange Commission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56600" y="62853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3-3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© 2014 Cengage Learning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400</Words>
  <Application>Microsoft Office PowerPoint</Application>
  <PresentationFormat>On-screen Show (4:3)</PresentationFormat>
  <Paragraphs>128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Custom Design</vt:lpstr>
      <vt:lpstr>Chapter 3 Organizational Environments and Culture</vt:lpstr>
      <vt:lpstr>PowerPoint Presentation</vt:lpstr>
      <vt:lpstr>Environmental Change</vt:lpstr>
      <vt:lpstr>Punctuated Equilibrium Theory</vt:lpstr>
      <vt:lpstr>Environmental Complexity</vt:lpstr>
      <vt:lpstr>Environments</vt:lpstr>
      <vt:lpstr>General Environment</vt:lpstr>
      <vt:lpstr>Specific Environment</vt:lpstr>
      <vt:lpstr>Federal Regulatory  Agencies and Commissions</vt:lpstr>
      <vt:lpstr>Environmental Scanning</vt:lpstr>
      <vt:lpstr>Interpreting Environmental Factors </vt:lpstr>
      <vt:lpstr>Creation and Maintenance of Organizational Cultures</vt:lpstr>
      <vt:lpstr>Keys to an Organizational Culture</vt:lpstr>
      <vt:lpstr>Three Levels of Organizational Culture </vt:lpstr>
      <vt:lpstr>Changing Organizational Cultures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34</cp:revision>
  <dcterms:created xsi:type="dcterms:W3CDTF">2006-08-16T00:00:00Z</dcterms:created>
  <dcterms:modified xsi:type="dcterms:W3CDTF">2015-09-14T07:39:57Z</dcterms:modified>
</cp:coreProperties>
</file>