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0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84" r:id="rId10"/>
    <p:sldId id="271" r:id="rId11"/>
    <p:sldId id="272" r:id="rId12"/>
    <p:sldId id="275" r:id="rId13"/>
    <p:sldId id="277" r:id="rId14"/>
    <p:sldId id="278" r:id="rId15"/>
    <p:sldId id="279" r:id="rId16"/>
    <p:sldId id="280" r:id="rId17"/>
    <p:sldId id="281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0" autoAdjust="0"/>
    <p:restoredTop sz="68961" autoAdjust="0"/>
  </p:normalViewPr>
  <p:slideViewPr>
    <p:cSldViewPr>
      <p:cViewPr varScale="1">
        <p:scale>
          <a:sx n="59" d="100"/>
          <a:sy n="59" d="100"/>
        </p:scale>
        <p:origin x="-105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415BF-2A89-4FB6-ACF6-5C8D38A2CF88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3A3BA-1699-4FC0-870D-8159B495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2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3A3BA-1699-4FC0-870D-8159B4958C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584D13-6402-4461-9C77-DDD1A2FA5350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9778C-2C73-48B8-8B15-F2DAB99EF930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DBA50-3033-4EAF-9466-0539D4EAB138}" type="slidenum">
              <a:rPr lang="en-US"/>
              <a:pPr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3FD7D-B637-4942-B091-10F4FFA2C857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BFD88-1613-4479-A8A3-4020152E06A1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85357-6010-47D1-A159-0730B3D8D0EA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339BD-FA64-4A01-802B-3F10D6DBAE5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7FD3D-C36E-4AFB-8BE8-7CE1A332C34F}" type="slidenum">
              <a:rPr lang="en-US"/>
              <a:pPr/>
              <a:t>18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1AB9E-FC78-454A-837C-3742D4EAE38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D35E6-FE7C-4DEA-ACD1-7E65565CD95B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100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F80AF-D09D-4E8D-ADFF-20F55B1608C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55142-8916-4460-BED4-7F8F1B9AF24F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6DD43D-1F2C-40A7-BE1A-B4E748F5B602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11F94-AB50-44C8-9883-2D40E26C5D6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33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7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67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0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7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72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54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97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37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07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02509-9390-49F9-91FF-0FAB39170EE1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24B5-06AC-4445-9366-36B268F1C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89" r:id="rId23"/>
    <p:sldLayoutId id="2147483665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History of Management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8769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Fayol’s Fourteen </a:t>
            </a:r>
            <a:br>
              <a:rPr lang="en-US" sz="3600" smtClean="0"/>
            </a:br>
            <a:r>
              <a:rPr lang="en-US" sz="3600" smtClean="0"/>
              <a:t>Principles of Management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Division of work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Authority and responsibility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Discipline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Unity of command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Unity of direction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Subordination of individual interests to the general interest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Remuneration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8"/>
            </a:pPr>
            <a:r>
              <a:rPr lang="en-US" sz="2800" dirty="0" smtClean="0"/>
              <a:t>Centralization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8"/>
            </a:pPr>
            <a:r>
              <a:rPr lang="en-US" sz="2800" dirty="0" smtClean="0"/>
              <a:t>Scalar chain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8"/>
            </a:pPr>
            <a:r>
              <a:rPr lang="en-US" sz="2800" dirty="0" smtClean="0"/>
              <a:t>Order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8"/>
            </a:pPr>
            <a:r>
              <a:rPr lang="en-US" sz="2800" dirty="0" smtClean="0"/>
              <a:t>Equity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8"/>
            </a:pPr>
            <a:r>
              <a:rPr lang="en-US" sz="2800" dirty="0" smtClean="0"/>
              <a:t>Stability of tenure of personnel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8"/>
            </a:pPr>
            <a:r>
              <a:rPr lang="en-US" sz="2800" dirty="0" smtClean="0"/>
              <a:t>Initiative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 startAt="8"/>
            </a:pPr>
            <a:r>
              <a:rPr lang="en-US" sz="2800" dirty="0" smtClean="0"/>
              <a:t>Esprit de corps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endParaRPr lang="en-US" sz="2800" dirty="0" smtClean="0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Constructive Conflict: </a:t>
            </a:r>
            <a:br>
              <a:rPr lang="en-US" smtClean="0"/>
            </a:br>
            <a:r>
              <a:rPr lang="en-US" smtClean="0"/>
              <a:t>Mary Parker Follett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mtClean="0"/>
              <a:t>Conflict – “the appearance of difference, difference of opinions, of interests”</a:t>
            </a:r>
          </a:p>
          <a:p>
            <a:pPr marL="457200" indent="-457200" eaLnBrk="1" hangingPunct="1"/>
            <a:endParaRPr lang="en-US" smtClean="0"/>
          </a:p>
          <a:p>
            <a:pPr marL="457200" indent="-457200" eaLnBrk="1" hangingPunct="1"/>
            <a:r>
              <a:rPr lang="en-US" smtClean="0"/>
              <a:t>Integrative conflict resolution</a:t>
            </a:r>
          </a:p>
          <a:p>
            <a:pPr marL="857250" lvl="1" eaLnBrk="1" hangingPunct="1"/>
            <a:r>
              <a:rPr lang="en-US" smtClean="0"/>
              <a:t>have both parties indicate their preferences and then work together to find an alternative that meets the needs of both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Hawthorne Studies: Elton Mayo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Human factors related to work were found to be more important than physical conditions or design of work.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Workers not just extensions of machines, and financial incentives weren’t necessarily the most important for motivating workers.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Managers better understood effect of group social interactions, employee satisfaction, and attitudes on individual and group performance.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Zone of Indifference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2800" dirty="0" smtClean="0"/>
              <a:t>People will be indifferent to managerial directives if they…</a:t>
            </a:r>
          </a:p>
          <a:p>
            <a:pPr marL="0" indent="0" eaLnBrk="1" hangingPunct="1"/>
            <a:r>
              <a:rPr lang="en-US" sz="2400" dirty="0" smtClean="0"/>
              <a:t>   are understood </a:t>
            </a:r>
          </a:p>
          <a:p>
            <a:pPr marL="0" indent="0" eaLnBrk="1" hangingPunct="1"/>
            <a:r>
              <a:rPr lang="en-US" sz="2400" dirty="0" smtClean="0"/>
              <a:t>   are consistent with organization’s purpose</a:t>
            </a:r>
          </a:p>
          <a:p>
            <a:pPr marL="0" indent="0" eaLnBrk="1" hangingPunct="1"/>
            <a:r>
              <a:rPr lang="en-US" sz="2400" dirty="0" smtClean="0"/>
              <a:t>   are compatible with people’s personal interests</a:t>
            </a:r>
          </a:p>
          <a:p>
            <a:pPr marL="0" indent="0" eaLnBrk="1" hangingPunct="1"/>
            <a:r>
              <a:rPr lang="en-US" sz="2400" dirty="0" smtClean="0"/>
              <a:t>   can actually be carried out by those people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4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Operations Management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/>
            <a:r>
              <a:rPr lang="en-US" dirty="0" smtClean="0"/>
              <a:t>Eli Whitney</a:t>
            </a:r>
          </a:p>
          <a:p>
            <a:pPr marL="857250" lvl="1" eaLnBrk="1" hangingPunct="1"/>
            <a:r>
              <a:rPr lang="en-US" dirty="0" smtClean="0"/>
              <a:t>standardized, interchangeable parts</a:t>
            </a:r>
          </a:p>
          <a:p>
            <a:pPr marL="857250" lvl="1" eaLnBrk="1" hangingPunct="1"/>
            <a:endParaRPr lang="en-US" dirty="0" smtClean="0"/>
          </a:p>
          <a:p>
            <a:pPr marL="457200" indent="-457200" eaLnBrk="1" hangingPunct="1"/>
            <a:r>
              <a:rPr lang="en-US" dirty="0" err="1" smtClean="0"/>
              <a:t>Garspard</a:t>
            </a:r>
            <a:r>
              <a:rPr lang="en-US" dirty="0" smtClean="0"/>
              <a:t> </a:t>
            </a:r>
            <a:r>
              <a:rPr lang="en-US" dirty="0" err="1" smtClean="0"/>
              <a:t>Monge</a:t>
            </a:r>
            <a:endParaRPr lang="en-US" dirty="0" smtClean="0"/>
          </a:p>
          <a:p>
            <a:pPr marL="857250" lvl="1" eaLnBrk="1" hangingPunct="1"/>
            <a:r>
              <a:rPr lang="en-US" dirty="0" smtClean="0"/>
              <a:t>techniques for drawing 3-D objects on paper</a:t>
            </a:r>
          </a:p>
          <a:p>
            <a:pPr marL="857250" lvl="1" eaLnBrk="1" hangingPunct="1"/>
            <a:endParaRPr lang="en-US" dirty="0" smtClean="0"/>
          </a:p>
          <a:p>
            <a:pPr marL="457200" indent="-457200" eaLnBrk="1" hangingPunct="1"/>
            <a:r>
              <a:rPr lang="en-US" dirty="0" smtClean="0"/>
              <a:t>Oldsmobile Motor Works</a:t>
            </a:r>
          </a:p>
          <a:p>
            <a:pPr marL="857250" lvl="1" eaLnBrk="1" hangingPunct="1"/>
            <a:r>
              <a:rPr lang="en-US" dirty="0" smtClean="0"/>
              <a:t>“hand-to-mouth inventory”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Information Management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Throughout history, organizations have pushed for and quickly adopted new information technologies to reduce the cost or increase the speed with which they can acquire, retrieve, or communicate information.</a:t>
            </a:r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Systems Management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/>
            <a:r>
              <a:rPr lang="en-US" smtClean="0"/>
              <a:t>System</a:t>
            </a:r>
          </a:p>
          <a:p>
            <a:pPr marL="857250" lvl="1" eaLnBrk="1" hangingPunct="1"/>
            <a:r>
              <a:rPr lang="en-US" smtClean="0"/>
              <a:t>a set of interrelated elements or parts that function as a whole</a:t>
            </a:r>
          </a:p>
          <a:p>
            <a:pPr marL="457200" indent="-457200" eaLnBrk="1" hangingPunct="1"/>
            <a:r>
              <a:rPr lang="en-US" smtClean="0"/>
              <a:t>Subsystems</a:t>
            </a:r>
          </a:p>
          <a:p>
            <a:pPr marL="857250" lvl="1" eaLnBrk="1" hangingPunct="1"/>
            <a:r>
              <a:rPr lang="en-US" smtClean="0"/>
              <a:t>smaller systems within a larger system</a:t>
            </a:r>
          </a:p>
          <a:p>
            <a:pPr marL="457200" indent="-457200" eaLnBrk="1" hangingPunct="1"/>
            <a:r>
              <a:rPr lang="en-US" smtClean="0"/>
              <a:t>Synergy</a:t>
            </a:r>
          </a:p>
          <a:p>
            <a:pPr marL="857250" lvl="1" eaLnBrk="1" hangingPunct="1"/>
            <a:r>
              <a:rPr lang="en-US" smtClean="0"/>
              <a:t>occurs when two or more subsystems working together can produce more than they can working apart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Systems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mtClean="0"/>
              <a:t>Closed systems</a:t>
            </a:r>
          </a:p>
          <a:p>
            <a:pPr marL="857250" lvl="1" eaLnBrk="1" hangingPunct="1"/>
            <a:r>
              <a:rPr lang="en-US" smtClean="0"/>
              <a:t>can function without interacting with their environments</a:t>
            </a:r>
          </a:p>
          <a:p>
            <a:pPr marL="857250" lvl="1" eaLnBrk="1" hangingPunct="1"/>
            <a:endParaRPr lang="en-US" smtClean="0"/>
          </a:p>
          <a:p>
            <a:pPr marL="457200" indent="-457200" eaLnBrk="1" hangingPunct="1"/>
            <a:r>
              <a:rPr lang="en-US" smtClean="0"/>
              <a:t>Open Systems</a:t>
            </a:r>
          </a:p>
          <a:p>
            <a:pPr marL="857250" lvl="1" eaLnBrk="1" hangingPunct="1"/>
            <a:r>
              <a:rPr lang="en-US" smtClean="0"/>
              <a:t>interact with their environments and depend on them for survival</a:t>
            </a:r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Contingency Management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There are no universal management theories; the most effective management theory or idea depends on the kinds of problems or situations that managers or organizations are facing at a particular time.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834479"/>
            <a:ext cx="76962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indent="-347663">
              <a:lnSpc>
                <a:spcPct val="90000"/>
              </a:lnSpc>
              <a:buClr>
                <a:srgbClr val="3399FF"/>
              </a:buClr>
            </a:pPr>
            <a:r>
              <a:rPr lang="en-US" sz="2800" dirty="0" smtClean="0">
                <a:solidFill>
                  <a:srgbClr val="990000"/>
                </a:solidFill>
              </a:rPr>
              <a:t>2-1 </a:t>
            </a:r>
            <a:r>
              <a:rPr lang="en-US" sz="2800" dirty="0" smtClean="0"/>
              <a:t>explain the origins of management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</a:pPr>
            <a:r>
              <a:rPr lang="en-US" sz="2800" dirty="0" smtClean="0">
                <a:solidFill>
                  <a:srgbClr val="990000"/>
                </a:solidFill>
              </a:rPr>
              <a:t>2-2 </a:t>
            </a:r>
            <a:r>
              <a:rPr lang="en-US" sz="2800" dirty="0" smtClean="0"/>
              <a:t>explain the history of scientific management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</a:pPr>
            <a:r>
              <a:rPr lang="en-US" sz="2800" dirty="0" smtClean="0">
                <a:solidFill>
                  <a:srgbClr val="990000"/>
                </a:solidFill>
              </a:rPr>
              <a:t>2-3 </a:t>
            </a:r>
            <a:r>
              <a:rPr lang="en-US" sz="2800" dirty="0" smtClean="0"/>
              <a:t>discuss the history of bureaucratic and administrative management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</a:pPr>
            <a:r>
              <a:rPr lang="en-US" sz="2800" dirty="0" smtClean="0">
                <a:solidFill>
                  <a:srgbClr val="990000"/>
                </a:solidFill>
              </a:rPr>
              <a:t>2-4 </a:t>
            </a:r>
            <a:r>
              <a:rPr lang="en-US" sz="2800" dirty="0" smtClean="0"/>
              <a:t>explain the history of human relations management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</a:pPr>
            <a:r>
              <a:rPr lang="en-US" sz="2800" dirty="0" smtClean="0">
                <a:solidFill>
                  <a:srgbClr val="990000"/>
                </a:solidFill>
              </a:rPr>
              <a:t>2-5 </a:t>
            </a:r>
            <a:r>
              <a:rPr lang="en-US" sz="2800" dirty="0" smtClean="0"/>
              <a:t>discuss the history of operations, information, systems, and contingency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Management Ideas and Practices throughout History</a:t>
            </a:r>
            <a:endParaRPr lang="en-US" sz="2800" dirty="0"/>
          </a:p>
        </p:txBody>
      </p:sp>
      <p:sp>
        <p:nvSpPr>
          <p:cNvPr id="2970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754" y="1143000"/>
            <a:ext cx="595049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Why We Need Managers Today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mtClean="0"/>
              <a:t>During the Industrial Revolution…</a:t>
            </a: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mtClean="0"/>
              <a:t>Availability of power enabled low-paid, unskilled labor to replace high-paid skilled artisans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Job carried out in large, formal organizations rather than fields, homes, or small shops</a:t>
            </a:r>
          </a:p>
          <a:p>
            <a:pPr eaLnBrk="1" hangingPunct="1"/>
            <a:endParaRPr lang="en-US" smtClean="0"/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Scientific Management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The thorough study and testing of different work methods to identify the best, most efficient ways to complete a job.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Taylor’s Four Principles of Scientific Management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2362200"/>
            <a:ext cx="786384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Frank and Lillian Gilbreth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/>
          <a:lstStyle/>
          <a:p>
            <a:pPr marL="457200" indent="-457200" eaLnBrk="1" hangingPunct="1"/>
            <a:r>
              <a:rPr lang="en-US" dirty="0" smtClean="0"/>
              <a:t>Motion study</a:t>
            </a:r>
          </a:p>
          <a:p>
            <a:pPr marL="857250" lvl="1" eaLnBrk="1" hangingPunct="1"/>
            <a:r>
              <a:rPr lang="en-US" dirty="0" smtClean="0"/>
              <a:t>breaking each task or job into separate motions and then eliminating those that are unnecessary or repetitive</a:t>
            </a:r>
          </a:p>
          <a:p>
            <a:pPr marL="457200" indent="-457200" eaLnBrk="1" hangingPunct="1"/>
            <a:endParaRPr lang="en-US" dirty="0" smtClean="0"/>
          </a:p>
          <a:p>
            <a:pPr marL="457200" indent="-457200" eaLnBrk="1" hangingPunct="1"/>
            <a:r>
              <a:rPr lang="en-US" dirty="0" smtClean="0"/>
              <a:t>Typically yielded production increases of 25 to 300 percent.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Henry Gantt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2400" dirty="0" smtClean="0"/>
              <a:t>Gantt Chart</a:t>
            </a:r>
          </a:p>
          <a:p>
            <a:pPr marL="857250" lvl="1" eaLnBrk="1" hangingPunct="1"/>
            <a:r>
              <a:rPr lang="en-US" sz="2000" dirty="0" smtClean="0"/>
              <a:t>visually indicates what tasks must be completed at which times in order to complete a project</a:t>
            </a:r>
          </a:p>
          <a:p>
            <a:pPr marL="457200" indent="-457200" eaLnBrk="1" hangingPunct="1"/>
            <a:r>
              <a:rPr lang="en-US" sz="2400" dirty="0" smtClean="0"/>
              <a:t>One of the first to recommend that companies train and develop workers</a:t>
            </a:r>
          </a:p>
          <a:p>
            <a:pPr marL="914400" lvl="1" indent="-342900"/>
            <a:r>
              <a:rPr lang="en-US" sz="2000" dirty="0" smtClean="0"/>
              <a:t>“A scientific investigation in detail of each piece of work, and the determination of the best method and the shortest time in which the work can be done. “</a:t>
            </a:r>
          </a:p>
          <a:p>
            <a:pPr marL="914400" lvl="1" indent="-342900"/>
            <a:r>
              <a:rPr lang="en-US" sz="2000" dirty="0" smtClean="0"/>
              <a:t> “A teacher capable of teaching the best method and the shortest time.” </a:t>
            </a:r>
          </a:p>
          <a:p>
            <a:pPr marL="914400" lvl="1" indent="-342900"/>
            <a:r>
              <a:rPr lang="en-US" sz="2000" dirty="0" smtClean="0"/>
              <a:t>“Reward for both teacher and pupil when the latter is successful.”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Chart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2-2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2047875"/>
            <a:ext cx="49720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83763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688</Words>
  <Application>Microsoft Office PowerPoint</Application>
  <PresentationFormat>On-screen Show (4:3)</PresentationFormat>
  <Paragraphs>138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Custom Design</vt:lpstr>
      <vt:lpstr>Chapter 2 History of Management</vt:lpstr>
      <vt:lpstr>PowerPoint Presentation</vt:lpstr>
      <vt:lpstr>Management Ideas and Practices throughout History</vt:lpstr>
      <vt:lpstr>Why We Need Managers Today</vt:lpstr>
      <vt:lpstr>Scientific Management</vt:lpstr>
      <vt:lpstr>Taylor’s Four Principles of Scientific Management</vt:lpstr>
      <vt:lpstr>Frank and Lillian Gilbreth</vt:lpstr>
      <vt:lpstr>Henry Gantt</vt:lpstr>
      <vt:lpstr>Gantt Chart</vt:lpstr>
      <vt:lpstr>Fayol’s Fourteen  Principles of Management</vt:lpstr>
      <vt:lpstr>Constructive Conflict:  Mary Parker Follett</vt:lpstr>
      <vt:lpstr>Hawthorne Studies: Elton Mayo</vt:lpstr>
      <vt:lpstr>Zone of Indifference</vt:lpstr>
      <vt:lpstr>Operations Management</vt:lpstr>
      <vt:lpstr>Information Management</vt:lpstr>
      <vt:lpstr>Systems Management</vt:lpstr>
      <vt:lpstr>Systems</vt:lpstr>
      <vt:lpstr>Contingency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29</cp:revision>
  <dcterms:created xsi:type="dcterms:W3CDTF">2006-08-16T00:00:00Z</dcterms:created>
  <dcterms:modified xsi:type="dcterms:W3CDTF">2015-09-10T16:19:25Z</dcterms:modified>
</cp:coreProperties>
</file>