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7" r:id="rId2"/>
    <p:sldId id="286" r:id="rId3"/>
    <p:sldId id="260" r:id="rId4"/>
    <p:sldId id="261" r:id="rId5"/>
    <p:sldId id="262" r:id="rId6"/>
    <p:sldId id="263" r:id="rId7"/>
    <p:sldId id="287" r:id="rId8"/>
    <p:sldId id="265" r:id="rId9"/>
    <p:sldId id="266" r:id="rId10"/>
    <p:sldId id="267" r:id="rId11"/>
    <p:sldId id="268" r:id="rId12"/>
    <p:sldId id="269" r:id="rId13"/>
    <p:sldId id="270" r:id="rId14"/>
    <p:sldId id="271" r:id="rId15"/>
    <p:sldId id="272" r:id="rId16"/>
    <p:sldId id="284" r:id="rId17"/>
    <p:sldId id="275" r:id="rId18"/>
    <p:sldId id="274" r:id="rId19"/>
    <p:sldId id="285" r:id="rId20"/>
    <p:sldId id="276" r:id="rId21"/>
    <p:sldId id="278" r:id="rId22"/>
    <p:sldId id="281" r:id="rId23"/>
    <p:sldId id="283"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FFFF"/>
    <a:srgbClr val="008080"/>
    <a:srgbClr val="990000"/>
    <a:srgbClr val="808000"/>
    <a:srgbClr val="800000"/>
    <a:srgbClr val="333300"/>
    <a:srgbClr val="FFFFFF"/>
    <a:srgbClr val="FFCC00"/>
    <a:srgbClr val="003366"/>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647" autoAdjust="0"/>
  </p:normalViewPr>
  <p:slideViewPr>
    <p:cSldViewPr>
      <p:cViewPr>
        <p:scale>
          <a:sx n="75" d="100"/>
          <a:sy n="75" d="100"/>
        </p:scale>
        <p:origin x="-547" y="-58"/>
      </p:cViewPr>
      <p:guideLst>
        <p:guide orient="horz" pos="2160"/>
        <p:guide pos="2880"/>
      </p:guideLst>
    </p:cSldViewPr>
  </p:slideViewPr>
  <p:notesTextViewPr>
    <p:cViewPr>
      <p:scale>
        <a:sx n="100" d="100"/>
        <a:sy n="100" d="100"/>
      </p:scale>
      <p:origin x="0" y="0"/>
    </p:cViewPr>
  </p:notesTextViewPr>
  <p:notesViewPr>
    <p:cSldViewPr>
      <p:cViewPr varScale="1">
        <p:scale>
          <a:sx n="85" d="100"/>
          <a:sy n="85" d="100"/>
        </p:scale>
        <p:origin x="-104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56E083-D7C7-4823-8EFE-6EC965A92657}" type="datetimeFigureOut">
              <a:rPr lang="en-US" smtClean="0"/>
              <a:pPr/>
              <a:t>9/7/2015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C58C607-321A-406C-A39A-B7173FAA02E2}" type="slidenum">
              <a:rPr lang="en-US" smtClean="0"/>
              <a:pPr/>
              <a:t>‹#›</a:t>
            </a:fld>
            <a:endParaRPr lang="en-US"/>
          </a:p>
        </p:txBody>
      </p:sp>
    </p:spTree>
    <p:extLst>
      <p:ext uri="{BB962C8B-B14F-4D97-AF65-F5344CB8AC3E}">
        <p14:creationId xmlns:p14="http://schemas.microsoft.com/office/powerpoint/2010/main" val="3727732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B34A71-1635-46D0-89C3-E174477A3B87}" type="datetimeFigureOut">
              <a:rPr lang="en-US" smtClean="0"/>
              <a:pPr/>
              <a:t>9/7/2015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7146E6-ACD3-45F0-ACC3-A2BC6A4731B5}" type="slidenum">
              <a:rPr lang="en-US" smtClean="0"/>
              <a:pPr/>
              <a:t>‹#›</a:t>
            </a:fld>
            <a:endParaRPr lang="en-US"/>
          </a:p>
        </p:txBody>
      </p:sp>
    </p:spTree>
    <p:extLst>
      <p:ext uri="{BB962C8B-B14F-4D97-AF65-F5344CB8AC3E}">
        <p14:creationId xmlns:p14="http://schemas.microsoft.com/office/powerpoint/2010/main" val="3223378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D5BA2DD8-BBEA-4883-83C9-E6A262AF24FA}" type="slidenum">
              <a:rPr lang="en-US"/>
              <a:pPr/>
              <a:t>1</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9A97791F-6DF5-4810-8EC8-5CAB71E16009}" type="slidenum">
              <a:rPr lang="en-US"/>
              <a:pPr/>
              <a:t>10</a:t>
            </a:fld>
            <a:endParaRPr 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r>
              <a:rPr lang="en-US" dirty="0" smtClean="0"/>
              <a:t>First line managers, which include</a:t>
            </a:r>
            <a:r>
              <a:rPr lang="en-US" baseline="0" dirty="0" smtClean="0"/>
              <a:t> office managers, shift supervisors, and department managers, are responsible for managing the performance of entry-level employees. Rather than supervising other managers, first line managers oversee the work of employees that are directly responsible for the company’s goods or services. Thus, first line managers are responsible for encouraging and monitoring the performance of employees, teaching new employees how to do their jobs, and making schedules and operating plans. </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392D686F-6277-42E7-AC9B-30870CD16B2A}" type="slidenum">
              <a:rPr lang="en-US"/>
              <a:pPr/>
              <a:t>11</a:t>
            </a:fld>
            <a:endParaRPr 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r>
              <a:rPr lang="en-US" dirty="0" smtClean="0"/>
              <a:t>The team leader</a:t>
            </a:r>
            <a:r>
              <a:rPr lang="en-US" baseline="0" dirty="0" smtClean="0"/>
              <a:t> is a relatively new kind of management position that developed because of the widespread use of self-managing teams, which have no formal supervisor. Therefore, team leaders do not function like first line managers, who have responsibility for monitoring the performance of employees. Instead, team leaders are primarily responsible for facilitating team activities towards accomplishing a goal. </a:t>
            </a:r>
            <a:r>
              <a:rPr lang="en-US" sz="1200" kern="1200" dirty="0" smtClean="0">
                <a:solidFill>
                  <a:schemeClr val="tx1"/>
                </a:solidFill>
                <a:latin typeface="+mn-lt"/>
                <a:ea typeface="+mn-ea"/>
                <a:cs typeface="+mn-cs"/>
              </a:rPr>
              <a:t>Team leaders help their team members plan and schedule work, learn to solve problems, and work effectively with each other. Team leaders</a:t>
            </a:r>
            <a:r>
              <a:rPr lang="en-US" sz="1200" kern="1200" baseline="0" dirty="0" smtClean="0">
                <a:solidFill>
                  <a:schemeClr val="tx1"/>
                </a:solidFill>
                <a:latin typeface="+mn-lt"/>
                <a:ea typeface="+mn-ea"/>
                <a:cs typeface="+mn-cs"/>
              </a:rPr>
              <a:t> also help manage the relationship among team members, and relationships with groups outside of the team. It is important to note, however, that team leaders are not ultimately responsible for the team’s performance – the team is. </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1CA88428-5441-4441-B5D5-6E032C210208}" type="slidenum">
              <a:rPr lang="en-US"/>
              <a:pPr/>
              <a:t>12</a:t>
            </a:fld>
            <a:endParaRPr 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r>
              <a:rPr lang="en-US" dirty="0" smtClean="0"/>
              <a:t>As shown</a:t>
            </a:r>
            <a:r>
              <a:rPr lang="en-US" baseline="0" dirty="0" smtClean="0"/>
              <a:t> in Exhibit 1.3, Henry </a:t>
            </a:r>
            <a:r>
              <a:rPr lang="en-US" baseline="0" dirty="0" err="1" smtClean="0"/>
              <a:t>Mintzberg</a:t>
            </a:r>
            <a:r>
              <a:rPr lang="en-US" baseline="0" dirty="0" smtClean="0"/>
              <a:t> developed the idea that managers fulfill three major roles – interpersonal, informational, and decisional roles. </a:t>
            </a:r>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637A0685-063C-4AF4-81A2-07AA915453B5}" type="slidenum">
              <a:rPr lang="en-US"/>
              <a:pPr/>
              <a:t>13</a:t>
            </a:fld>
            <a:endParaRPr 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r>
              <a:rPr lang="en-US" sz="1200" b="0" kern="1200" dirty="0" smtClean="0">
                <a:solidFill>
                  <a:schemeClr val="tx1"/>
                </a:solidFill>
                <a:latin typeface="+mn-lt"/>
                <a:ea typeface="+mn-ea"/>
                <a:cs typeface="+mn-cs"/>
              </a:rPr>
              <a:t>More than anything else, management jobs are people-intensive, and the interpersonal</a:t>
            </a:r>
            <a:r>
              <a:rPr lang="en-US" sz="1200" b="0" kern="1200" baseline="0" dirty="0" smtClean="0">
                <a:solidFill>
                  <a:schemeClr val="tx1"/>
                </a:solidFill>
                <a:latin typeface="+mn-lt"/>
                <a:ea typeface="+mn-ea"/>
                <a:cs typeface="+mn-cs"/>
              </a:rPr>
              <a:t> role of a manager involves dealing with and relating to other people.</a:t>
            </a:r>
            <a:r>
              <a:rPr lang="en-US" sz="1200" b="0" kern="1200" dirty="0" smtClean="0">
                <a:solidFill>
                  <a:schemeClr val="tx1"/>
                </a:solidFill>
                <a:latin typeface="+mn-lt"/>
                <a:ea typeface="+mn-ea"/>
                <a:cs typeface="+mn-cs"/>
              </a:rPr>
              <a:t> In fulfilling the interpersonal role of management, managers perform three </a:t>
            </a:r>
            <a:r>
              <a:rPr lang="en-US" sz="1200" b="0" kern="1200" dirty="0" err="1" smtClean="0">
                <a:solidFill>
                  <a:schemeClr val="tx1"/>
                </a:solidFill>
                <a:latin typeface="+mn-lt"/>
                <a:ea typeface="+mn-ea"/>
                <a:cs typeface="+mn-cs"/>
              </a:rPr>
              <a:t>subroles</a:t>
            </a:r>
            <a:r>
              <a:rPr lang="en-US" sz="1200" b="0" kern="1200" dirty="0" smtClean="0">
                <a:solidFill>
                  <a:schemeClr val="tx1"/>
                </a:solidFill>
                <a:latin typeface="+mn-lt"/>
                <a:ea typeface="+mn-ea"/>
                <a:cs typeface="+mn-cs"/>
              </a:rPr>
              <a:t>: figurehead, leader, and liaison.</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In the figurehead role, managers perform ceremonial duties like greeting company visitors, speaking at the opening of a new facility, or representing the company at a community luncheon to support local charities.</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In the leader role, managers motivate and encourage workers to accomplish organizational objectives. </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In the liaison role, managers deal with people outside their units. </a:t>
            </a:r>
            <a:endParaRPr lang="en-US" b="0"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252C2B51-8244-4ABD-9134-8895A2D3F891}" type="slidenum">
              <a:rPr lang="en-US"/>
              <a:pPr/>
              <a:t>14</a:t>
            </a:fld>
            <a:endParaRPr lang="en-US"/>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r>
              <a:rPr lang="en-US" dirty="0" smtClean="0"/>
              <a:t>According</a:t>
            </a:r>
            <a:r>
              <a:rPr lang="en-US" baseline="0" dirty="0" smtClean="0"/>
              <a:t> to </a:t>
            </a:r>
            <a:r>
              <a:rPr lang="en-US" baseline="0" dirty="0" err="1" smtClean="0"/>
              <a:t>Mintzberg’s</a:t>
            </a:r>
            <a:r>
              <a:rPr lang="en-US" baseline="0" dirty="0" smtClean="0"/>
              <a:t> research, managers spent 40 percent of their time giving and getting information. </a:t>
            </a:r>
            <a:r>
              <a:rPr lang="en-US" sz="1200" kern="1200" dirty="0" smtClean="0">
                <a:solidFill>
                  <a:schemeClr val="tx1"/>
                </a:solidFill>
                <a:latin typeface="+mn-lt"/>
                <a:ea typeface="+mn-ea"/>
                <a:cs typeface="+mn-cs"/>
              </a:rPr>
              <a:t>In this regard, management can be viewed as gathering information by scanning the business environment and listening to others in face-to-face conversations, processing that information, and then sharing it with people both inside and outside the company. </a:t>
            </a:r>
            <a:r>
              <a:rPr lang="en-US" sz="1200" kern="1200" dirty="0" err="1" smtClean="0">
                <a:solidFill>
                  <a:schemeClr val="tx1"/>
                </a:solidFill>
                <a:latin typeface="+mn-lt"/>
                <a:ea typeface="+mn-ea"/>
                <a:cs typeface="+mn-cs"/>
              </a:rPr>
              <a:t>Mintzberg</a:t>
            </a:r>
            <a:r>
              <a:rPr lang="en-US" sz="1200" kern="1200" dirty="0" smtClean="0">
                <a:solidFill>
                  <a:schemeClr val="tx1"/>
                </a:solidFill>
                <a:latin typeface="+mn-lt"/>
                <a:ea typeface="+mn-ea"/>
                <a:cs typeface="+mn-cs"/>
              </a:rPr>
              <a:t> described three informational </a:t>
            </a:r>
            <a:r>
              <a:rPr lang="en-US" sz="1200" kern="1200" dirty="0" err="1" smtClean="0">
                <a:solidFill>
                  <a:schemeClr val="tx1"/>
                </a:solidFill>
                <a:latin typeface="+mn-lt"/>
                <a:ea typeface="+mn-ea"/>
                <a:cs typeface="+mn-cs"/>
              </a:rPr>
              <a:t>subroles</a:t>
            </a:r>
            <a:r>
              <a:rPr lang="en-US" sz="1200" kern="1200" dirty="0" smtClean="0">
                <a:solidFill>
                  <a:schemeClr val="tx1"/>
                </a:solidFill>
                <a:latin typeface="+mn-lt"/>
                <a:ea typeface="+mn-ea"/>
                <a:cs typeface="+mn-cs"/>
              </a:rPr>
              <a:t>: monitor, disseminator, and spokesperson.</a:t>
            </a:r>
          </a:p>
          <a:p>
            <a:pPr eaLnBrk="1" hangingPunct="1"/>
            <a:endParaRPr lang="en-US" sz="1200" kern="1200" dirty="0" smtClean="0">
              <a:solidFill>
                <a:schemeClr val="tx1"/>
              </a:solidFill>
              <a:latin typeface="+mn-lt"/>
              <a:ea typeface="+mn-ea"/>
              <a:cs typeface="+mn-cs"/>
            </a:endParaRPr>
          </a:p>
          <a:p>
            <a:pPr eaLnBrk="1" hangingPunct="1"/>
            <a:r>
              <a:rPr lang="en-US" sz="1200" b="0" kern="1200" dirty="0" smtClean="0">
                <a:solidFill>
                  <a:schemeClr val="tx1"/>
                </a:solidFill>
                <a:latin typeface="+mn-lt"/>
                <a:ea typeface="+mn-ea"/>
                <a:cs typeface="+mn-cs"/>
              </a:rPr>
              <a:t>In the monitor role, managers scan their environment for information, actively contact others for information, and, because of their personal contacts, receive a great deal of unsolicited information. </a:t>
            </a:r>
          </a:p>
          <a:p>
            <a:pPr eaLnBrk="1" hangingPunct="1"/>
            <a:endParaRPr lang="en-US" sz="1200" b="0" kern="1200" dirty="0" smtClean="0">
              <a:solidFill>
                <a:schemeClr val="tx1"/>
              </a:solidFill>
              <a:latin typeface="+mn-lt"/>
              <a:ea typeface="+mn-ea"/>
              <a:cs typeface="+mn-cs"/>
            </a:endParaRPr>
          </a:p>
          <a:p>
            <a:pPr eaLnBrk="1" hangingPunct="1"/>
            <a:r>
              <a:rPr lang="en-US" sz="1200" b="0" kern="1200" dirty="0" smtClean="0">
                <a:solidFill>
                  <a:schemeClr val="tx1"/>
                </a:solidFill>
                <a:latin typeface="+mn-lt"/>
                <a:ea typeface="+mn-ea"/>
                <a:cs typeface="+mn-cs"/>
              </a:rPr>
              <a:t>In the disseminator role, managers share the information they have collected with their subordinates and others in the company. </a:t>
            </a:r>
          </a:p>
          <a:p>
            <a:pPr eaLnBrk="1" hangingPunct="1"/>
            <a:endParaRPr lang="en-US" sz="1200" b="0" kern="1200" dirty="0" smtClean="0">
              <a:solidFill>
                <a:schemeClr val="tx1"/>
              </a:solidFill>
              <a:latin typeface="+mn-lt"/>
              <a:ea typeface="+mn-ea"/>
              <a:cs typeface="+mn-cs"/>
            </a:endParaRPr>
          </a:p>
          <a:p>
            <a:pPr eaLnBrk="1" hangingPunct="1"/>
            <a:r>
              <a:rPr lang="en-US" sz="1200" b="0" kern="1200" dirty="0" smtClean="0">
                <a:solidFill>
                  <a:schemeClr val="tx1"/>
                </a:solidFill>
                <a:latin typeface="+mn-lt"/>
                <a:ea typeface="+mn-ea"/>
                <a:cs typeface="+mn-cs"/>
              </a:rPr>
              <a:t>In contrast to the disseminator role, in which managers distribute information to employees inside the company, managers in the spokesperson role share information with people outside their departments and companies.</a:t>
            </a:r>
            <a:endParaRPr lang="en-US" b="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7F87CB7F-5610-4F0B-9B9A-07BB8CCE0F29}" type="slidenum">
              <a:rPr lang="en-US"/>
              <a:pPr/>
              <a:t>15</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r>
              <a:rPr lang="en-US" sz="1200" b="0" kern="1200" dirty="0" err="1" smtClean="0">
                <a:solidFill>
                  <a:schemeClr val="tx1"/>
                </a:solidFill>
                <a:latin typeface="+mn-lt"/>
                <a:ea typeface="+mn-ea"/>
                <a:cs typeface="+mn-cs"/>
              </a:rPr>
              <a:t>Mintzberg</a:t>
            </a:r>
            <a:r>
              <a:rPr lang="en-US" sz="1200" b="0" kern="1200" dirty="0" smtClean="0">
                <a:solidFill>
                  <a:schemeClr val="tx1"/>
                </a:solidFill>
                <a:latin typeface="+mn-lt"/>
                <a:ea typeface="+mn-ea"/>
                <a:cs typeface="+mn-cs"/>
              </a:rPr>
              <a:t> found that obtaining and sharing information is not an end in itself. Obtaining and sharing information with people inside and outside the company is useful to managers because it helps them make good decisions. According to </a:t>
            </a:r>
            <a:r>
              <a:rPr lang="en-US" sz="1200" b="0" kern="1200" dirty="0" err="1" smtClean="0">
                <a:solidFill>
                  <a:schemeClr val="tx1"/>
                </a:solidFill>
                <a:latin typeface="+mn-lt"/>
                <a:ea typeface="+mn-ea"/>
                <a:cs typeface="+mn-cs"/>
              </a:rPr>
              <a:t>Mintzberg</a:t>
            </a:r>
            <a:r>
              <a:rPr lang="en-US" sz="1200" b="0" kern="1200" dirty="0" smtClean="0">
                <a:solidFill>
                  <a:schemeClr val="tx1"/>
                </a:solidFill>
                <a:latin typeface="+mn-lt"/>
                <a:ea typeface="+mn-ea"/>
                <a:cs typeface="+mn-cs"/>
              </a:rPr>
              <a:t>, managers engage in four decisional </a:t>
            </a:r>
            <a:r>
              <a:rPr lang="en-US" sz="1200" b="0" kern="1200" dirty="0" err="1" smtClean="0">
                <a:solidFill>
                  <a:schemeClr val="tx1"/>
                </a:solidFill>
                <a:latin typeface="+mn-lt"/>
                <a:ea typeface="+mn-ea"/>
                <a:cs typeface="+mn-cs"/>
              </a:rPr>
              <a:t>subroles</a:t>
            </a:r>
            <a:r>
              <a:rPr lang="en-US" sz="1200" b="0" kern="1200" dirty="0" smtClean="0">
                <a:solidFill>
                  <a:schemeClr val="tx1"/>
                </a:solidFill>
                <a:latin typeface="+mn-lt"/>
                <a:ea typeface="+mn-ea"/>
                <a:cs typeface="+mn-cs"/>
              </a:rPr>
              <a:t>: entrepreneur, disturbance handler, resource allocator, and negotiator.</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In the entrepreneur role, managers adapt themselves, their subordinates, and their units to change. </a:t>
            </a:r>
          </a:p>
          <a:p>
            <a:endParaRPr lang="en-US" sz="1200" b="0" kern="1200" dirty="0" smtClean="0">
              <a:solidFill>
                <a:schemeClr val="tx1"/>
              </a:solidFill>
              <a:latin typeface="+mn-lt"/>
              <a:ea typeface="+mn-ea"/>
              <a:cs typeface="+mn-cs"/>
            </a:endParaRPr>
          </a:p>
          <a:p>
            <a:r>
              <a:rPr lang="en-US" sz="1200" b="0" kern="1200" dirty="0" smtClean="0">
                <a:solidFill>
                  <a:schemeClr val="tx1"/>
                </a:solidFill>
                <a:latin typeface="+mn-lt"/>
                <a:ea typeface="+mn-ea"/>
                <a:cs typeface="+mn-cs"/>
              </a:rPr>
              <a:t>In the disturbance handler role, managers respond to pressures and problems so severe that they demand immediate attention and action.</a:t>
            </a:r>
            <a:endParaRPr lang="en-US" sz="1200" b="0" kern="1200" dirty="0">
              <a:solidFill>
                <a:schemeClr val="tx1"/>
              </a:solidFill>
              <a:latin typeface="+mn-lt"/>
              <a:ea typeface="+mn-ea"/>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7F87CB7F-5610-4F0B-9B9A-07BB8CCE0F29}" type="slidenum">
              <a:rPr lang="en-US"/>
              <a:pPr/>
              <a:t>16</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sz="1200" b="0" kern="1200" dirty="0" smtClean="0">
                <a:solidFill>
                  <a:schemeClr val="tx1"/>
                </a:solidFill>
                <a:latin typeface="+mn-lt"/>
                <a:ea typeface="+mn-ea"/>
                <a:cs typeface="+mn-cs"/>
              </a:rPr>
              <a:t>In the resource allocator role, managers decide who will get what resources and how many resources they will get. </a:t>
            </a:r>
          </a:p>
          <a:p>
            <a:pPr eaLnBrk="1" hangingPunct="1"/>
            <a:endParaRPr lang="en-US" sz="1200" b="0" kern="1200" dirty="0" smtClean="0">
              <a:solidFill>
                <a:schemeClr val="tx1"/>
              </a:solidFill>
              <a:latin typeface="+mn-lt"/>
              <a:ea typeface="+mn-ea"/>
              <a:cs typeface="+mn-cs"/>
            </a:endParaRPr>
          </a:p>
          <a:p>
            <a:pPr eaLnBrk="1" hangingPunct="1"/>
            <a:r>
              <a:rPr lang="en-US" sz="1200" b="0" kern="1200" dirty="0" smtClean="0">
                <a:solidFill>
                  <a:schemeClr val="tx1"/>
                </a:solidFill>
                <a:latin typeface="+mn-lt"/>
                <a:ea typeface="+mn-ea"/>
                <a:cs typeface="+mn-cs"/>
              </a:rPr>
              <a:t>In the negotiator role, managers negotiate schedules, projects, goals, outcomes, resources, and employee raises. </a:t>
            </a:r>
            <a:endParaRPr lang="en-US" b="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19F5FEC7-D8A8-433A-B677-D28182B8D0A1}" type="slidenum">
              <a:rPr lang="en-US"/>
              <a:pPr/>
              <a:t>17</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a:t>
            </a:r>
            <a:r>
              <a:rPr lang="en-US" baseline="0" dirty="0" smtClean="0"/>
              <a:t> kinds of skills do good managers have? Should they be fiery leaders? Surpassing intellectuals? People pleasers? </a:t>
            </a:r>
            <a:r>
              <a:rPr lang="en-US" sz="1200" kern="1200" dirty="0" smtClean="0">
                <a:solidFill>
                  <a:schemeClr val="tx1"/>
                </a:solidFill>
                <a:latin typeface="+mn-lt"/>
                <a:ea typeface="+mn-ea"/>
                <a:cs typeface="+mn-cs"/>
              </a:rPr>
              <a:t>When companies look for employees who would be good managers, they look for individuals who have technical skills, human skills, conceptual skills, and the motivation to manage. Exhibit 1.4 shows the relative importance of these four skills to the jobs of team leaders, first-line managers, middle managers, and top managers.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As shown</a:t>
            </a:r>
            <a:r>
              <a:rPr lang="en-US" sz="1200" kern="1200" baseline="0" dirty="0" smtClean="0">
                <a:solidFill>
                  <a:schemeClr val="tx1"/>
                </a:solidFill>
                <a:latin typeface="+mn-lt"/>
                <a:ea typeface="+mn-ea"/>
                <a:cs typeface="+mn-cs"/>
              </a:rPr>
              <a:t> in the exhibit technical skills are very important for team leaders and first line managers, but less important for middle and top managers. Conversely, conceptual skills are most important for top and middle managers, but not as much for first line managers and team leaders. The motivation to manage is relatively important for all managers, but perhaps most for top managers. For all types of managers, however, human skills are quite important. </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5FEDCEB-857C-4618-B999-AA4A22D83092}" type="slidenum">
              <a:rPr lang="en-US"/>
              <a:pPr/>
              <a:t>18</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sz="1200" b="0" kern="1200" dirty="0" smtClean="0">
                <a:solidFill>
                  <a:schemeClr val="tx1"/>
                </a:solidFill>
                <a:latin typeface="+mn-lt"/>
                <a:ea typeface="+mn-ea"/>
                <a:cs typeface="+mn-cs"/>
              </a:rPr>
              <a:t>Technical skills are the specialized procedures, techniques, and knowledge required to get the job done.</a:t>
            </a:r>
          </a:p>
          <a:p>
            <a:pPr eaLnBrk="1" hangingPunct="1"/>
            <a:endParaRPr lang="en-US" sz="1200" b="0" kern="1200" dirty="0" smtClean="0">
              <a:solidFill>
                <a:schemeClr val="tx1"/>
              </a:solidFill>
              <a:latin typeface="+mn-lt"/>
              <a:ea typeface="+mn-ea"/>
              <a:cs typeface="+mn-cs"/>
            </a:endParaRPr>
          </a:p>
          <a:p>
            <a:pPr eaLnBrk="1" hangingPunct="1"/>
            <a:r>
              <a:rPr lang="en-US" sz="1200" b="0" kern="1200" dirty="0" smtClean="0">
                <a:solidFill>
                  <a:schemeClr val="tx1"/>
                </a:solidFill>
                <a:latin typeface="+mn-lt"/>
                <a:ea typeface="+mn-ea"/>
                <a:cs typeface="+mn-cs"/>
              </a:rPr>
              <a:t>Human skills can be summarized as the ability to work well with others. Managers with human skills work effectively within groups, encourage others to express their thoughts and feelings, are sensitive to others’ needs and viewpoints, and are good listeners and communicators. Human skills are equally important at all levels of management, from first-line supervisors to CEOs. </a:t>
            </a:r>
            <a:endParaRPr lang="en-US" b="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85FEDCEB-857C-4618-B999-AA4A22D83092}" type="slidenum">
              <a:rPr lang="en-US"/>
              <a:pPr/>
              <a:t>19</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sz="1200" b="0" kern="1200" dirty="0" smtClean="0">
                <a:solidFill>
                  <a:schemeClr val="tx1"/>
                </a:solidFill>
                <a:latin typeface="+mn-lt"/>
                <a:ea typeface="+mn-ea"/>
                <a:cs typeface="+mn-cs"/>
              </a:rPr>
              <a:t>Conceptual skills are the ability to see the organization as a whole, to understand how the different parts of the company affect each other, and to recognize how the company fits into or is affected by its external environment such as the local community, social and economic forces, customers, and the competition. Good managers have to be able to recognize, understand, and reconcile multiple complex problems and perspectives. In other words, managers have to be smart! </a:t>
            </a:r>
          </a:p>
          <a:p>
            <a:pPr eaLnBrk="1" hangingPunct="1"/>
            <a:endParaRPr lang="en-US" sz="1200" b="0" kern="1200" dirty="0" smtClean="0">
              <a:solidFill>
                <a:schemeClr val="tx1"/>
              </a:solidFill>
              <a:latin typeface="+mn-lt"/>
              <a:ea typeface="+mn-ea"/>
              <a:cs typeface="+mn-cs"/>
            </a:endParaRPr>
          </a:p>
          <a:p>
            <a:pPr eaLnBrk="1" hangingPunct="1"/>
            <a:r>
              <a:rPr lang="en-US" sz="1200" b="0" kern="1200" dirty="0" smtClean="0">
                <a:solidFill>
                  <a:schemeClr val="tx1"/>
                </a:solidFill>
                <a:latin typeface="+mn-lt"/>
                <a:ea typeface="+mn-ea"/>
                <a:cs typeface="+mn-cs"/>
              </a:rPr>
              <a:t>Motivation to manage is an assessment of how motivated employees are to interact with superiors, participate in competitive situations, behave assertively toward others, tell others what to do, reward good behavior and punish poor behavior, perform actions that are highly visible to others, and handle and organize administrative tasks. Managers typically have a stronger motivation to manage than their subordinates, and managers at higher levels usually have a stronger motivation to manage than managers at lower levels. Furthermore, managers with a stronger motivation to manage are promoted faster, are rated as better managers by their employees, and earn more money than managers with a weak motivation to manage.</a:t>
            </a:r>
            <a:endParaRPr lang="en-US" b="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Management issues are fundamental to any</a:t>
            </a:r>
            <a:r>
              <a:rPr lang="en-US" baseline="0" dirty="0" smtClean="0"/>
              <a:t> organization. How do we plan to get things done? How do we organize the company so that it is at its most effective and efficient? How do we put controls in place to make sure our plans are followed and our goals are met? These, and other similar questions, are what managers must address on a daily basis to keep their companies not just functioning, but growing and progressing towards their goals. </a:t>
            </a:r>
          </a:p>
          <a:p>
            <a:endParaRPr lang="en-US" baseline="0" dirty="0" smtClean="0"/>
          </a:p>
          <a:p>
            <a:r>
              <a:rPr lang="en-US" baseline="0" dirty="0" smtClean="0"/>
              <a:t>In this chapter, we discuss the basics of management. First we define what management is by looking at the concepts of effectiveness and efficiency. Next, we will discuss the various functions that management has within a company, followed by a discussion of the different kinds of managers and the roles that they play within the operation of a business. In the next three sections, we will examine what makes for a successful manager by looking at the types of skills that companies look for in managers, and the kinds of mistakes that managers make (and should avoid) when they start out in management. This is followed by a look at the transition that employees face when they are promoted to management. Finally, the chapter closes with a discussion of the benefits that companies can expect when they make a significant investment into their employees. </a:t>
            </a:r>
            <a:endParaRPr lang="en-US" dirty="0"/>
          </a:p>
        </p:txBody>
      </p:sp>
      <p:sp>
        <p:nvSpPr>
          <p:cNvPr id="4" name="Slide Number Placeholder 3"/>
          <p:cNvSpPr>
            <a:spLocks noGrp="1"/>
          </p:cNvSpPr>
          <p:nvPr>
            <p:ph type="sldNum" sz="quarter" idx="10"/>
          </p:nvPr>
        </p:nvSpPr>
        <p:spPr/>
        <p:txBody>
          <a:bodyPr/>
          <a:lstStyle/>
          <a:p>
            <a:fld id="{DD7146E6-ACD3-45F0-ACC3-A2BC6A4731B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C9DC52CF-321D-48D5-803E-1589EE1DAFA4}" type="slidenum">
              <a:rPr lang="en-US"/>
              <a:pPr/>
              <a:t>20</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Another way to understand what it takes to be a manager is to look at the mistakes managers make. </a:t>
            </a:r>
          </a:p>
          <a:p>
            <a:pPr eaLnBrk="1" hangingPunct="1"/>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31436D18-203A-4C8A-9F1D-C81E95843A93}" type="slidenum">
              <a:rPr lang="en-US"/>
              <a:pPr/>
              <a:t>21</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In her book </a:t>
            </a:r>
            <a:r>
              <a:rPr lang="en-US" sz="1200" i="1" kern="1200" dirty="0" smtClean="0">
                <a:solidFill>
                  <a:schemeClr val="tx1"/>
                </a:solidFill>
                <a:latin typeface="+mn-lt"/>
                <a:ea typeface="+mn-ea"/>
                <a:cs typeface="+mn-cs"/>
              </a:rPr>
              <a:t>Becoming a Manager: Mastery of a New Identity</a:t>
            </a:r>
            <a:r>
              <a:rPr lang="en-US" sz="1200" kern="1200" dirty="0" smtClean="0">
                <a:solidFill>
                  <a:schemeClr val="tx1"/>
                </a:solidFill>
                <a:latin typeface="+mn-lt"/>
                <a:ea typeface="+mn-ea"/>
                <a:cs typeface="+mn-cs"/>
              </a:rPr>
              <a:t>, Harvard Business School professor Linda Hill followed the development of nineteen people in their first year as managers. Her study found that becoming a manager produced a profound psychological transition that changed the way these managers viewed themselves and others. Initially, the managers in Hill’s study believed that their job was to exercise formal authority and to manage tasks—basically being the boss, telling others what to do, making decisions, and getting things done. After six months, most of the new managers had concluded that their initial expectations about managerial work were wrong. Management wasn’t just about being the boss, making decisions, and telling others what to do. After a year on the job, most of the managers thought of themselves as managers and no longer as doers. In making the transition, they finally realized that people management was the most important part of their job. </a:t>
            </a:r>
            <a:endParaRPr lang="en-US" dirty="0" smtClean="0"/>
          </a:p>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970FBF2F-BFF0-4C3D-82B6-69479C1675D8}" type="slidenum">
              <a:rPr lang="en-US"/>
              <a:pPr/>
              <a:t>22</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dirty="0" smtClean="0"/>
              <a:t>What separates the top performing companies from those</a:t>
            </a:r>
            <a:r>
              <a:rPr lang="en-US" baseline="0" dirty="0" smtClean="0"/>
              <a:t> that struggle? Do the successful companies have some secret formula or process that the others don’t? Are they just lucky? According to Stanford University professor Jeffrey </a:t>
            </a:r>
            <a:r>
              <a:rPr lang="en-US" baseline="0" dirty="0" err="1" smtClean="0"/>
              <a:t>Pfeffer</a:t>
            </a:r>
            <a:r>
              <a:rPr lang="en-US" baseline="0" dirty="0" smtClean="0"/>
              <a:t>, the difference between a successful and failing company is the way they treat their people. </a:t>
            </a:r>
            <a:r>
              <a:rPr lang="en-US" sz="1200" kern="1200" dirty="0" err="1" smtClean="0">
                <a:solidFill>
                  <a:schemeClr val="tx1"/>
                </a:solidFill>
                <a:latin typeface="+mn-lt"/>
                <a:ea typeface="+mn-ea"/>
                <a:cs typeface="+mn-cs"/>
              </a:rPr>
              <a:t>Pfeffer</a:t>
            </a:r>
            <a:r>
              <a:rPr lang="en-US" sz="1200" kern="1200" dirty="0" smtClean="0">
                <a:solidFill>
                  <a:schemeClr val="tx1"/>
                </a:solidFill>
                <a:latin typeface="+mn-lt"/>
                <a:ea typeface="+mn-ea"/>
                <a:cs typeface="+mn-cs"/>
              </a:rPr>
              <a:t> found that managers in top-performing companies used ideas like employment security, selective hiring, self-managed teams and decentralization, high pay contingent on company performance, extensive training, reduced status distinctions (between managers and employees), and extensive sharing of financial information to achieve financial performance that, on average, was 40 percent higher than that of other companies.</a:t>
            </a:r>
          </a:p>
          <a:p>
            <a:pPr eaLnBrk="1" hangingPunct="1"/>
            <a:endParaRPr lang="en-US" sz="1200" kern="1200" dirty="0" smtClean="0">
              <a:solidFill>
                <a:schemeClr val="tx1"/>
              </a:solidFill>
              <a:latin typeface="+mn-lt"/>
              <a:ea typeface="+mn-ea"/>
              <a:cs typeface="+mn-cs"/>
            </a:endParaRPr>
          </a:p>
          <a:p>
            <a:pPr eaLnBrk="1" hangingPunct="1"/>
            <a:r>
              <a:rPr lang="en-US" sz="1200" kern="1200" dirty="0" smtClean="0">
                <a:solidFill>
                  <a:schemeClr val="tx1"/>
                </a:solidFill>
                <a:latin typeface="+mn-lt"/>
                <a:ea typeface="+mn-ea"/>
                <a:cs typeface="+mn-cs"/>
              </a:rPr>
              <a:t>By investing in people in these ways, these companies develop work forces that are smarter, better trained, more motivated, and more</a:t>
            </a:r>
            <a:r>
              <a:rPr lang="en-US" sz="1200" kern="1200" baseline="0" dirty="0" smtClean="0">
                <a:solidFill>
                  <a:schemeClr val="tx1"/>
                </a:solidFill>
                <a:latin typeface="+mn-lt"/>
                <a:ea typeface="+mn-ea"/>
                <a:cs typeface="+mn-cs"/>
              </a:rPr>
              <a:t> committed. These employees, in turn, provide better customer service and better performance that gives their companies a distinct advantage over their competitors. </a:t>
            </a:r>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3EBE367C-BF6A-4779-8484-BB81890AB75C}" type="slidenum">
              <a:rPr lang="en-US"/>
              <a:pPr/>
              <a:t>23</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r>
              <a:rPr lang="en-US" dirty="0" smtClean="0"/>
              <a:t>Sue Ryan, a Camp Bow Wow franchisee from Colorado, knows the ins and outs of managing a care center for pets. To help launch her business a few years ago, Ryan recruited experienced pet care worker Candace </a:t>
            </a:r>
            <a:r>
              <a:rPr lang="en-US" dirty="0" err="1" smtClean="0"/>
              <a:t>Stathis</a:t>
            </a:r>
            <a:r>
              <a:rPr lang="en-US" dirty="0" smtClean="0"/>
              <a:t>, who came on as a camp counselor. Ryan soon recognized that </a:t>
            </a:r>
            <a:r>
              <a:rPr lang="en-US" dirty="0" err="1" smtClean="0"/>
              <a:t>Stathis</a:t>
            </a:r>
            <a:r>
              <a:rPr lang="en-US" dirty="0" smtClean="0"/>
              <a:t> was a star performer with a natural ability to work with clients and pets alike, and today </a:t>
            </a:r>
            <a:r>
              <a:rPr lang="en-US" dirty="0" err="1" smtClean="0"/>
              <a:t>Stathis</a:t>
            </a:r>
            <a:r>
              <a:rPr lang="en-US" dirty="0" smtClean="0"/>
              <a:t> serves as the camp’s general manager. At Camp Bow Wow, store managers have distinct roles from camp counselors. Whereas counselors typically take care of dogs, answer phones, and book reservations, managers must know how to run all operations and mange people as well. To keep camp running as efficiently as possible, </a:t>
            </a:r>
            <a:r>
              <a:rPr lang="en-US" dirty="0" err="1" smtClean="0"/>
              <a:t>Stathis</a:t>
            </a:r>
            <a:r>
              <a:rPr lang="en-US" dirty="0" smtClean="0"/>
              <a:t> maintains a strict daily schedule for doggie baths, nail trimmings, feedings, and play time.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2F86E874-A0CE-42CC-A764-56BC2D263DA6}" type="slidenum">
              <a:rPr lang="en-US"/>
              <a:pPr/>
              <a:t>3</a:t>
            </a:fld>
            <a:endParaRPr 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r>
              <a:rPr lang="en-US" dirty="0" smtClean="0"/>
              <a:t>The basic definition of management, as presented in the text, is getting work done through others.</a:t>
            </a:r>
            <a:r>
              <a:rPr lang="en-US" baseline="0" dirty="0" smtClean="0"/>
              <a:t> In practice, this means that managers are not responsible for, say, knowing how to operate all of the machines on an assembly line. Instead, managers are responsible for enabling and equipping people in the company to do their jobs as best as possible. </a:t>
            </a:r>
          </a:p>
          <a:p>
            <a:pPr eaLnBrk="1" hangingPunct="1"/>
            <a:endParaRPr lang="en-US" baseline="0" dirty="0" smtClean="0"/>
          </a:p>
          <a:p>
            <a:pPr eaLnBrk="1" hangingPunct="1"/>
            <a:r>
              <a:rPr lang="en-US" baseline="0" dirty="0" smtClean="0"/>
              <a:t>As they seek to help employees do their best, managers are driven by two primary concerns, efficiency and effectiveness. Efficiency is getting work done with a minimum of effort, expense, or waste. Effectiveness, meanwhile, is accomplishing tasks that help fulfill organizational objectives. It is important that managers are concerned with both efficiency and effectiveness, not just one or the other. A company that is highly efficient in delivering goods to a customer, but not particularly effective at making them (that is, low quality), will not find much success. Similarly, a company that makes the best sprockets in town, but takes ten times as long as its competitors, is bound to struggle.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CDA82A7B-E2F0-4B59-8B73-D14C55BD8D39}" type="slidenum">
              <a:rPr lang="en-US"/>
              <a:pPr/>
              <a:t>4</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dirty="0" smtClean="0"/>
              <a:t>As shown</a:t>
            </a:r>
            <a:r>
              <a:rPr lang="en-US" baseline="0" dirty="0" smtClean="0"/>
              <a:t> in Exhibit 1.1, there are four basic functions of management: planning, operating, leading, and controlling. </a:t>
            </a:r>
            <a:r>
              <a:rPr lang="en-US" sz="1200" kern="1200" dirty="0" smtClean="0">
                <a:solidFill>
                  <a:schemeClr val="tx1"/>
                </a:solidFill>
                <a:latin typeface="+mn-lt"/>
                <a:ea typeface="+mn-ea"/>
                <a:cs typeface="+mn-cs"/>
              </a:rPr>
              <a:t>Studies indicate that managers who perform these management functions well are more successful, gaining promotions for themselves and profits for their companies. </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4273EF9E-599E-4235-B1A2-248B11868E36}" type="slidenum">
              <a:rPr lang="en-US"/>
              <a:pPr/>
              <a:t>5</a:t>
            </a:fld>
            <a:endParaRPr 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r>
              <a:rPr lang="en-US" dirty="0" smtClean="0"/>
              <a:t>The planning function of management involves determining</a:t>
            </a:r>
            <a:r>
              <a:rPr lang="en-US" baseline="0" dirty="0" smtClean="0"/>
              <a:t> organizational goals and a means for achieving them. In basic terms, planning is primarily concerned with the question “What business are we in?” </a:t>
            </a:r>
          </a:p>
          <a:p>
            <a:pPr eaLnBrk="1" hangingPunct="1"/>
            <a:endParaRPr lang="en-US" baseline="0" dirty="0" smtClean="0"/>
          </a:p>
          <a:p>
            <a:pPr eaLnBrk="1" hangingPunct="1"/>
            <a:r>
              <a:rPr lang="en-US" baseline="0" dirty="0" smtClean="0"/>
              <a:t>The organizing function of management involves deciding where decisions will be made, who will do what jobs and tasks, and who will work for whom in the company. </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3D0716B9-4459-41BA-B938-1197196B6EB6}" type="slidenum">
              <a:rPr lang="en-US"/>
              <a:pPr/>
              <a:t>6</a:t>
            </a:fld>
            <a:endParaRPr 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pPr eaLnBrk="1" hangingPunct="1"/>
            <a:r>
              <a:rPr lang="en-US" dirty="0" smtClean="0"/>
              <a:t>The leading function of management involves inspiring</a:t>
            </a:r>
            <a:r>
              <a:rPr lang="en-US" baseline="0" dirty="0" smtClean="0"/>
              <a:t> and motivating workers to work hard to achieve organizational goals. Leading, however, is not just about telling people what to do or bossing them around. Instead, leading is about energizing people so that they want to give their best efforts at work. </a:t>
            </a:r>
          </a:p>
          <a:p>
            <a:pPr eaLnBrk="1" hangingPunct="1"/>
            <a:endParaRPr lang="en-US" baseline="0" dirty="0" smtClean="0"/>
          </a:p>
          <a:p>
            <a:pPr eaLnBrk="1" hangingPunct="1"/>
            <a:r>
              <a:rPr lang="en-US" baseline="0" dirty="0" smtClean="0"/>
              <a:t>The controlling function of management involves monitoring progress toward goal achievement and taking corrective action when progress isn’t being made. This means that managers must set standards to achieve goals, compare actual performance to those standards, and then make changes if/when performance does not meat those standards. </a:t>
            </a:r>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CDA82A7B-E2F0-4B59-8B73-D14C55BD8D39}" type="slidenum">
              <a:rPr lang="en-US"/>
              <a:pPr/>
              <a:t>7</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r>
              <a:rPr lang="en-US" dirty="0" smtClean="0"/>
              <a:t>As shown</a:t>
            </a:r>
            <a:r>
              <a:rPr lang="en-US" baseline="0" dirty="0" smtClean="0"/>
              <a:t> in Exhibit 1.2, there are four different kinds of managers in companies, each with different responsibilities: top managers, middle managers, first-line managers, and team leaders. </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E04DA4C0-AABB-48BA-9253-C24061354717}" type="slidenum">
              <a:rPr lang="en-US"/>
              <a:pPr/>
              <a:t>8</a:t>
            </a:fld>
            <a:endParaRPr 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r>
              <a:rPr lang="en-US" dirty="0" smtClean="0"/>
              <a:t>The</a:t>
            </a:r>
            <a:r>
              <a:rPr lang="en-US" baseline="0" dirty="0" smtClean="0"/>
              <a:t> CEO, COO, CFO, and CIO of a company are all top managers. The responsibilities for a top manager include the overall direction of the organization, setting a context for change, creating employee buy-in, creating a positive organizational culture, and monitoring the business environment. </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3B8DB004-5308-4EEA-BA0A-164D2AEF7BFE}" type="slidenum">
              <a:rPr lang="en-US"/>
              <a:pPr/>
              <a:t>9</a:t>
            </a:fld>
            <a:endParaRPr 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r>
              <a:rPr lang="en-US" dirty="0" smtClean="0"/>
              <a:t>Examples</a:t>
            </a:r>
            <a:r>
              <a:rPr lang="en-US" baseline="0" dirty="0" smtClean="0"/>
              <a:t> of middle managers in a company include plant manager, regional manager, or divisional manger. </a:t>
            </a:r>
            <a:r>
              <a:rPr lang="en-US" sz="1200" kern="1200" dirty="0" smtClean="0">
                <a:solidFill>
                  <a:schemeClr val="tx1"/>
                </a:solidFill>
                <a:latin typeface="+mn-lt"/>
                <a:ea typeface="+mn-ea"/>
                <a:cs typeface="+mn-cs"/>
              </a:rPr>
              <a:t>They are responsible for setting objectives consistent with top management’s goals and for planning and implementing subunit strategies for achieving those objectives. One specific middle management responsibility is to plan and allocate resources to meet objectives. Middle managers are also responsible</a:t>
            </a:r>
            <a:r>
              <a:rPr lang="en-US" sz="1200" kern="1200" baseline="0" dirty="0" smtClean="0">
                <a:solidFill>
                  <a:schemeClr val="tx1"/>
                </a:solidFill>
                <a:latin typeface="+mn-lt"/>
                <a:ea typeface="+mn-ea"/>
                <a:cs typeface="+mn-cs"/>
              </a:rPr>
              <a:t> for coordinating various groups with the company, and monitoring the performance of subunits. </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7"/>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31750" algn="ctr">
            <a:noFill/>
            <a:miter lim="800000"/>
            <a:headEnd/>
            <a:tailEnd/>
          </a:ln>
        </p:spPr>
      </p:pic>
      <p:sp>
        <p:nvSpPr>
          <p:cNvPr id="2" name="Title 1"/>
          <p:cNvSpPr>
            <a:spLocks noGrp="1"/>
          </p:cNvSpPr>
          <p:nvPr>
            <p:ph type="ctrTitle"/>
          </p:nvPr>
        </p:nvSpPr>
        <p:spPr>
          <a:xfrm>
            <a:off x="3657600" y="1447800"/>
            <a:ext cx="5029200" cy="1470025"/>
          </a:xfrm>
        </p:spPr>
        <p:txBody>
          <a:bodyPr/>
          <a:lstStyle>
            <a:lvl1pPr>
              <a:defRPr>
                <a:solidFill>
                  <a:schemeClr val="bg1"/>
                </a:solidFill>
                <a:latin typeface="Eurostile" pitchFamily="34" charset="0"/>
              </a:defRPr>
            </a:lvl1pPr>
          </a:lstStyle>
          <a:p>
            <a:r>
              <a:rPr lang="en-US" dirty="0"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pic>
        <p:nvPicPr>
          <p:cNvPr id="14" name="Picture 2"/>
          <p:cNvPicPr>
            <a:picLocks noChangeAspect="1" noChangeArrowheads="1"/>
          </p:cNvPicPr>
          <p:nvPr userDrawn="1"/>
        </p:nvPicPr>
        <p:blipFill>
          <a:blip r:embed="rId2" cstate="print"/>
          <a:srcRect b="25000"/>
          <a:stretch>
            <a:fillRect/>
          </a:stretch>
        </p:blipFill>
        <p:spPr bwMode="auto">
          <a:xfrm>
            <a:off x="0" y="4800600"/>
            <a:ext cx="9144000" cy="2057400"/>
          </a:xfrm>
          <a:prstGeom prst="rect">
            <a:avLst/>
          </a:prstGeom>
          <a:noFill/>
          <a:ln w="9525">
            <a:noFill/>
            <a:miter lim="800000"/>
            <a:headEnd/>
            <a:tailEnd/>
          </a:ln>
        </p:spPr>
      </p:pic>
      <p:pic>
        <p:nvPicPr>
          <p:cNvPr id="12" name="Picture 2"/>
          <p:cNvPicPr>
            <a:picLocks noChangeAspect="1" noChangeArrowheads="1"/>
          </p:cNvPicPr>
          <p:nvPr userDrawn="1"/>
        </p:nvPicPr>
        <p:blipFill>
          <a:blip r:embed="rId2" cstate="print"/>
          <a:srcRect b="25000"/>
          <a:stretch>
            <a:fillRect/>
          </a:stretch>
        </p:blipFill>
        <p:spPr bwMode="auto">
          <a:xfrm rot="10800000">
            <a:off x="0" y="0"/>
            <a:ext cx="9144000" cy="2057400"/>
          </a:xfrm>
          <a:prstGeom prst="rect">
            <a:avLst/>
          </a:prstGeom>
          <a:noFill/>
          <a:ln w="9525">
            <a:noFill/>
            <a:miter lim="800000"/>
            <a:headEnd/>
            <a:tailEnd/>
          </a:ln>
        </p:spPr>
      </p:pic>
      <p:sp>
        <p:nvSpPr>
          <p:cNvPr id="2" name="Title 1"/>
          <p:cNvSpPr>
            <a:spLocks noGrp="1"/>
          </p:cNvSpPr>
          <p:nvPr userDrawn="1">
            <p:ph type="title"/>
          </p:nvPr>
        </p:nvSpPr>
        <p:spPr>
          <a:xfrm>
            <a:off x="0" y="0"/>
            <a:ext cx="8229600" cy="914400"/>
          </a:xfrm>
        </p:spPr>
        <p:txBody>
          <a:bodyPr>
            <a:normAutofit/>
          </a:bodyPr>
          <a:lstStyle>
            <a:lvl1pPr algn="l">
              <a:defRPr sz="3600">
                <a:solidFill>
                  <a:srgbClr val="800000"/>
                </a:solidFill>
                <a:latin typeface="Calibri" pitchFamily="34" charset="0"/>
                <a:cs typeface="Calibri" pitchFamily="34" charset="0"/>
              </a:defRPr>
            </a:lvl1pPr>
          </a:lstStyle>
          <a:p>
            <a:r>
              <a:rPr lang="en-US" dirty="0" smtClean="0"/>
              <a:t>Click to edit Master title style</a:t>
            </a:r>
            <a:endParaRPr lang="en-US" dirty="0"/>
          </a:p>
        </p:txBody>
      </p:sp>
      <p:sp>
        <p:nvSpPr>
          <p:cNvPr id="4" name="Date Placeholder 3"/>
          <p:cNvSpPr>
            <a:spLocks noGrp="1"/>
          </p:cNvSpPr>
          <p:nvPr userDrawn="1">
            <p:ph type="dt" sz="half" idx="10"/>
          </p:nvPr>
        </p:nvSpPr>
        <p:spPr>
          <a:xfrm>
            <a:off x="533400" y="3581400"/>
            <a:ext cx="2133600" cy="365125"/>
          </a:xfrm>
        </p:spPr>
        <p:txBody>
          <a:bodyPr/>
          <a:lstStyle/>
          <a:p>
            <a:endParaRPr lang="en-US"/>
          </a:p>
        </p:txBody>
      </p:sp>
      <p:sp>
        <p:nvSpPr>
          <p:cNvPr id="5" name="Footer Placeholder 4"/>
          <p:cNvSpPr>
            <a:spLocks noGrp="1"/>
          </p:cNvSpPr>
          <p:nvPr userDrawn="1">
            <p:ph type="ftr" sz="quarter" idx="11"/>
          </p:nvPr>
        </p:nvSpPr>
        <p:spPr>
          <a:xfrm>
            <a:off x="6248400" y="6492875"/>
            <a:ext cx="2895600" cy="365125"/>
          </a:xfrm>
        </p:spPr>
        <p:txBody>
          <a:bodyPr/>
          <a:lstStyle>
            <a:lvl1pPr>
              <a:defRPr lang="en-US" sz="1000" kern="1200" dirty="0" smtClean="0">
                <a:solidFill>
                  <a:schemeClr val="tx1"/>
                </a:solidFill>
                <a:latin typeface="Arial" pitchFamily="34" charset="0"/>
                <a:ea typeface="+mn-ea"/>
                <a:cs typeface="Arial" pitchFamily="34" charset="0"/>
              </a:defRPr>
            </a:lvl1pPr>
          </a:lstStyle>
          <a:p>
            <a:r>
              <a:rPr lang="en-US" smtClean="0"/>
              <a:t>© 2015 Cengage Learning</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053" name="Picture 5"/>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3" name="Parallelogram 12"/>
          <p:cNvSpPr/>
          <p:nvPr userDrawn="1"/>
        </p:nvSpPr>
        <p:spPr>
          <a:xfrm>
            <a:off x="228600" y="0"/>
            <a:ext cx="8686800" cy="1524000"/>
          </a:xfrm>
          <a:prstGeom prst="parallelogram">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Autofit/>
          </a:bodyPr>
          <a:lstStyle>
            <a:lvl1pPr>
              <a:defRPr sz="4000">
                <a:solidFill>
                  <a:schemeClr val="bg1"/>
                </a:solidFill>
                <a:latin typeface="Felix Titling" pitchFamily="82" charset="0"/>
              </a:defRPr>
            </a:lvl1pPr>
          </a:lstStyle>
          <a:p>
            <a:r>
              <a:rPr lang="en-US" dirty="0" smtClean="0"/>
              <a:t>Click to edit Master title style</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2015 Cengage Learning</a:t>
            </a: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pic>
        <p:nvPicPr>
          <p:cNvPr id="11" name="Picture 7"/>
          <p:cNvPicPr>
            <a:picLocks noChangeAspect="1" noChangeArrowheads="1"/>
          </p:cNvPicPr>
          <p:nvPr userDrawn="1"/>
        </p:nvPicPr>
        <p:blipFill>
          <a:blip r:embed="rId3" cstate="print"/>
          <a:srcRect l="8560" t="18015" r="79678" b="53717"/>
          <a:stretch>
            <a:fillRect/>
          </a:stretch>
        </p:blipFill>
        <p:spPr bwMode="auto">
          <a:xfrm>
            <a:off x="155575" y="1624013"/>
            <a:ext cx="4300538" cy="3225800"/>
          </a:xfrm>
          <a:prstGeom prst="rect">
            <a:avLst/>
          </a:prstGeom>
          <a:noFill/>
          <a:ln w="31750" algn="ctr">
            <a:noFill/>
            <a:miter lim="800000"/>
            <a:headEnd/>
            <a:tailEnd/>
          </a:ln>
        </p:spPr>
      </p:pic>
      <p:sp>
        <p:nvSpPr>
          <p:cNvPr id="12" name="Text Box 8"/>
          <p:cNvSpPr txBox="1">
            <a:spLocks noChangeArrowheads="1"/>
          </p:cNvSpPr>
          <p:nvPr userDrawn="1"/>
        </p:nvSpPr>
        <p:spPr bwMode="auto">
          <a:xfrm>
            <a:off x="962025" y="5041900"/>
            <a:ext cx="2649538" cy="274638"/>
          </a:xfrm>
          <a:prstGeom prst="rect">
            <a:avLst/>
          </a:prstGeom>
          <a:noFill/>
          <a:ln w="31750" algn="ctr">
            <a:noFill/>
            <a:miter lim="800000"/>
            <a:headEnd/>
            <a:tailEnd/>
          </a:ln>
          <a:effectLst/>
        </p:spPr>
        <p:txBody>
          <a:bodyPr>
            <a:spAutoFit/>
          </a:bodyPr>
          <a:lstStyle/>
          <a:p>
            <a:pPr algn="ctr">
              <a:spcBef>
                <a:spcPct val="50000"/>
              </a:spcBef>
              <a:defRPr/>
            </a:pPr>
            <a:r>
              <a:rPr lang="en-US" sz="1200" dirty="0">
                <a:latin typeface="Arial Black" pitchFamily="34" charset="0"/>
              </a:rPr>
              <a:t>&lt;click screenshot for video&gt;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entury" pitchFamily="18" charset="0"/>
              </a:defRPr>
            </a:lvl1pPr>
            <a:lvl2pPr>
              <a:defRPr>
                <a:latin typeface="Century" pitchFamily="18" charset="0"/>
              </a:defRPr>
            </a:lvl2pPr>
            <a:lvl3pPr>
              <a:defRPr>
                <a:latin typeface="Century" pitchFamily="18" charset="0"/>
              </a:defRPr>
            </a:lvl3pPr>
            <a:lvl4pPr>
              <a:defRPr>
                <a:latin typeface="Century" pitchFamily="18" charset="0"/>
              </a:defRPr>
            </a:lvl4pPr>
            <a:lvl5pPr>
              <a:defRPr>
                <a:latin typeface="Century"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lvl1pPr>
              <a:defRPr lang="en-US" sz="1200" kern="1200" dirty="0" smtClean="0">
                <a:solidFill>
                  <a:schemeClr val="tx1"/>
                </a:solidFill>
                <a:latin typeface="Arial" pitchFamily="34" charset="0"/>
                <a:ea typeface="+mn-ea"/>
                <a:cs typeface="Arial" pitchFamily="34" charset="0"/>
              </a:defRPr>
            </a:lvl1pPr>
          </a:lstStyle>
          <a:p>
            <a:r>
              <a:rPr lang="en-US" smtClean="0"/>
              <a:t>© 2015 Cengage Learning</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33300"/>
                </a:solidFill>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entury" pitchFamily="18" charset="0"/>
              </a:defRPr>
            </a:lvl1pPr>
            <a:lvl2pPr>
              <a:defRPr>
                <a:latin typeface="Century" pitchFamily="18" charset="0"/>
              </a:defRPr>
            </a:lvl2pPr>
            <a:lvl3pPr>
              <a:defRPr>
                <a:latin typeface="Century" pitchFamily="18" charset="0"/>
              </a:defRPr>
            </a:lvl3pPr>
            <a:lvl4pPr>
              <a:defRPr>
                <a:latin typeface="Century" pitchFamily="18" charset="0"/>
              </a:defRPr>
            </a:lvl4pPr>
            <a:lvl5pPr>
              <a:defRPr>
                <a:latin typeface="Century"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lvl1pPr>
              <a:defRPr lang="en-US" sz="1000" kern="1200" dirty="0" smtClean="0">
                <a:solidFill>
                  <a:schemeClr val="tx1"/>
                </a:solidFill>
                <a:latin typeface="Arial" pitchFamily="34" charset="0"/>
                <a:ea typeface="+mn-ea"/>
                <a:cs typeface="Arial" pitchFamily="34" charset="0"/>
              </a:defRPr>
            </a:lvl1pPr>
          </a:lstStyle>
          <a:p>
            <a:r>
              <a:rPr lang="en-US" smtClean="0"/>
              <a:t>© 2015 Cengage Learning</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lumMod val="95000"/>
                  </a:schemeClr>
                </a:solidFill>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entury" pitchFamily="18" charset="0"/>
              </a:defRPr>
            </a:lvl1pPr>
            <a:lvl2pPr>
              <a:defRPr>
                <a:latin typeface="Century" pitchFamily="18" charset="0"/>
              </a:defRPr>
            </a:lvl2pPr>
            <a:lvl3pPr>
              <a:defRPr>
                <a:latin typeface="Century" pitchFamily="18" charset="0"/>
              </a:defRPr>
            </a:lvl3pPr>
            <a:lvl4pPr>
              <a:defRPr>
                <a:latin typeface="Century" pitchFamily="18" charset="0"/>
              </a:defRPr>
            </a:lvl4pPr>
            <a:lvl5pPr>
              <a:defRPr>
                <a:latin typeface="Century"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lvl1pPr>
              <a:defRPr lang="en-US" sz="1200" kern="1200" dirty="0" smtClean="0">
                <a:solidFill>
                  <a:schemeClr val="tx1"/>
                </a:solidFill>
                <a:latin typeface="Arial" pitchFamily="34" charset="0"/>
                <a:ea typeface="+mn-ea"/>
                <a:cs typeface="Arial" pitchFamily="34" charset="0"/>
              </a:defRPr>
            </a:lvl1pPr>
          </a:lstStyle>
          <a:p>
            <a:r>
              <a:rPr lang="en-US" smtClean="0"/>
              <a:t>© 2015 Cengage Learning</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lvl1pPr>
              <a:defRPr sz="3600">
                <a:solidFill>
                  <a:srgbClr val="C00000"/>
                </a:solidFill>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lvl1pPr>
              <a:defRPr lang="en-US" sz="1200" kern="1200" dirty="0" smtClean="0">
                <a:solidFill>
                  <a:schemeClr val="tx1"/>
                </a:solidFill>
                <a:latin typeface="Arial" pitchFamily="34" charset="0"/>
                <a:ea typeface="+mn-ea"/>
                <a:cs typeface="Arial" pitchFamily="34" charset="0"/>
              </a:defRPr>
            </a:lvl1pPr>
          </a:lstStyle>
          <a:p>
            <a:r>
              <a:rPr lang="en-US" smtClean="0"/>
              <a:t>© 2015 Cengage Learning</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Cengage Learning</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marL="0" algn="ctr" defTabSz="914400" rtl="0" eaLnBrk="1" latinLnBrk="0" hangingPunct="1">
              <a:defRPr lang="en-US" sz="1050" kern="1200" smtClean="0">
                <a:solidFill>
                  <a:schemeClr val="tx1"/>
                </a:solidFill>
                <a:latin typeface="Arial" pitchFamily="34" charset="0"/>
                <a:ea typeface="+mn-ea"/>
                <a:cs typeface="Arial" pitchFamily="34" charset="0"/>
              </a:defRPr>
            </a:lvl1pPr>
          </a:lstStyle>
          <a:p>
            <a:r>
              <a:rPr lang="en-US" smtClean="0"/>
              <a:t>© 2015 Cengage Learning</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cxnSp>
        <p:nvCxnSpPr>
          <p:cNvPr id="11" name="Straight Connector 10"/>
          <p:cNvCxnSpPr/>
          <p:nvPr userDrawn="1"/>
        </p:nvCxnSpPr>
        <p:spPr>
          <a:xfrm flipV="1">
            <a:off x="0" y="838200"/>
            <a:ext cx="9144000" cy="990600"/>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5029200" y="0"/>
            <a:ext cx="4114800" cy="3124200"/>
          </a:xfrm>
          <a:prstGeom prst="line">
            <a:avLst/>
          </a:prstGeom>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userDrawn="1"/>
        </p:nvPicPr>
        <p:blipFill>
          <a:blip r:embed="rId3" cstate="print"/>
          <a:srcRect/>
          <a:stretch>
            <a:fillRect/>
          </a:stretch>
        </p:blipFill>
        <p:spPr bwMode="auto">
          <a:xfrm>
            <a:off x="1143000" y="209550"/>
            <a:ext cx="6896100" cy="704850"/>
          </a:xfrm>
          <a:prstGeom prst="rect">
            <a:avLst/>
          </a:prstGeom>
          <a:noFill/>
          <a:ln w="9525">
            <a:noFill/>
            <a:miter lim="800000"/>
            <a:headEnd/>
            <a:tailEnd/>
          </a:ln>
        </p:spPr>
      </p:pic>
      <p:cxnSp>
        <p:nvCxnSpPr>
          <p:cNvPr id="20" name="Straight Connector 19"/>
          <p:cNvCxnSpPr/>
          <p:nvPr userDrawn="1"/>
        </p:nvCxnSpPr>
        <p:spPr>
          <a:xfrm>
            <a:off x="0" y="533400"/>
            <a:ext cx="1295400" cy="63246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cstate="print">
            <a:lum bright="-18000" contrast="-16000"/>
          </a:blip>
          <a:srcRect l="17500"/>
          <a:stretch>
            <a:fillRect/>
          </a:stretch>
        </p:blipFill>
        <p:spPr bwMode="auto">
          <a:xfrm rot="10800000">
            <a:off x="0" y="6248400"/>
            <a:ext cx="6553200" cy="609600"/>
          </a:xfrm>
          <a:prstGeom prst="rect">
            <a:avLst/>
          </a:prstGeom>
          <a:noFill/>
          <a:ln w="9525">
            <a:noFill/>
            <a:miter lim="800000"/>
            <a:headEnd/>
            <a:tailEnd/>
          </a:ln>
        </p:spPr>
      </p:pic>
      <p:pic>
        <p:nvPicPr>
          <p:cNvPr id="8" name="Picture 2"/>
          <p:cNvPicPr>
            <a:picLocks noChangeAspect="1" noChangeArrowheads="1"/>
          </p:cNvPicPr>
          <p:nvPr userDrawn="1"/>
        </p:nvPicPr>
        <p:blipFill>
          <a:blip r:embed="rId2" cstate="print">
            <a:lum bright="-18000" contrast="-16000"/>
          </a:blip>
          <a:srcRect l="17500"/>
          <a:stretch>
            <a:fillRect/>
          </a:stretch>
        </p:blipFill>
        <p:spPr bwMode="auto">
          <a:xfrm>
            <a:off x="0" y="0"/>
            <a:ext cx="9144000" cy="1524000"/>
          </a:xfrm>
          <a:prstGeom prst="rect">
            <a:avLst/>
          </a:prstGeom>
          <a:noFill/>
          <a:ln w="9525">
            <a:noFill/>
            <a:miter lim="800000"/>
            <a:headEnd/>
            <a:tailEnd/>
          </a:ln>
        </p:spPr>
      </p:pic>
      <p:sp>
        <p:nvSpPr>
          <p:cNvPr id="2" name="Title 1"/>
          <p:cNvSpPr>
            <a:spLocks noGrp="1"/>
          </p:cNvSpPr>
          <p:nvPr>
            <p:ph type="title"/>
          </p:nvPr>
        </p:nvSpPr>
        <p:spPr/>
        <p:txBody>
          <a:bodyPr/>
          <a:lstStyle>
            <a:lvl1pPr>
              <a:defRPr b="1">
                <a:solidFill>
                  <a:srgbClr val="FFFF00"/>
                </a:solidFill>
                <a:latin typeface="Candara" pitchFamily="34" charset="0"/>
                <a:cs typeface="Candar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entury" pitchFamily="18" charset="0"/>
              </a:defRPr>
            </a:lvl1pPr>
            <a:lvl2pPr>
              <a:defRPr>
                <a:latin typeface="Century" pitchFamily="18" charset="0"/>
              </a:defRPr>
            </a:lvl2pPr>
            <a:lvl3pPr>
              <a:defRPr>
                <a:latin typeface="Century" pitchFamily="18" charset="0"/>
              </a:defRPr>
            </a:lvl3pPr>
            <a:lvl4pPr>
              <a:defRPr>
                <a:latin typeface="Century" pitchFamily="18" charset="0"/>
              </a:defRPr>
            </a:lvl4pPr>
            <a:lvl5pPr>
              <a:defRPr>
                <a:latin typeface="Century"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lvl1pPr>
              <a:defRPr lang="en-US" sz="1000" kern="1200" dirty="0" smtClean="0">
                <a:solidFill>
                  <a:schemeClr val="bg2">
                    <a:lumMod val="50000"/>
                  </a:schemeClr>
                </a:solidFill>
                <a:latin typeface="Arial" pitchFamily="34" charset="0"/>
                <a:ea typeface="+mn-ea"/>
                <a:cs typeface="Arial" pitchFamily="34" charset="0"/>
              </a:defRPr>
            </a:lvl1pPr>
          </a:lstStyle>
          <a:p>
            <a:r>
              <a:rPr lang="en-US" smtClean="0"/>
              <a:t>© 2015 Cengage Learning</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11" name="Picture 2"/>
          <p:cNvPicPr>
            <a:picLocks noChangeAspect="1" noChangeArrowheads="1"/>
          </p:cNvPicPr>
          <p:nvPr userDrawn="1"/>
        </p:nvPicPr>
        <p:blipFill>
          <a:blip r:embed="rId2" cstate="print">
            <a:lum bright="-15000" contrast="10000"/>
          </a:blip>
          <a:srcRect/>
          <a:stretch>
            <a:fillRect/>
          </a:stretch>
        </p:blipFill>
        <p:spPr bwMode="auto">
          <a:xfrm rot="10800000">
            <a:off x="2819400" y="6172200"/>
            <a:ext cx="6324600" cy="685800"/>
          </a:xfrm>
          <a:prstGeom prst="rect">
            <a:avLst/>
          </a:prstGeom>
          <a:noFill/>
          <a:ln w="9525">
            <a:noFill/>
            <a:miter lim="800000"/>
            <a:headEnd/>
            <a:tailEnd/>
          </a:ln>
        </p:spPr>
      </p:pic>
      <p:pic>
        <p:nvPicPr>
          <p:cNvPr id="4098" name="Picture 2"/>
          <p:cNvPicPr>
            <a:picLocks noChangeAspect="1" noChangeArrowheads="1"/>
          </p:cNvPicPr>
          <p:nvPr userDrawn="1"/>
        </p:nvPicPr>
        <p:blipFill>
          <a:blip r:embed="rId2" cstate="print">
            <a:lum bright="-15000" contrast="10000"/>
          </a:blip>
          <a:srcRect/>
          <a:stretch>
            <a:fillRect/>
          </a:stretch>
        </p:blipFill>
        <p:spPr bwMode="auto">
          <a:xfrm>
            <a:off x="0" y="0"/>
            <a:ext cx="9144000" cy="1600200"/>
          </a:xfrm>
          <a:prstGeom prst="rect">
            <a:avLst/>
          </a:prstGeom>
          <a:noFill/>
          <a:ln w="9525">
            <a:noFill/>
            <a:miter lim="800000"/>
            <a:headEnd/>
            <a:tailEnd/>
          </a:ln>
        </p:spPr>
      </p:pic>
      <p:sp>
        <p:nvSpPr>
          <p:cNvPr id="2" name="Title 1"/>
          <p:cNvSpPr>
            <a:spLocks noGrp="1"/>
          </p:cNvSpPr>
          <p:nvPr>
            <p:ph type="title"/>
          </p:nvPr>
        </p:nvSpPr>
        <p:spPr/>
        <p:txBody>
          <a:bodyPr/>
          <a:lstStyle>
            <a:lvl1pPr>
              <a:defRPr b="1">
                <a:solidFill>
                  <a:srgbClr val="FFFFFF"/>
                </a:solidFill>
                <a:latin typeface="Candara" pitchFamily="34" charset="0"/>
                <a:cs typeface="Candar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entury" pitchFamily="18" charset="0"/>
              </a:defRPr>
            </a:lvl1pPr>
            <a:lvl2pPr>
              <a:defRPr>
                <a:latin typeface="Century" pitchFamily="18" charset="0"/>
              </a:defRPr>
            </a:lvl2pPr>
            <a:lvl3pPr>
              <a:defRPr>
                <a:latin typeface="Century" pitchFamily="18" charset="0"/>
              </a:defRPr>
            </a:lvl3pPr>
            <a:lvl4pPr>
              <a:defRPr>
                <a:latin typeface="Century" pitchFamily="18" charset="0"/>
              </a:defRPr>
            </a:lvl4pPr>
            <a:lvl5pPr>
              <a:defRPr>
                <a:latin typeface="Century"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lvl1pPr>
              <a:defRPr lang="en-US" sz="1000" kern="1200" dirty="0" smtClean="0">
                <a:solidFill>
                  <a:schemeClr val="bg2">
                    <a:lumMod val="50000"/>
                  </a:schemeClr>
                </a:solidFill>
                <a:latin typeface="Arial" pitchFamily="34" charset="0"/>
                <a:ea typeface="+mn-ea"/>
                <a:cs typeface="Arial" pitchFamily="34" charset="0"/>
              </a:defRPr>
            </a:lvl1pPr>
          </a:lstStyle>
          <a:p>
            <a:r>
              <a:rPr lang="en-US" smtClean="0"/>
              <a:t>© 2015 Cengage Learning</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808000">
            <a:alpha val="51000"/>
          </a:srgbClr>
        </a:solidFill>
        <a:effectLst/>
      </p:bgPr>
    </p:bg>
    <p:spTree>
      <p:nvGrpSpPr>
        <p:cNvPr id="1" name=""/>
        <p:cNvGrpSpPr/>
        <p:nvPr/>
      </p:nvGrpSpPr>
      <p:grpSpPr>
        <a:xfrm>
          <a:off x="0" y="0"/>
          <a:ext cx="0" cy="0"/>
          <a:chOff x="0" y="0"/>
          <a:chExt cx="0" cy="0"/>
        </a:xfrm>
      </p:grpSpPr>
      <p:sp>
        <p:nvSpPr>
          <p:cNvPr id="31" name="Parallelogram 30"/>
          <p:cNvSpPr/>
          <p:nvPr userDrawn="1"/>
        </p:nvSpPr>
        <p:spPr>
          <a:xfrm>
            <a:off x="2819400" y="5753100"/>
            <a:ext cx="9144000" cy="1104900"/>
          </a:xfrm>
          <a:prstGeom prst="parallelogram">
            <a:avLst>
              <a:gd name="adj" fmla="val 130556"/>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0" y="304800"/>
            <a:ext cx="9144000" cy="1104900"/>
          </a:xfrm>
          <a:prstGeom prst="parallelogram">
            <a:avLst>
              <a:gd name="adj" fmla="val 130556"/>
            </a:avLst>
          </a:prstGeom>
          <a:solidFill>
            <a:schemeClr val="bg2">
              <a:lumMod val="9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tx1"/>
                </a:solidFill>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entury" pitchFamily="18" charset="0"/>
              </a:defRPr>
            </a:lvl1pPr>
            <a:lvl2pPr>
              <a:defRPr>
                <a:latin typeface="Century" pitchFamily="18" charset="0"/>
              </a:defRPr>
            </a:lvl2pPr>
            <a:lvl3pPr>
              <a:defRPr>
                <a:latin typeface="Century" pitchFamily="18" charset="0"/>
              </a:defRPr>
            </a:lvl3pPr>
            <a:lvl4pPr>
              <a:defRPr>
                <a:latin typeface="Century" pitchFamily="18" charset="0"/>
              </a:defRPr>
            </a:lvl4pPr>
            <a:lvl5pPr>
              <a:defRPr>
                <a:latin typeface="Century"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lvl1pPr>
              <a:defRPr lang="en-US" sz="1000" kern="1200" dirty="0" smtClean="0">
                <a:solidFill>
                  <a:schemeClr val="tx1"/>
                </a:solidFill>
                <a:latin typeface="Arial" pitchFamily="34" charset="0"/>
                <a:ea typeface="+mn-ea"/>
                <a:cs typeface="Arial" pitchFamily="34" charset="0"/>
              </a:defRPr>
            </a:lvl1pPr>
          </a:lstStyle>
          <a:p>
            <a:r>
              <a:rPr lang="en-US" smtClean="0"/>
              <a:t>© 2015 Cengage Learning</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userDrawn="1"/>
        </p:nvCxnSpPr>
        <p:spPr>
          <a:xfrm>
            <a:off x="7848600" y="0"/>
            <a:ext cx="1066800" cy="6858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38100" y="5943600"/>
            <a:ext cx="9182100" cy="304800"/>
          </a:xfrm>
          <a:prstGeom prst="line">
            <a:avLst/>
          </a:prstGeom>
          <a:ln w="28575">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flipV="1">
            <a:off x="8077200" y="0"/>
            <a:ext cx="1066800" cy="6858000"/>
          </a:xfrm>
          <a:prstGeom prst="line">
            <a:avLst/>
          </a:prstGeom>
          <a:ln w="28575">
            <a:solidFill>
              <a:srgbClr val="99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7_Title and Content">
    <p:bg>
      <p:bgPr>
        <a:solidFill>
          <a:schemeClr val="accent6"/>
        </a:solidFill>
        <a:effectLst/>
      </p:bgPr>
    </p:bg>
    <p:spTree>
      <p:nvGrpSpPr>
        <p:cNvPr id="1" name=""/>
        <p:cNvGrpSpPr/>
        <p:nvPr/>
      </p:nvGrpSpPr>
      <p:grpSpPr>
        <a:xfrm>
          <a:off x="0" y="0"/>
          <a:ext cx="0" cy="0"/>
          <a:chOff x="0" y="0"/>
          <a:chExt cx="0" cy="0"/>
        </a:xfrm>
      </p:grpSpPr>
      <p:sp>
        <p:nvSpPr>
          <p:cNvPr id="19" name="Parallelogram 18"/>
          <p:cNvSpPr/>
          <p:nvPr userDrawn="1"/>
        </p:nvSpPr>
        <p:spPr>
          <a:xfrm>
            <a:off x="-2362200" y="5753100"/>
            <a:ext cx="9144000" cy="1104900"/>
          </a:xfrm>
          <a:prstGeom prst="parallelogram">
            <a:avLst>
              <a:gd name="adj" fmla="val 130556"/>
            </a:avLst>
          </a:prstGeom>
          <a:solidFill>
            <a:schemeClr val="accent6">
              <a:lumMod val="40000"/>
              <a:lumOff val="6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0" y="304800"/>
            <a:ext cx="9144000" cy="1104900"/>
          </a:xfrm>
          <a:prstGeom prst="parallelogram">
            <a:avLst>
              <a:gd name="adj" fmla="val 130556"/>
            </a:avLst>
          </a:prstGeom>
          <a:solidFill>
            <a:schemeClr val="accent6">
              <a:lumMod val="40000"/>
              <a:lumOff val="60000"/>
              <a:alpha val="7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tx1"/>
                </a:solidFill>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entury" pitchFamily="18" charset="0"/>
              </a:defRPr>
            </a:lvl1pPr>
            <a:lvl2pPr>
              <a:defRPr>
                <a:latin typeface="Century" pitchFamily="18" charset="0"/>
              </a:defRPr>
            </a:lvl2pPr>
            <a:lvl3pPr>
              <a:defRPr>
                <a:latin typeface="Century" pitchFamily="18" charset="0"/>
              </a:defRPr>
            </a:lvl3pPr>
            <a:lvl4pPr>
              <a:defRPr>
                <a:latin typeface="Century" pitchFamily="18" charset="0"/>
              </a:defRPr>
            </a:lvl4pPr>
            <a:lvl5pPr>
              <a:defRPr>
                <a:latin typeface="Century"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lvl1pPr>
              <a:defRPr lang="en-US" sz="1000" kern="1200" dirty="0" smtClean="0">
                <a:solidFill>
                  <a:schemeClr val="tx1"/>
                </a:solidFill>
                <a:latin typeface="Arial" pitchFamily="34" charset="0"/>
                <a:ea typeface="+mn-ea"/>
                <a:cs typeface="Arial" pitchFamily="34" charset="0"/>
              </a:defRPr>
            </a:lvl1pPr>
          </a:lstStyle>
          <a:p>
            <a:r>
              <a:rPr lang="en-US" smtClean="0"/>
              <a:t>© 2015 Cengage Learning</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userDrawn="1"/>
        </p:nvCxnSpPr>
        <p:spPr>
          <a:xfrm flipH="1">
            <a:off x="228600" y="0"/>
            <a:ext cx="838200" cy="6858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userDrawn="1"/>
        </p:nvCxnSpPr>
        <p:spPr>
          <a:xfrm flipV="1">
            <a:off x="0" y="5410200"/>
            <a:ext cx="9144000" cy="838202"/>
          </a:xfrm>
          <a:prstGeom prst="line">
            <a:avLst/>
          </a:prstGeom>
          <a:ln w="111125">
            <a:solidFill>
              <a:srgbClr val="99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859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8_Title and Content">
    <p:bg>
      <p:bgPr>
        <a:solidFill>
          <a:schemeClr val="accent3">
            <a:lumMod val="75000"/>
          </a:schemeClr>
        </a:solidFill>
        <a:effectLst/>
      </p:bgPr>
    </p:bg>
    <p:spTree>
      <p:nvGrpSpPr>
        <p:cNvPr id="1" name=""/>
        <p:cNvGrpSpPr/>
        <p:nvPr/>
      </p:nvGrpSpPr>
      <p:grpSpPr>
        <a:xfrm>
          <a:off x="0" y="0"/>
          <a:ext cx="0" cy="0"/>
          <a:chOff x="0" y="0"/>
          <a:chExt cx="0" cy="0"/>
        </a:xfrm>
      </p:grpSpPr>
      <p:sp>
        <p:nvSpPr>
          <p:cNvPr id="20" name="Parallelogram 19"/>
          <p:cNvSpPr/>
          <p:nvPr userDrawn="1"/>
        </p:nvSpPr>
        <p:spPr>
          <a:xfrm>
            <a:off x="2438400" y="5791200"/>
            <a:ext cx="9144000" cy="1104900"/>
          </a:xfrm>
          <a:prstGeom prst="parallelogram">
            <a:avLst>
              <a:gd name="adj" fmla="val 130556"/>
            </a:avLst>
          </a:prstGeom>
          <a:solidFill>
            <a:schemeClr val="accent3">
              <a:lumMod val="20000"/>
              <a:lumOff val="8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0" y="304800"/>
            <a:ext cx="9144000" cy="1104900"/>
          </a:xfrm>
          <a:prstGeom prst="parallelogram">
            <a:avLst>
              <a:gd name="adj" fmla="val 130556"/>
            </a:avLst>
          </a:prstGeom>
          <a:solidFill>
            <a:schemeClr val="accent3">
              <a:lumMod val="20000"/>
              <a:lumOff val="80000"/>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tx1"/>
                </a:solidFill>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entury" pitchFamily="18" charset="0"/>
              </a:defRPr>
            </a:lvl1pPr>
            <a:lvl2pPr>
              <a:defRPr>
                <a:latin typeface="Century" pitchFamily="18" charset="0"/>
              </a:defRPr>
            </a:lvl2pPr>
            <a:lvl3pPr>
              <a:defRPr>
                <a:latin typeface="Century" pitchFamily="18" charset="0"/>
              </a:defRPr>
            </a:lvl3pPr>
            <a:lvl4pPr>
              <a:defRPr>
                <a:latin typeface="Century" pitchFamily="18" charset="0"/>
              </a:defRPr>
            </a:lvl4pPr>
            <a:lvl5pPr>
              <a:defRPr>
                <a:latin typeface="Century"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lvl1pPr>
              <a:defRPr lang="en-US" sz="1000" kern="1200" dirty="0" smtClean="0">
                <a:solidFill>
                  <a:schemeClr val="tx1"/>
                </a:solidFill>
                <a:latin typeface="Arial" pitchFamily="34" charset="0"/>
                <a:ea typeface="+mn-ea"/>
                <a:cs typeface="Arial" pitchFamily="34" charset="0"/>
              </a:defRPr>
            </a:lvl1pPr>
          </a:lstStyle>
          <a:p>
            <a:r>
              <a:rPr lang="en-US" smtClean="0"/>
              <a:t>© 2015 Cengage Learning</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userDrawn="1"/>
        </p:nvCxnSpPr>
        <p:spPr>
          <a:xfrm>
            <a:off x="0" y="5715000"/>
            <a:ext cx="9144000" cy="762000"/>
          </a:xfrm>
          <a:prstGeom prst="line">
            <a:avLst/>
          </a:prstGeom>
          <a:ln w="1111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685800" y="0"/>
            <a:ext cx="381000" cy="6858000"/>
          </a:xfrm>
          <a:prstGeom prst="line">
            <a:avLst/>
          </a:prstGeom>
          <a:ln w="28575">
            <a:solidFill>
              <a:srgbClr val="99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H="1">
            <a:off x="8839200" y="3886200"/>
            <a:ext cx="304800" cy="2971800"/>
          </a:xfrm>
          <a:prstGeom prst="line">
            <a:avLst/>
          </a:prstGeom>
          <a:ln w="28575">
            <a:solidFill>
              <a:srgbClr val="99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859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9_Title and Content">
    <p:bg>
      <p:bgPr>
        <a:solidFill>
          <a:schemeClr val="bg1">
            <a:lumMod val="75000"/>
          </a:schemeClr>
        </a:solidFill>
        <a:effectLst/>
      </p:bgPr>
    </p:bg>
    <p:spTree>
      <p:nvGrpSpPr>
        <p:cNvPr id="1" name=""/>
        <p:cNvGrpSpPr/>
        <p:nvPr/>
      </p:nvGrpSpPr>
      <p:grpSpPr>
        <a:xfrm>
          <a:off x="0" y="0"/>
          <a:ext cx="0" cy="0"/>
          <a:chOff x="0" y="0"/>
          <a:chExt cx="0" cy="0"/>
        </a:xfrm>
      </p:grpSpPr>
      <p:sp>
        <p:nvSpPr>
          <p:cNvPr id="19" name="Parallelogram 18"/>
          <p:cNvSpPr/>
          <p:nvPr userDrawn="1"/>
        </p:nvSpPr>
        <p:spPr>
          <a:xfrm>
            <a:off x="-2286000" y="5753100"/>
            <a:ext cx="9144000" cy="1104900"/>
          </a:xfrm>
          <a:prstGeom prst="parallelogram">
            <a:avLst>
              <a:gd name="adj" fmla="val 13055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0" y="304800"/>
            <a:ext cx="9144000" cy="1104900"/>
          </a:xfrm>
          <a:prstGeom prst="parallelogram">
            <a:avLst>
              <a:gd name="adj" fmla="val 130556"/>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tx1"/>
                </a:solidFill>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entury" pitchFamily="18" charset="0"/>
              </a:defRPr>
            </a:lvl1pPr>
            <a:lvl2pPr>
              <a:defRPr>
                <a:latin typeface="Century" pitchFamily="18" charset="0"/>
              </a:defRPr>
            </a:lvl2pPr>
            <a:lvl3pPr>
              <a:defRPr>
                <a:latin typeface="Century" pitchFamily="18" charset="0"/>
              </a:defRPr>
            </a:lvl3pPr>
            <a:lvl4pPr>
              <a:defRPr>
                <a:latin typeface="Century" pitchFamily="18" charset="0"/>
              </a:defRPr>
            </a:lvl4pPr>
            <a:lvl5pPr>
              <a:defRPr>
                <a:latin typeface="Century"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lvl1pPr>
              <a:defRPr lang="en-US" sz="1000" kern="1200" dirty="0" smtClean="0">
                <a:solidFill>
                  <a:schemeClr val="tx1"/>
                </a:solidFill>
                <a:latin typeface="Arial" pitchFamily="34" charset="0"/>
                <a:ea typeface="+mn-ea"/>
                <a:cs typeface="Arial" pitchFamily="34" charset="0"/>
              </a:defRPr>
            </a:lvl1pPr>
          </a:lstStyle>
          <a:p>
            <a:r>
              <a:rPr lang="en-US" smtClean="0"/>
              <a:t>© 2015 Cengage Learning</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userDrawn="1"/>
        </p:nvCxnSpPr>
        <p:spPr>
          <a:xfrm>
            <a:off x="0" y="152400"/>
            <a:ext cx="91440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flipH="1">
            <a:off x="152400" y="0"/>
            <a:ext cx="457200" cy="6858000"/>
          </a:xfrm>
          <a:prstGeom prst="line">
            <a:avLst/>
          </a:prstGeom>
          <a:ln w="28575">
            <a:solidFill>
              <a:srgbClr val="99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859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0_Title and Content">
    <p:bg>
      <p:bgPr>
        <a:solidFill>
          <a:srgbClr val="008080">
            <a:alpha val="60000"/>
          </a:srgbClr>
        </a:solidFill>
        <a:effectLst/>
      </p:bgPr>
    </p:bg>
    <p:spTree>
      <p:nvGrpSpPr>
        <p:cNvPr id="1" name=""/>
        <p:cNvGrpSpPr/>
        <p:nvPr/>
      </p:nvGrpSpPr>
      <p:grpSpPr>
        <a:xfrm>
          <a:off x="0" y="0"/>
          <a:ext cx="0" cy="0"/>
          <a:chOff x="0" y="0"/>
          <a:chExt cx="0" cy="0"/>
        </a:xfrm>
      </p:grpSpPr>
      <p:sp>
        <p:nvSpPr>
          <p:cNvPr id="16" name="Parallelogram 15"/>
          <p:cNvSpPr/>
          <p:nvPr userDrawn="1"/>
        </p:nvSpPr>
        <p:spPr>
          <a:xfrm>
            <a:off x="2057400" y="5753100"/>
            <a:ext cx="9144000" cy="1104900"/>
          </a:xfrm>
          <a:prstGeom prst="parallelogram">
            <a:avLst>
              <a:gd name="adj" fmla="val 130556"/>
            </a:avLst>
          </a:prstGeom>
          <a:solidFill>
            <a:srgbClr val="97FFF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p:cNvSpPr/>
          <p:nvPr userDrawn="1"/>
        </p:nvSpPr>
        <p:spPr>
          <a:xfrm>
            <a:off x="0" y="304800"/>
            <a:ext cx="9144000" cy="1104900"/>
          </a:xfrm>
          <a:prstGeom prst="parallelogram">
            <a:avLst>
              <a:gd name="adj" fmla="val 130556"/>
            </a:avLst>
          </a:prstGeom>
          <a:solidFill>
            <a:srgbClr val="97FFFF">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tx1"/>
                </a:solidFill>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entury" pitchFamily="18" charset="0"/>
              </a:defRPr>
            </a:lvl1pPr>
            <a:lvl2pPr>
              <a:defRPr>
                <a:latin typeface="Century" pitchFamily="18" charset="0"/>
              </a:defRPr>
            </a:lvl2pPr>
            <a:lvl3pPr>
              <a:defRPr>
                <a:latin typeface="Century" pitchFamily="18" charset="0"/>
              </a:defRPr>
            </a:lvl3pPr>
            <a:lvl4pPr>
              <a:defRPr>
                <a:latin typeface="Century" pitchFamily="18" charset="0"/>
              </a:defRPr>
            </a:lvl4pPr>
            <a:lvl5pPr>
              <a:defRPr>
                <a:latin typeface="Century"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lvl1pPr>
              <a:defRPr lang="en-US" sz="1000" kern="1200" dirty="0" smtClean="0">
                <a:solidFill>
                  <a:schemeClr val="tx1"/>
                </a:solidFill>
                <a:latin typeface="Arial" pitchFamily="34" charset="0"/>
                <a:ea typeface="+mn-ea"/>
                <a:cs typeface="Arial" pitchFamily="34" charset="0"/>
              </a:defRPr>
            </a:lvl1pPr>
          </a:lstStyle>
          <a:p>
            <a:r>
              <a:rPr lang="en-US" smtClean="0"/>
              <a:t>© 2015 Cengage Learning</a:t>
            </a:r>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cxnSp>
        <p:nvCxnSpPr>
          <p:cNvPr id="15" name="Straight Connector 14"/>
          <p:cNvCxnSpPr/>
          <p:nvPr userDrawn="1"/>
        </p:nvCxnSpPr>
        <p:spPr>
          <a:xfrm>
            <a:off x="0" y="4114800"/>
            <a:ext cx="1828800" cy="2743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a:off x="0" y="2590800"/>
            <a:ext cx="685800" cy="4267200"/>
          </a:xfrm>
          <a:prstGeom prst="line">
            <a:avLst/>
          </a:prstGeom>
          <a:ln w="28575">
            <a:solidFill>
              <a:srgbClr val="99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7250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2015 Cengage Learning</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9" r:id="rId1"/>
    <p:sldLayoutId id="2147483655" r:id="rId2"/>
    <p:sldLayoutId id="2147483660" r:id="rId3"/>
    <p:sldLayoutId id="2147483670" r:id="rId4"/>
    <p:sldLayoutId id="2147483650" r:id="rId5"/>
    <p:sldLayoutId id="2147483671" r:id="rId6"/>
    <p:sldLayoutId id="2147483672" r:id="rId7"/>
    <p:sldLayoutId id="2147483673" r:id="rId8"/>
    <p:sldLayoutId id="2147483674" r:id="rId9"/>
    <p:sldLayoutId id="2147483663" r:id="rId10"/>
    <p:sldLayoutId id="2147483652" r:id="rId11"/>
    <p:sldLayoutId id="2147483661" r:id="rId12"/>
    <p:sldLayoutId id="2147483662" r:id="rId13"/>
    <p:sldLayoutId id="2147483664" r:id="rId14"/>
    <p:sldLayoutId id="2147483654" r:id="rId15"/>
    <p:sldLayoutId id="2147483659" r:id="rId16"/>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hyperlink" Target="http://www.cengage.com/management/webtutor/daft_mgt10e/video/ojt/ch01.html" TargetMode="External"/><Relationship Id="rId2" Type="http://schemas.openxmlformats.org/officeDocument/2006/relationships/notesSlide" Target="../notesSlides/notesSlide23.xml"/><Relationship Id="rId1" Type="http://schemas.openxmlformats.org/officeDocument/2006/relationships/slideLayout" Target="../slideLayouts/slideLayout1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ctrTitle"/>
          </p:nvPr>
        </p:nvSpPr>
        <p:spPr>
          <a:xfrm>
            <a:off x="3124200" y="1828800"/>
            <a:ext cx="5867400" cy="1470025"/>
          </a:xfrm>
        </p:spPr>
        <p:txBody>
          <a:bodyPr/>
          <a:lstStyle/>
          <a:p>
            <a:pPr eaLnBrk="1" hangingPunct="1"/>
            <a:r>
              <a:rPr lang="en-US" dirty="0" smtClean="0">
                <a:solidFill>
                  <a:schemeClr val="bg1"/>
                </a:solidFill>
                <a:cs typeface="Arial" charset="0"/>
              </a:rPr>
              <a:t>Chapter 1 </a:t>
            </a:r>
            <a:br>
              <a:rPr lang="en-US" dirty="0" smtClean="0">
                <a:solidFill>
                  <a:schemeClr val="bg1"/>
                </a:solidFill>
                <a:cs typeface="Arial" charset="0"/>
              </a:rPr>
            </a:br>
            <a:r>
              <a:rPr lang="en-US" dirty="0" smtClean="0">
                <a:solidFill>
                  <a:schemeClr val="bg1"/>
                </a:solidFill>
                <a:cs typeface="Arial" charset="0"/>
              </a:rPr>
              <a:t>Management</a:t>
            </a:r>
          </a:p>
        </p:txBody>
      </p:sp>
      <p:sp>
        <p:nvSpPr>
          <p:cNvPr id="5" name="Rectangle 5"/>
          <p:cNvSpPr>
            <a:spLocks noGrp="1" noChangeArrowheads="1"/>
          </p:cNvSpPr>
          <p:nvPr>
            <p:ph type="ftr" sz="quarter" idx="4294967295"/>
          </p:nvPr>
        </p:nvSpPr>
        <p:spPr>
          <a:xfrm>
            <a:off x="3124200" y="6492875"/>
            <a:ext cx="2895600" cy="365125"/>
          </a:xfrm>
        </p:spPr>
        <p:txBody>
          <a:bodyPr/>
          <a:lstStyle/>
          <a:p>
            <a:pPr>
              <a:defRPr/>
            </a:pPr>
            <a:r>
              <a:rPr lang="en-US" smtClean="0">
                <a:latin typeface="+mn-lt"/>
              </a:rPr>
              <a:t>© 2015 Cengage Learning</a:t>
            </a:r>
            <a:endParaRPr lang="en-US" dirty="0">
              <a:latin typeface="+mn-lt"/>
            </a:endParaRPr>
          </a:p>
        </p:txBody>
      </p:sp>
      <p:sp>
        <p:nvSpPr>
          <p:cNvPr id="6" name="TextBox 5"/>
          <p:cNvSpPr txBox="1"/>
          <p:nvPr/>
        </p:nvSpPr>
        <p:spPr>
          <a:xfrm>
            <a:off x="5943600" y="6172200"/>
            <a:ext cx="3200400" cy="830997"/>
          </a:xfrm>
          <a:prstGeom prst="rect">
            <a:avLst/>
          </a:prstGeom>
          <a:noFill/>
        </p:spPr>
        <p:txBody>
          <a:bodyPr wrap="square" rtlCol="0">
            <a:spAutoFit/>
          </a:bodyPr>
          <a:lstStyle/>
          <a:p>
            <a:pPr algn="r"/>
            <a:r>
              <a:rPr lang="en-US" sz="4800" dirty="0" smtClean="0">
                <a:latin typeface="Rockwell" pitchFamily="18" charset="0"/>
              </a:rPr>
              <a:t>MGMT7</a:t>
            </a:r>
            <a:endParaRPr lang="en-US" dirty="0">
              <a:latin typeface="Rockwell"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a:noFill/>
        </p:spPr>
        <p:txBody>
          <a:bodyPr/>
          <a:lstStyle/>
          <a:p>
            <a:pPr eaLnBrk="1" hangingPunct="1"/>
            <a:r>
              <a:rPr lang="en-US" smtClean="0"/>
              <a:t>First-Line Managers</a:t>
            </a:r>
          </a:p>
        </p:txBody>
      </p:sp>
      <p:sp>
        <p:nvSpPr>
          <p:cNvPr id="36868" name="Rectangle 3"/>
          <p:cNvSpPr>
            <a:spLocks noGrp="1" noChangeArrowheads="1"/>
          </p:cNvSpPr>
          <p:nvPr>
            <p:ph idx="1"/>
          </p:nvPr>
        </p:nvSpPr>
        <p:spPr>
          <a:xfrm>
            <a:off x="914400" y="1600200"/>
            <a:ext cx="7772400" cy="4525963"/>
          </a:xfrm>
        </p:spPr>
        <p:txBody>
          <a:bodyPr>
            <a:normAutofit/>
          </a:bodyPr>
          <a:lstStyle/>
          <a:p>
            <a:pPr marL="457200" indent="-457200" eaLnBrk="1" hangingPunct="1"/>
            <a:r>
              <a:rPr lang="en-US" sz="2800" dirty="0" smtClean="0"/>
              <a:t>Office manager, shift supervisor, department manager</a:t>
            </a:r>
          </a:p>
          <a:p>
            <a:pPr marL="457200" indent="-457200" eaLnBrk="1" hangingPunct="1"/>
            <a:r>
              <a:rPr lang="en-US" sz="2800" dirty="0" smtClean="0"/>
              <a:t>Train and supervise the performance of </a:t>
            </a:r>
            <a:r>
              <a:rPr lang="en-US" sz="2800" dirty="0" err="1" smtClean="0"/>
              <a:t>nonmanagerial</a:t>
            </a:r>
            <a:r>
              <a:rPr lang="en-US" sz="2800" dirty="0" smtClean="0"/>
              <a:t> employees</a:t>
            </a:r>
          </a:p>
          <a:p>
            <a:pPr marL="457200" indent="-457200" eaLnBrk="1" hangingPunct="1"/>
            <a:r>
              <a:rPr lang="en-US" sz="2800" dirty="0" smtClean="0"/>
              <a:t>Encourage, monitor, and reward employees’ performance</a:t>
            </a:r>
          </a:p>
          <a:p>
            <a:pPr marL="457200" indent="-457200" eaLnBrk="1" hangingPunct="1"/>
            <a:r>
              <a:rPr lang="en-US" sz="2800" dirty="0" smtClean="0"/>
              <a:t>Make detailed schedules and operating plans</a:t>
            </a:r>
          </a:p>
        </p:txBody>
      </p:sp>
      <p:sp>
        <p:nvSpPr>
          <p:cNvPr id="36866" name="Footer Placeholder 4"/>
          <p:cNvSpPr>
            <a:spLocks noGrp="1"/>
          </p:cNvSpPr>
          <p:nvPr>
            <p:ph type="ftr" sz="quarter" idx="11"/>
          </p:nvPr>
        </p:nvSpPr>
        <p:spPr>
          <a:noFill/>
        </p:spPr>
        <p:txBody>
          <a:bodyPr/>
          <a:lstStyle/>
          <a:p>
            <a:r>
              <a:rPr lang="en-US" smtClean="0"/>
              <a:t>© 2015 Cengage Learning</a:t>
            </a:r>
            <a:endParaRPr lang="en-US" dirty="0"/>
          </a:p>
        </p:txBody>
      </p:sp>
      <p:sp>
        <p:nvSpPr>
          <p:cNvPr id="7" name="TextBox 6"/>
          <p:cNvSpPr txBox="1"/>
          <p:nvPr/>
        </p:nvSpPr>
        <p:spPr>
          <a:xfrm>
            <a:off x="9525" y="6273225"/>
            <a:ext cx="762000" cy="584775"/>
          </a:xfrm>
          <a:prstGeom prst="rect">
            <a:avLst/>
          </a:prstGeom>
          <a:noFill/>
        </p:spPr>
        <p:txBody>
          <a:bodyPr wrap="square" rtlCol="0">
            <a:spAutoFit/>
          </a:bodyPr>
          <a:lstStyle/>
          <a:p>
            <a:pPr algn="ctr"/>
            <a:r>
              <a:rPr lang="en-US" sz="3200" dirty="0" smtClean="0">
                <a:solidFill>
                  <a:srgbClr val="336600"/>
                </a:solidFill>
              </a:rPr>
              <a:t>1-3</a:t>
            </a:r>
            <a:endParaRPr lang="en-US" sz="3200" dirty="0">
              <a:solidFill>
                <a:srgbClr val="336600"/>
              </a:solidFill>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Grp="1" noChangeArrowheads="1"/>
          </p:cNvSpPr>
          <p:nvPr>
            <p:ph type="title"/>
          </p:nvPr>
        </p:nvSpPr>
        <p:spPr>
          <a:noFill/>
        </p:spPr>
        <p:txBody>
          <a:bodyPr/>
          <a:lstStyle/>
          <a:p>
            <a:pPr eaLnBrk="1" hangingPunct="1"/>
            <a:r>
              <a:rPr lang="en-US" dirty="0" smtClean="0"/>
              <a:t>Team Leaders</a:t>
            </a:r>
          </a:p>
        </p:txBody>
      </p:sp>
      <p:sp>
        <p:nvSpPr>
          <p:cNvPr id="37892" name="Rectangle 3"/>
          <p:cNvSpPr>
            <a:spLocks noGrp="1" noChangeArrowheads="1"/>
          </p:cNvSpPr>
          <p:nvPr>
            <p:ph idx="1"/>
          </p:nvPr>
        </p:nvSpPr>
        <p:spPr/>
        <p:txBody>
          <a:bodyPr>
            <a:normAutofit fontScale="92500" lnSpcReduction="10000"/>
          </a:bodyPr>
          <a:lstStyle/>
          <a:p>
            <a:pPr marL="457200" indent="-457200" eaLnBrk="1" hangingPunct="1"/>
            <a:r>
              <a:rPr lang="en-US" dirty="0" smtClean="0"/>
              <a:t>Facilitate team activities toward accomplishing a goal</a:t>
            </a:r>
          </a:p>
          <a:p>
            <a:pPr marL="457200" indent="-457200" eaLnBrk="1" hangingPunct="1"/>
            <a:endParaRPr lang="en-US" dirty="0" smtClean="0"/>
          </a:p>
          <a:p>
            <a:pPr marL="457200" indent="-457200" eaLnBrk="1" hangingPunct="1"/>
            <a:r>
              <a:rPr lang="en-US" dirty="0" smtClean="0"/>
              <a:t>Help team members plan and schedule work, learn to solve problems, and work effectively with each other</a:t>
            </a:r>
          </a:p>
          <a:p>
            <a:pPr marL="457200" indent="-457200" eaLnBrk="1" hangingPunct="1"/>
            <a:endParaRPr lang="en-US" dirty="0" smtClean="0"/>
          </a:p>
          <a:p>
            <a:pPr marL="457200" indent="-457200" eaLnBrk="1" hangingPunct="1"/>
            <a:r>
              <a:rPr lang="en-US" dirty="0" smtClean="0"/>
              <a:t>Manage internal and external relationships</a:t>
            </a:r>
          </a:p>
          <a:p>
            <a:pPr marL="457200" indent="-457200" eaLnBrk="1" hangingPunct="1"/>
            <a:endParaRPr lang="en-US" dirty="0" smtClean="0"/>
          </a:p>
        </p:txBody>
      </p:sp>
      <p:sp>
        <p:nvSpPr>
          <p:cNvPr id="37890" name="Footer Placeholder 4"/>
          <p:cNvSpPr>
            <a:spLocks noGrp="1"/>
          </p:cNvSpPr>
          <p:nvPr>
            <p:ph type="ftr" sz="quarter" idx="11"/>
          </p:nvPr>
        </p:nvSpPr>
        <p:spPr>
          <a:noFill/>
        </p:spPr>
        <p:txBody>
          <a:bodyPr/>
          <a:lstStyle/>
          <a:p>
            <a:r>
              <a:rPr lang="en-US" smtClean="0"/>
              <a:t>© 2015 Cengage Learning</a:t>
            </a:r>
            <a:endParaRPr lang="en-US" dirty="0"/>
          </a:p>
        </p:txBody>
      </p:sp>
      <p:sp>
        <p:nvSpPr>
          <p:cNvPr id="6" name="TextBox 5"/>
          <p:cNvSpPr txBox="1"/>
          <p:nvPr/>
        </p:nvSpPr>
        <p:spPr>
          <a:xfrm>
            <a:off x="8382000" y="6273225"/>
            <a:ext cx="762000" cy="584775"/>
          </a:xfrm>
          <a:prstGeom prst="rect">
            <a:avLst/>
          </a:prstGeom>
          <a:noFill/>
        </p:spPr>
        <p:txBody>
          <a:bodyPr wrap="square" rtlCol="0">
            <a:spAutoFit/>
          </a:bodyPr>
          <a:lstStyle/>
          <a:p>
            <a:pPr algn="ctr"/>
            <a:r>
              <a:rPr lang="en-US" sz="3200" dirty="0" smtClean="0">
                <a:solidFill>
                  <a:srgbClr val="336600"/>
                </a:solidFill>
              </a:rPr>
              <a:t>1-3</a:t>
            </a:r>
            <a:endParaRPr lang="en-US" sz="3200" dirty="0">
              <a:solidFill>
                <a:srgbClr val="336600"/>
              </a:solidFill>
              <a:latin typeface="+mj-l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382000" y="6273225"/>
            <a:ext cx="762000" cy="584775"/>
          </a:xfrm>
          <a:prstGeom prst="rect">
            <a:avLst/>
          </a:prstGeom>
        </p:spPr>
        <p:txBody>
          <a:bodyPr wrap="square" rtlCol="0">
            <a:spAutoFit/>
          </a:bodyPr>
          <a:lstStyle/>
          <a:p>
            <a:pPr algn="ctr"/>
            <a:r>
              <a:rPr lang="en-US" sz="3200" dirty="0" smtClean="0">
                <a:solidFill>
                  <a:srgbClr val="336600"/>
                </a:solidFill>
                <a:latin typeface="+mj-lt"/>
              </a:rPr>
              <a:t>1-4</a:t>
            </a:r>
            <a:endParaRPr lang="en-US" sz="3200" dirty="0">
              <a:solidFill>
                <a:srgbClr val="336600"/>
              </a:solidFill>
              <a:latin typeface="+mj-lt"/>
            </a:endParaRPr>
          </a:p>
        </p:txBody>
      </p:sp>
      <p:sp>
        <p:nvSpPr>
          <p:cNvPr id="3" name="Title 2"/>
          <p:cNvSpPr>
            <a:spLocks noGrp="1"/>
          </p:cNvSpPr>
          <p:nvPr>
            <p:ph type="title"/>
          </p:nvPr>
        </p:nvSpPr>
        <p:spPr/>
        <p:txBody>
          <a:bodyPr/>
          <a:lstStyle/>
          <a:p>
            <a:r>
              <a:rPr lang="en-US" dirty="0" err="1" smtClean="0"/>
              <a:t>Mintzberg’s</a:t>
            </a:r>
            <a:r>
              <a:rPr lang="en-US" dirty="0" smtClean="0"/>
              <a:t> Managerial Roles</a:t>
            </a:r>
            <a:endParaRPr lang="en-US" dirty="0"/>
          </a:p>
        </p:txBody>
      </p:sp>
      <p:sp>
        <p:nvSpPr>
          <p:cNvPr id="7" name="Footer Placeholder 4"/>
          <p:cNvSpPr txBox="1">
            <a:spLocks/>
          </p:cNvSpPr>
          <p:nvPr/>
        </p:nvSpPr>
        <p:spPr bwMode="auto">
          <a:xfrm>
            <a:off x="3124200" y="6657975"/>
            <a:ext cx="2895600" cy="476250"/>
          </a:xfrm>
          <a:prstGeom prst="rect">
            <a:avLst/>
          </a:prstGeom>
          <a:noFill/>
          <a:ln w="9525">
            <a:noFill/>
            <a:miter lim="800000"/>
            <a:headEnd/>
            <a:tailEnd/>
          </a:ln>
          <a:effectLst/>
        </p:spPr>
        <p:txBody>
          <a:bodyPr/>
          <a:lstStyle/>
          <a:p>
            <a:pPr algn="ctr">
              <a:defRPr/>
            </a:pPr>
            <a:r>
              <a:rPr lang="en-US" sz="900" dirty="0">
                <a:latin typeface="+mn-lt"/>
              </a:rPr>
              <a:t>© </a:t>
            </a:r>
            <a:r>
              <a:rPr lang="en-US" sz="900" dirty="0" smtClean="0">
                <a:latin typeface="+mn-lt"/>
              </a:rPr>
              <a:t>2015 </a:t>
            </a:r>
            <a:r>
              <a:rPr lang="en-US" sz="900" dirty="0">
                <a:latin typeface="+mn-lt"/>
              </a:rPr>
              <a:t>Cengage Learning</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136944"/>
            <a:ext cx="3962400" cy="4584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noFill/>
        </p:spPr>
        <p:txBody>
          <a:bodyPr/>
          <a:lstStyle/>
          <a:p>
            <a:pPr eaLnBrk="1" hangingPunct="1"/>
            <a:r>
              <a:rPr lang="en-US" smtClean="0"/>
              <a:t>Interpersonal Roles</a:t>
            </a:r>
          </a:p>
        </p:txBody>
      </p:sp>
      <p:sp>
        <p:nvSpPr>
          <p:cNvPr id="39940" name="Rectangle 3"/>
          <p:cNvSpPr>
            <a:spLocks noGrp="1" noChangeArrowheads="1"/>
          </p:cNvSpPr>
          <p:nvPr>
            <p:ph idx="1"/>
          </p:nvPr>
        </p:nvSpPr>
        <p:spPr/>
        <p:txBody>
          <a:bodyPr/>
          <a:lstStyle/>
          <a:p>
            <a:pPr marL="457200" indent="-457200" eaLnBrk="1" hangingPunct="1"/>
            <a:r>
              <a:rPr lang="en-US" smtClean="0"/>
              <a:t>Figurehead</a:t>
            </a:r>
          </a:p>
          <a:p>
            <a:pPr marL="857250" lvl="1" eaLnBrk="1" hangingPunct="1"/>
            <a:r>
              <a:rPr lang="en-US" smtClean="0"/>
              <a:t>managers perform ceremonial duties</a:t>
            </a:r>
          </a:p>
          <a:p>
            <a:pPr marL="457200" indent="-457200" eaLnBrk="1" hangingPunct="1"/>
            <a:r>
              <a:rPr lang="en-US" smtClean="0"/>
              <a:t>Leader</a:t>
            </a:r>
          </a:p>
          <a:p>
            <a:pPr marL="857250" lvl="1" eaLnBrk="1" hangingPunct="1"/>
            <a:r>
              <a:rPr lang="en-US" smtClean="0"/>
              <a:t>managers motivate and encourage workers to accomplish organizational objectives</a:t>
            </a:r>
          </a:p>
          <a:p>
            <a:pPr marL="457200" indent="-457200" eaLnBrk="1" hangingPunct="1"/>
            <a:r>
              <a:rPr lang="en-US" smtClean="0"/>
              <a:t>Liaison</a:t>
            </a:r>
          </a:p>
          <a:p>
            <a:pPr marL="857250" lvl="1" eaLnBrk="1" hangingPunct="1"/>
            <a:r>
              <a:rPr lang="en-US" smtClean="0"/>
              <a:t>managers deal with people outside their units</a:t>
            </a:r>
          </a:p>
        </p:txBody>
      </p:sp>
      <p:sp>
        <p:nvSpPr>
          <p:cNvPr id="39938" name="Footer Placeholder 4"/>
          <p:cNvSpPr>
            <a:spLocks noGrp="1"/>
          </p:cNvSpPr>
          <p:nvPr>
            <p:ph type="ftr" sz="quarter" idx="11"/>
          </p:nvPr>
        </p:nvSpPr>
        <p:spPr>
          <a:noFill/>
        </p:spPr>
        <p:txBody>
          <a:bodyPr/>
          <a:lstStyle/>
          <a:p>
            <a:r>
              <a:rPr lang="en-US" smtClean="0"/>
              <a:t>© 2015 Cengage Learning</a:t>
            </a:r>
            <a:endParaRPr lang="en-US" dirty="0"/>
          </a:p>
        </p:txBody>
      </p:sp>
      <p:sp>
        <p:nvSpPr>
          <p:cNvPr id="6" name="TextBox 5"/>
          <p:cNvSpPr txBox="1"/>
          <p:nvPr/>
        </p:nvSpPr>
        <p:spPr>
          <a:xfrm>
            <a:off x="8382000" y="6273225"/>
            <a:ext cx="762000" cy="584775"/>
          </a:xfrm>
          <a:prstGeom prst="rect">
            <a:avLst/>
          </a:prstGeom>
          <a:noFill/>
        </p:spPr>
        <p:txBody>
          <a:bodyPr wrap="square" rtlCol="0">
            <a:spAutoFit/>
          </a:bodyPr>
          <a:lstStyle/>
          <a:p>
            <a:pPr algn="ctr"/>
            <a:r>
              <a:rPr lang="en-US" sz="3200" dirty="0" smtClean="0">
                <a:solidFill>
                  <a:srgbClr val="336600"/>
                </a:solidFill>
              </a:rPr>
              <a:t>1-4</a:t>
            </a:r>
            <a:endParaRPr lang="en-US" sz="3200" dirty="0">
              <a:solidFill>
                <a:srgbClr val="336600"/>
              </a:solidFill>
              <a:latin typeface="+mj-l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noFill/>
        </p:spPr>
        <p:txBody>
          <a:bodyPr/>
          <a:lstStyle/>
          <a:p>
            <a:pPr eaLnBrk="1" hangingPunct="1"/>
            <a:r>
              <a:rPr lang="en-US" smtClean="0"/>
              <a:t>Informational Roles</a:t>
            </a:r>
          </a:p>
        </p:txBody>
      </p:sp>
      <p:sp>
        <p:nvSpPr>
          <p:cNvPr id="40964" name="Rectangle 3"/>
          <p:cNvSpPr>
            <a:spLocks noGrp="1" noChangeArrowheads="1"/>
          </p:cNvSpPr>
          <p:nvPr>
            <p:ph idx="1"/>
          </p:nvPr>
        </p:nvSpPr>
        <p:spPr/>
        <p:txBody>
          <a:bodyPr>
            <a:normAutofit fontScale="92500" lnSpcReduction="10000"/>
          </a:bodyPr>
          <a:lstStyle/>
          <a:p>
            <a:pPr marL="457200" indent="-457200" eaLnBrk="1" hangingPunct="1"/>
            <a:r>
              <a:rPr lang="en-US" dirty="0" smtClean="0"/>
              <a:t>Monitor</a:t>
            </a:r>
          </a:p>
          <a:p>
            <a:pPr marL="857250" lvl="1" eaLnBrk="1" hangingPunct="1"/>
            <a:r>
              <a:rPr lang="en-US" dirty="0" smtClean="0"/>
              <a:t>managers scan their environment for information and receive unsolicited information</a:t>
            </a:r>
          </a:p>
          <a:p>
            <a:pPr marL="457200" indent="-457200" eaLnBrk="1" hangingPunct="1"/>
            <a:r>
              <a:rPr lang="en-US" dirty="0" smtClean="0"/>
              <a:t>Disseminator</a:t>
            </a:r>
          </a:p>
          <a:p>
            <a:pPr marL="857250" lvl="1" eaLnBrk="1" hangingPunct="1"/>
            <a:r>
              <a:rPr lang="en-US" dirty="0" smtClean="0"/>
              <a:t>managers share information with subordinates and others in the company</a:t>
            </a:r>
          </a:p>
          <a:p>
            <a:pPr marL="457200" indent="-457200" eaLnBrk="1" hangingPunct="1"/>
            <a:r>
              <a:rPr lang="en-US" dirty="0" smtClean="0"/>
              <a:t>Spokesperson</a:t>
            </a:r>
          </a:p>
          <a:p>
            <a:pPr marL="857250" lvl="1" eaLnBrk="1" hangingPunct="1"/>
            <a:r>
              <a:rPr lang="en-US" dirty="0" smtClean="0"/>
              <a:t>managers share information with people outside of the company</a:t>
            </a:r>
          </a:p>
        </p:txBody>
      </p:sp>
      <p:sp>
        <p:nvSpPr>
          <p:cNvPr id="40962" name="Footer Placeholder 4"/>
          <p:cNvSpPr>
            <a:spLocks noGrp="1"/>
          </p:cNvSpPr>
          <p:nvPr>
            <p:ph type="ftr" sz="quarter" idx="11"/>
          </p:nvPr>
        </p:nvSpPr>
        <p:spPr>
          <a:noFill/>
        </p:spPr>
        <p:txBody>
          <a:bodyPr/>
          <a:lstStyle/>
          <a:p>
            <a:r>
              <a:rPr lang="en-US" smtClean="0"/>
              <a:t>© 2015 Cengage Learning</a:t>
            </a:r>
            <a:endParaRPr lang="en-US" dirty="0"/>
          </a:p>
        </p:txBody>
      </p:sp>
      <p:sp>
        <p:nvSpPr>
          <p:cNvPr id="6" name="TextBox 5"/>
          <p:cNvSpPr txBox="1"/>
          <p:nvPr/>
        </p:nvSpPr>
        <p:spPr>
          <a:xfrm>
            <a:off x="0" y="6273225"/>
            <a:ext cx="762000" cy="584775"/>
          </a:xfrm>
          <a:prstGeom prst="rect">
            <a:avLst/>
          </a:prstGeom>
          <a:noFill/>
        </p:spPr>
        <p:txBody>
          <a:bodyPr wrap="square" rtlCol="0">
            <a:spAutoFit/>
          </a:bodyPr>
          <a:lstStyle/>
          <a:p>
            <a:pPr algn="ctr"/>
            <a:r>
              <a:rPr lang="en-US" sz="3200" dirty="0" smtClean="0">
                <a:solidFill>
                  <a:srgbClr val="336600"/>
                </a:solidFill>
              </a:rPr>
              <a:t>1-4</a:t>
            </a:r>
            <a:endParaRPr lang="en-US" sz="3200" dirty="0">
              <a:solidFill>
                <a:srgbClr val="336600"/>
              </a:solidFill>
              <a:latin typeface="+mj-l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noFill/>
        </p:spPr>
        <p:txBody>
          <a:bodyPr/>
          <a:lstStyle/>
          <a:p>
            <a:pPr eaLnBrk="1" hangingPunct="1"/>
            <a:r>
              <a:rPr lang="en-US" smtClean="0"/>
              <a:t>Decisional Roles</a:t>
            </a:r>
          </a:p>
        </p:txBody>
      </p:sp>
      <p:sp>
        <p:nvSpPr>
          <p:cNvPr id="41988" name="Rectangle 3"/>
          <p:cNvSpPr>
            <a:spLocks noGrp="1" noChangeArrowheads="1"/>
          </p:cNvSpPr>
          <p:nvPr>
            <p:ph idx="1"/>
          </p:nvPr>
        </p:nvSpPr>
        <p:spPr/>
        <p:txBody>
          <a:bodyPr>
            <a:normAutofit/>
          </a:bodyPr>
          <a:lstStyle/>
          <a:p>
            <a:pPr marL="457200" indent="-457200" eaLnBrk="1" hangingPunct="1"/>
            <a:r>
              <a:rPr lang="en-US" dirty="0" smtClean="0"/>
              <a:t>Entrepreneur</a:t>
            </a:r>
          </a:p>
          <a:p>
            <a:pPr marL="857250" lvl="1" eaLnBrk="1" hangingPunct="1"/>
            <a:r>
              <a:rPr lang="en-US" dirty="0" smtClean="0"/>
              <a:t>managers adapt themselves, their subordinates, and their units to change</a:t>
            </a:r>
          </a:p>
          <a:p>
            <a:pPr marL="457200" indent="-457200" eaLnBrk="1" hangingPunct="1"/>
            <a:r>
              <a:rPr lang="en-US" dirty="0" smtClean="0"/>
              <a:t>Disturbance handler</a:t>
            </a:r>
          </a:p>
          <a:p>
            <a:pPr marL="857250" lvl="1" eaLnBrk="1" hangingPunct="1"/>
            <a:r>
              <a:rPr lang="en-US" dirty="0" smtClean="0"/>
              <a:t>managers respond to problems so severe that they demand immediate action</a:t>
            </a:r>
          </a:p>
        </p:txBody>
      </p:sp>
      <p:sp>
        <p:nvSpPr>
          <p:cNvPr id="41986" name="Footer Placeholder 4"/>
          <p:cNvSpPr>
            <a:spLocks noGrp="1"/>
          </p:cNvSpPr>
          <p:nvPr>
            <p:ph type="ftr" sz="quarter" idx="11"/>
          </p:nvPr>
        </p:nvSpPr>
        <p:spPr>
          <a:noFill/>
        </p:spPr>
        <p:txBody>
          <a:bodyPr/>
          <a:lstStyle/>
          <a:p>
            <a:r>
              <a:rPr lang="en-US" smtClean="0"/>
              <a:t>© 2015 Cengage Learning</a:t>
            </a:r>
            <a:endParaRPr lang="en-US" dirty="0"/>
          </a:p>
        </p:txBody>
      </p:sp>
      <p:sp>
        <p:nvSpPr>
          <p:cNvPr id="6" name="TextBox 5"/>
          <p:cNvSpPr txBox="1"/>
          <p:nvPr/>
        </p:nvSpPr>
        <p:spPr>
          <a:xfrm>
            <a:off x="8382000" y="6324600"/>
            <a:ext cx="762000" cy="584775"/>
          </a:xfrm>
          <a:prstGeom prst="rect">
            <a:avLst/>
          </a:prstGeom>
          <a:noFill/>
        </p:spPr>
        <p:txBody>
          <a:bodyPr wrap="square" rtlCol="0">
            <a:spAutoFit/>
          </a:bodyPr>
          <a:lstStyle/>
          <a:p>
            <a:pPr algn="ctr"/>
            <a:r>
              <a:rPr lang="en-US" sz="3200" dirty="0" smtClean="0">
                <a:solidFill>
                  <a:srgbClr val="336600"/>
                </a:solidFill>
              </a:rPr>
              <a:t>1-4</a:t>
            </a:r>
            <a:endParaRPr lang="en-US" sz="3200" dirty="0">
              <a:solidFill>
                <a:srgbClr val="336600"/>
              </a:solidFill>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a:noFill/>
        </p:spPr>
        <p:txBody>
          <a:bodyPr/>
          <a:lstStyle/>
          <a:p>
            <a:pPr eaLnBrk="1" hangingPunct="1"/>
            <a:r>
              <a:rPr lang="en-US" smtClean="0"/>
              <a:t>Decisional Roles</a:t>
            </a:r>
          </a:p>
        </p:txBody>
      </p:sp>
      <p:sp>
        <p:nvSpPr>
          <p:cNvPr id="41988" name="Rectangle 3"/>
          <p:cNvSpPr>
            <a:spLocks noGrp="1" noChangeArrowheads="1"/>
          </p:cNvSpPr>
          <p:nvPr>
            <p:ph idx="1"/>
          </p:nvPr>
        </p:nvSpPr>
        <p:spPr/>
        <p:txBody>
          <a:bodyPr>
            <a:normAutofit/>
          </a:bodyPr>
          <a:lstStyle/>
          <a:p>
            <a:pPr marL="457200" indent="-457200" eaLnBrk="1" hangingPunct="1"/>
            <a:r>
              <a:rPr lang="en-US" dirty="0" smtClean="0"/>
              <a:t>Resource allocator</a:t>
            </a:r>
          </a:p>
          <a:p>
            <a:pPr marL="857250" lvl="1" eaLnBrk="1" hangingPunct="1"/>
            <a:r>
              <a:rPr lang="en-US" dirty="0" smtClean="0"/>
              <a:t>managers decide who will get what resources and in what amounts</a:t>
            </a:r>
          </a:p>
          <a:p>
            <a:pPr marL="457200" indent="-457200" eaLnBrk="1" hangingPunct="1"/>
            <a:r>
              <a:rPr lang="en-US" dirty="0" smtClean="0"/>
              <a:t>Negotiator</a:t>
            </a:r>
          </a:p>
          <a:p>
            <a:pPr marL="857250" lvl="1" eaLnBrk="1" hangingPunct="1"/>
            <a:r>
              <a:rPr lang="en-US" dirty="0" smtClean="0"/>
              <a:t>managers negotiate schedules, projects, goals, outcomes, resources, and employee raises</a:t>
            </a:r>
          </a:p>
        </p:txBody>
      </p:sp>
      <p:sp>
        <p:nvSpPr>
          <p:cNvPr id="41986" name="Footer Placeholder 4"/>
          <p:cNvSpPr>
            <a:spLocks noGrp="1"/>
          </p:cNvSpPr>
          <p:nvPr>
            <p:ph type="ftr" sz="quarter" idx="11"/>
          </p:nvPr>
        </p:nvSpPr>
        <p:spPr>
          <a:noFill/>
        </p:spPr>
        <p:txBody>
          <a:bodyPr/>
          <a:lstStyle/>
          <a:p>
            <a:r>
              <a:rPr lang="en-US" smtClean="0"/>
              <a:t>© 2015 Cengage Learning</a:t>
            </a:r>
            <a:endParaRPr lang="en-US" dirty="0"/>
          </a:p>
        </p:txBody>
      </p:sp>
      <p:sp>
        <p:nvSpPr>
          <p:cNvPr id="6" name="TextBox 5"/>
          <p:cNvSpPr txBox="1"/>
          <p:nvPr/>
        </p:nvSpPr>
        <p:spPr>
          <a:xfrm>
            <a:off x="8382000" y="6279000"/>
            <a:ext cx="762000" cy="584775"/>
          </a:xfrm>
          <a:prstGeom prst="rect">
            <a:avLst/>
          </a:prstGeom>
          <a:noFill/>
        </p:spPr>
        <p:txBody>
          <a:bodyPr wrap="square" rtlCol="0">
            <a:spAutoFit/>
          </a:bodyPr>
          <a:lstStyle/>
          <a:p>
            <a:pPr algn="ctr"/>
            <a:r>
              <a:rPr lang="en-US" sz="3200" dirty="0" smtClean="0">
                <a:solidFill>
                  <a:srgbClr val="336600"/>
                </a:solidFill>
              </a:rPr>
              <a:t>1-4</a:t>
            </a:r>
            <a:endParaRPr lang="en-US" sz="3200" dirty="0">
              <a:solidFill>
                <a:srgbClr val="336600"/>
              </a:solidFill>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Management Skills</a:t>
            </a:r>
            <a:endParaRPr lang="en-US" dirty="0"/>
          </a:p>
        </p:txBody>
      </p:sp>
      <p:sp>
        <p:nvSpPr>
          <p:cNvPr id="5" name="TextBox 4"/>
          <p:cNvSpPr txBox="1"/>
          <p:nvPr/>
        </p:nvSpPr>
        <p:spPr>
          <a:xfrm>
            <a:off x="8382000" y="6273225"/>
            <a:ext cx="762000" cy="584775"/>
          </a:xfrm>
          <a:prstGeom prst="rect">
            <a:avLst/>
          </a:prstGeom>
          <a:noFill/>
        </p:spPr>
        <p:txBody>
          <a:bodyPr wrap="square" rtlCol="0">
            <a:spAutoFit/>
          </a:bodyPr>
          <a:lstStyle/>
          <a:p>
            <a:pPr algn="ctr"/>
            <a:r>
              <a:rPr lang="en-US" sz="3200" dirty="0" smtClean="0">
                <a:solidFill>
                  <a:srgbClr val="336600"/>
                </a:solidFill>
              </a:rPr>
              <a:t>1-5</a:t>
            </a:r>
            <a:endParaRPr lang="en-US" sz="3200" dirty="0">
              <a:solidFill>
                <a:srgbClr val="336600"/>
              </a:solidFill>
              <a:latin typeface="+mj-lt"/>
            </a:endParaRPr>
          </a:p>
        </p:txBody>
      </p:sp>
      <p:sp>
        <p:nvSpPr>
          <p:cNvPr id="7" name="Footer Placeholder 4"/>
          <p:cNvSpPr txBox="1">
            <a:spLocks/>
          </p:cNvSpPr>
          <p:nvPr/>
        </p:nvSpPr>
        <p:spPr bwMode="auto">
          <a:xfrm>
            <a:off x="3124200" y="6657975"/>
            <a:ext cx="2895600" cy="476250"/>
          </a:xfrm>
          <a:prstGeom prst="rect">
            <a:avLst/>
          </a:prstGeom>
          <a:noFill/>
          <a:ln w="9525">
            <a:noFill/>
            <a:miter lim="800000"/>
            <a:headEnd/>
            <a:tailEnd/>
          </a:ln>
          <a:effectLst/>
        </p:spPr>
        <p:txBody>
          <a:bodyPr/>
          <a:lstStyle/>
          <a:p>
            <a:pPr algn="ctr">
              <a:defRPr/>
            </a:pPr>
            <a:r>
              <a:rPr lang="en-US" sz="900" dirty="0">
                <a:latin typeface="+mn-lt"/>
              </a:rPr>
              <a:t>© </a:t>
            </a:r>
            <a:r>
              <a:rPr lang="en-US" sz="900" dirty="0" smtClean="0">
                <a:latin typeface="+mn-lt"/>
              </a:rPr>
              <a:t>2015 </a:t>
            </a:r>
            <a:r>
              <a:rPr lang="en-US" sz="900" dirty="0">
                <a:latin typeface="+mn-lt"/>
              </a:rPr>
              <a:t>Cengage Learning</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1133475"/>
            <a:ext cx="4953000" cy="459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noFill/>
        </p:spPr>
        <p:txBody>
          <a:bodyPr/>
          <a:lstStyle/>
          <a:p>
            <a:pPr eaLnBrk="1" hangingPunct="1"/>
            <a:r>
              <a:rPr lang="en-US" smtClean="0"/>
              <a:t>What Companies Look For</a:t>
            </a:r>
          </a:p>
        </p:txBody>
      </p:sp>
      <p:sp>
        <p:nvSpPr>
          <p:cNvPr id="44036" name="Rectangle 3"/>
          <p:cNvSpPr>
            <a:spLocks noGrp="1" noChangeArrowheads="1"/>
          </p:cNvSpPr>
          <p:nvPr>
            <p:ph idx="1"/>
          </p:nvPr>
        </p:nvSpPr>
        <p:spPr/>
        <p:txBody>
          <a:bodyPr>
            <a:normAutofit/>
          </a:bodyPr>
          <a:lstStyle/>
          <a:p>
            <a:pPr marL="457200" indent="-457200" eaLnBrk="1" hangingPunct="1">
              <a:lnSpc>
                <a:spcPct val="80000"/>
              </a:lnSpc>
            </a:pPr>
            <a:r>
              <a:rPr lang="en-US" dirty="0" smtClean="0"/>
              <a:t>Technical skills</a:t>
            </a:r>
          </a:p>
          <a:p>
            <a:pPr marL="857250" lvl="1" eaLnBrk="1" hangingPunct="1">
              <a:lnSpc>
                <a:spcPct val="80000"/>
              </a:lnSpc>
            </a:pPr>
            <a:r>
              <a:rPr lang="en-US" dirty="0" smtClean="0"/>
              <a:t>specialized procedures, techniques, and knowledge required to get the job done</a:t>
            </a:r>
          </a:p>
          <a:p>
            <a:pPr marL="857250" lvl="1" eaLnBrk="1" hangingPunct="1">
              <a:lnSpc>
                <a:spcPct val="80000"/>
              </a:lnSpc>
              <a:buNone/>
            </a:pPr>
            <a:endParaRPr lang="en-US" dirty="0" smtClean="0"/>
          </a:p>
          <a:p>
            <a:pPr marL="457200" indent="-457200" eaLnBrk="1" hangingPunct="1">
              <a:lnSpc>
                <a:spcPct val="80000"/>
              </a:lnSpc>
            </a:pPr>
            <a:r>
              <a:rPr lang="en-US" dirty="0" smtClean="0"/>
              <a:t>Human skills</a:t>
            </a:r>
          </a:p>
          <a:p>
            <a:pPr marL="857250" lvl="1" eaLnBrk="1" hangingPunct="1">
              <a:lnSpc>
                <a:spcPct val="80000"/>
              </a:lnSpc>
            </a:pPr>
            <a:r>
              <a:rPr lang="en-US" dirty="0" smtClean="0"/>
              <a:t>ability to work well with others</a:t>
            </a:r>
          </a:p>
          <a:p>
            <a:pPr marL="457200" indent="-457200" eaLnBrk="1" hangingPunct="1">
              <a:lnSpc>
                <a:spcPct val="80000"/>
              </a:lnSpc>
            </a:pPr>
            <a:endParaRPr lang="en-US" sz="2400" dirty="0" smtClean="0"/>
          </a:p>
        </p:txBody>
      </p:sp>
      <p:sp>
        <p:nvSpPr>
          <p:cNvPr id="6" name="TextBox 5"/>
          <p:cNvSpPr txBox="1"/>
          <p:nvPr/>
        </p:nvSpPr>
        <p:spPr>
          <a:xfrm>
            <a:off x="8382000" y="6273225"/>
            <a:ext cx="762000" cy="584775"/>
          </a:xfrm>
          <a:prstGeom prst="rect">
            <a:avLst/>
          </a:prstGeom>
          <a:noFill/>
        </p:spPr>
        <p:txBody>
          <a:bodyPr wrap="square" rtlCol="0">
            <a:spAutoFit/>
          </a:bodyPr>
          <a:lstStyle/>
          <a:p>
            <a:pPr algn="ctr"/>
            <a:r>
              <a:rPr lang="en-US" sz="3200" dirty="0" smtClean="0">
                <a:solidFill>
                  <a:srgbClr val="336600"/>
                </a:solidFill>
              </a:rPr>
              <a:t>1-5</a:t>
            </a:r>
            <a:endParaRPr lang="en-US" sz="3200" dirty="0">
              <a:solidFill>
                <a:srgbClr val="336600"/>
              </a:solidFill>
              <a:latin typeface="+mj-lt"/>
            </a:endParaRPr>
          </a:p>
        </p:txBody>
      </p:sp>
      <p:sp>
        <p:nvSpPr>
          <p:cNvPr id="2" name="Footer Placeholder 1"/>
          <p:cNvSpPr>
            <a:spLocks noGrp="1"/>
          </p:cNvSpPr>
          <p:nvPr>
            <p:ph type="ftr" sz="quarter" idx="11"/>
          </p:nvPr>
        </p:nvSpPr>
        <p:spPr/>
        <p:txBody>
          <a:bodyPr/>
          <a:lstStyle/>
          <a:p>
            <a:r>
              <a:rPr lang="en-US" smtClean="0"/>
              <a:t>© 2015 Cengage Learning</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noFill/>
        </p:spPr>
        <p:txBody>
          <a:bodyPr/>
          <a:lstStyle/>
          <a:p>
            <a:pPr eaLnBrk="1" hangingPunct="1"/>
            <a:r>
              <a:rPr lang="en-US" smtClean="0"/>
              <a:t>What Companies Look For</a:t>
            </a:r>
          </a:p>
        </p:txBody>
      </p:sp>
      <p:sp>
        <p:nvSpPr>
          <p:cNvPr id="44036" name="Rectangle 3"/>
          <p:cNvSpPr>
            <a:spLocks noGrp="1" noChangeArrowheads="1"/>
          </p:cNvSpPr>
          <p:nvPr>
            <p:ph idx="1"/>
          </p:nvPr>
        </p:nvSpPr>
        <p:spPr/>
        <p:txBody>
          <a:bodyPr/>
          <a:lstStyle/>
          <a:p>
            <a:pPr marL="457200" indent="-457200" eaLnBrk="1" hangingPunct="1">
              <a:lnSpc>
                <a:spcPct val="80000"/>
              </a:lnSpc>
            </a:pPr>
            <a:r>
              <a:rPr lang="en-US" sz="2800" dirty="0" smtClean="0"/>
              <a:t>Conceptual skills</a:t>
            </a:r>
          </a:p>
          <a:p>
            <a:pPr marL="857250" lvl="1" eaLnBrk="1" hangingPunct="1">
              <a:lnSpc>
                <a:spcPct val="80000"/>
              </a:lnSpc>
            </a:pPr>
            <a:r>
              <a:rPr lang="en-US" sz="2400" dirty="0" smtClean="0"/>
              <a:t>ability to see the organization as a whole</a:t>
            </a:r>
          </a:p>
          <a:p>
            <a:pPr marL="857250" lvl="1" eaLnBrk="1" hangingPunct="1">
              <a:lnSpc>
                <a:spcPct val="80000"/>
              </a:lnSpc>
            </a:pPr>
            <a:endParaRPr lang="en-US" sz="2400" dirty="0" smtClean="0"/>
          </a:p>
          <a:p>
            <a:pPr marL="457200" indent="-457200" eaLnBrk="1" hangingPunct="1">
              <a:lnSpc>
                <a:spcPct val="80000"/>
              </a:lnSpc>
            </a:pPr>
            <a:r>
              <a:rPr lang="en-US" sz="2800" dirty="0" smtClean="0"/>
              <a:t>Motivation to manage</a:t>
            </a:r>
          </a:p>
        </p:txBody>
      </p:sp>
      <p:sp>
        <p:nvSpPr>
          <p:cNvPr id="44034" name="Footer Placeholder 4"/>
          <p:cNvSpPr>
            <a:spLocks noGrp="1"/>
          </p:cNvSpPr>
          <p:nvPr>
            <p:ph type="ftr" sz="quarter" idx="11"/>
          </p:nvPr>
        </p:nvSpPr>
        <p:spPr>
          <a:noFill/>
        </p:spPr>
        <p:txBody>
          <a:bodyPr/>
          <a:lstStyle/>
          <a:p>
            <a:r>
              <a:rPr lang="en-US" smtClean="0"/>
              <a:t>© 2015 Cengage Learning</a:t>
            </a:r>
            <a:endParaRPr lang="en-US" dirty="0"/>
          </a:p>
        </p:txBody>
      </p:sp>
      <p:sp>
        <p:nvSpPr>
          <p:cNvPr id="6" name="TextBox 5"/>
          <p:cNvSpPr txBox="1"/>
          <p:nvPr/>
        </p:nvSpPr>
        <p:spPr>
          <a:xfrm>
            <a:off x="8382000" y="6273225"/>
            <a:ext cx="762000" cy="584775"/>
          </a:xfrm>
          <a:prstGeom prst="rect">
            <a:avLst/>
          </a:prstGeom>
          <a:noFill/>
        </p:spPr>
        <p:txBody>
          <a:bodyPr wrap="square" rtlCol="0">
            <a:spAutoFit/>
          </a:bodyPr>
          <a:lstStyle/>
          <a:p>
            <a:pPr algn="ctr"/>
            <a:r>
              <a:rPr lang="en-US" sz="3200" dirty="0" smtClean="0">
                <a:solidFill>
                  <a:srgbClr val="336600"/>
                </a:solidFill>
              </a:rPr>
              <a:t>1-5</a:t>
            </a:r>
            <a:endParaRPr lang="en-US" sz="3200" dirty="0">
              <a:solidFill>
                <a:srgbClr val="336600"/>
              </a:solidFill>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smtClean="0"/>
              <a:t>© 2015 Cengage Learning</a:t>
            </a:r>
            <a:endParaRPr lang="en-US" dirty="0"/>
          </a:p>
        </p:txBody>
      </p:sp>
      <p:sp>
        <p:nvSpPr>
          <p:cNvPr id="17416" name="Rectangle 8"/>
          <p:cNvSpPr>
            <a:spLocks noGrp="1" noChangeArrowheads="1"/>
          </p:cNvSpPr>
          <p:nvPr>
            <p:ph type="body" idx="4294967295"/>
          </p:nvPr>
        </p:nvSpPr>
        <p:spPr>
          <a:xfrm>
            <a:off x="1219200" y="1722437"/>
            <a:ext cx="7489825" cy="4525963"/>
          </a:xfrm>
        </p:spPr>
        <p:txBody>
          <a:bodyPr>
            <a:noAutofit/>
          </a:bodyPr>
          <a:lstStyle/>
          <a:p>
            <a:pPr marL="457200" indent="-457200">
              <a:lnSpc>
                <a:spcPct val="90000"/>
              </a:lnSpc>
              <a:buClr>
                <a:srgbClr val="3399FF"/>
              </a:buClr>
              <a:buNone/>
            </a:pPr>
            <a:r>
              <a:rPr lang="en-US" sz="2400" dirty="0" smtClean="0">
                <a:solidFill>
                  <a:srgbClr val="990000"/>
                </a:solidFill>
              </a:rPr>
              <a:t>1-1</a:t>
            </a:r>
            <a:r>
              <a:rPr lang="en-US" sz="2400" dirty="0" smtClean="0"/>
              <a:t>	describe </a:t>
            </a:r>
            <a:r>
              <a:rPr lang="en-US" sz="2400" dirty="0"/>
              <a:t>what management is</a:t>
            </a:r>
          </a:p>
          <a:p>
            <a:pPr marL="457200" indent="-457200">
              <a:lnSpc>
                <a:spcPct val="90000"/>
              </a:lnSpc>
              <a:buClr>
                <a:srgbClr val="3399FF"/>
              </a:buClr>
              <a:buNone/>
            </a:pPr>
            <a:r>
              <a:rPr lang="en-US" sz="2400" dirty="0" smtClean="0">
                <a:solidFill>
                  <a:srgbClr val="990000"/>
                </a:solidFill>
              </a:rPr>
              <a:t>1-2</a:t>
            </a:r>
            <a:r>
              <a:rPr lang="en-US" sz="2400" dirty="0" smtClean="0"/>
              <a:t> explain </a:t>
            </a:r>
            <a:r>
              <a:rPr lang="en-US" sz="2400" dirty="0"/>
              <a:t>the four functions of management</a:t>
            </a:r>
          </a:p>
          <a:p>
            <a:pPr marL="457200" indent="-457200">
              <a:lnSpc>
                <a:spcPct val="90000"/>
              </a:lnSpc>
              <a:buClr>
                <a:srgbClr val="3399FF"/>
              </a:buClr>
              <a:buNone/>
            </a:pPr>
            <a:r>
              <a:rPr lang="en-US" sz="2400" dirty="0" smtClean="0">
                <a:solidFill>
                  <a:srgbClr val="990000"/>
                </a:solidFill>
              </a:rPr>
              <a:t>1-3</a:t>
            </a:r>
            <a:r>
              <a:rPr lang="en-US" sz="2400" dirty="0" smtClean="0"/>
              <a:t>	describe </a:t>
            </a:r>
            <a:r>
              <a:rPr lang="en-US" sz="2400" dirty="0"/>
              <a:t>different kinds of managers</a:t>
            </a:r>
          </a:p>
          <a:p>
            <a:pPr marL="457200" indent="-457200">
              <a:lnSpc>
                <a:spcPct val="90000"/>
              </a:lnSpc>
              <a:buClr>
                <a:srgbClr val="3399FF"/>
              </a:buClr>
              <a:buNone/>
            </a:pPr>
            <a:r>
              <a:rPr lang="en-US" sz="2400" dirty="0" smtClean="0">
                <a:solidFill>
                  <a:srgbClr val="990000"/>
                </a:solidFill>
              </a:rPr>
              <a:t>1-4</a:t>
            </a:r>
            <a:r>
              <a:rPr lang="en-US" sz="2400" dirty="0" smtClean="0"/>
              <a:t>	explain </a:t>
            </a:r>
            <a:r>
              <a:rPr lang="en-US" sz="2400" dirty="0"/>
              <a:t>the major roles and </a:t>
            </a:r>
            <a:r>
              <a:rPr lang="en-US" sz="2400" dirty="0" err="1"/>
              <a:t>subroles</a:t>
            </a:r>
            <a:r>
              <a:rPr lang="en-US" sz="2400" dirty="0"/>
              <a:t> that managers perform in their jobs</a:t>
            </a:r>
          </a:p>
          <a:p>
            <a:pPr marL="457200" indent="-457200">
              <a:lnSpc>
                <a:spcPct val="90000"/>
              </a:lnSpc>
              <a:buClr>
                <a:srgbClr val="3399FF"/>
              </a:buClr>
              <a:buNone/>
            </a:pPr>
            <a:r>
              <a:rPr lang="en-US" sz="2400" dirty="0" smtClean="0">
                <a:solidFill>
                  <a:srgbClr val="990000"/>
                </a:solidFill>
              </a:rPr>
              <a:t>1-5</a:t>
            </a:r>
            <a:r>
              <a:rPr lang="en-US" sz="2400" dirty="0" smtClean="0"/>
              <a:t>	explain </a:t>
            </a:r>
            <a:r>
              <a:rPr lang="en-US" sz="2400" dirty="0"/>
              <a:t>what companies look for in managers</a:t>
            </a:r>
          </a:p>
          <a:p>
            <a:pPr marL="457200" indent="-457200">
              <a:lnSpc>
                <a:spcPct val="90000"/>
              </a:lnSpc>
              <a:buClr>
                <a:srgbClr val="3399FF"/>
              </a:buClr>
              <a:buNone/>
            </a:pPr>
            <a:r>
              <a:rPr lang="en-US" sz="2400" dirty="0" smtClean="0">
                <a:solidFill>
                  <a:srgbClr val="990000"/>
                </a:solidFill>
              </a:rPr>
              <a:t>1-6</a:t>
            </a:r>
            <a:r>
              <a:rPr lang="en-US" sz="2400" dirty="0" smtClean="0"/>
              <a:t>	discuss </a:t>
            </a:r>
            <a:r>
              <a:rPr lang="en-US" sz="2400" dirty="0"/>
              <a:t>the top mistakes that managers make in their jobs</a:t>
            </a:r>
          </a:p>
          <a:p>
            <a:pPr marL="457200" indent="-457200">
              <a:lnSpc>
                <a:spcPct val="90000"/>
              </a:lnSpc>
              <a:buClr>
                <a:srgbClr val="3399FF"/>
              </a:buClr>
              <a:buNone/>
            </a:pPr>
            <a:r>
              <a:rPr lang="en-US" sz="2400" dirty="0" smtClean="0">
                <a:solidFill>
                  <a:srgbClr val="990000"/>
                </a:solidFill>
              </a:rPr>
              <a:t>1-7</a:t>
            </a:r>
            <a:r>
              <a:rPr lang="en-US" sz="2400" dirty="0" smtClean="0"/>
              <a:t>	describe </a:t>
            </a:r>
            <a:r>
              <a:rPr lang="en-US" sz="2400" dirty="0"/>
              <a:t>the transition that employees go through when they are promoted to management</a:t>
            </a:r>
          </a:p>
          <a:p>
            <a:pPr marL="457200" indent="-457200">
              <a:lnSpc>
                <a:spcPct val="90000"/>
              </a:lnSpc>
              <a:buClr>
                <a:srgbClr val="3399FF"/>
              </a:buClr>
              <a:buNone/>
            </a:pPr>
            <a:r>
              <a:rPr lang="en-US" sz="2400" dirty="0" smtClean="0">
                <a:solidFill>
                  <a:srgbClr val="990000"/>
                </a:solidFill>
              </a:rPr>
              <a:t>1-8</a:t>
            </a:r>
            <a:r>
              <a:rPr lang="en-US" sz="2400" dirty="0" smtClean="0"/>
              <a:t>	explain </a:t>
            </a:r>
            <a:r>
              <a:rPr lang="en-US" sz="2400" dirty="0"/>
              <a:t>how and why companies can create competitive advantage through people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noFill/>
        </p:spPr>
        <p:txBody>
          <a:bodyPr/>
          <a:lstStyle/>
          <a:p>
            <a:pPr eaLnBrk="1" hangingPunct="1"/>
            <a:r>
              <a:rPr lang="en-US" smtClean="0"/>
              <a:t>Mistakes Managers Make</a:t>
            </a:r>
          </a:p>
        </p:txBody>
      </p:sp>
      <p:sp>
        <p:nvSpPr>
          <p:cNvPr id="46084" name="Rectangle 3"/>
          <p:cNvSpPr>
            <a:spLocks noGrp="1" noChangeArrowheads="1"/>
          </p:cNvSpPr>
          <p:nvPr>
            <p:ph idx="1"/>
          </p:nvPr>
        </p:nvSpPr>
        <p:spPr>
          <a:xfrm>
            <a:off x="457200" y="1600200"/>
            <a:ext cx="7772400" cy="4525963"/>
          </a:xfrm>
        </p:spPr>
        <p:txBody>
          <a:bodyPr>
            <a:normAutofit lnSpcReduction="10000"/>
          </a:bodyPr>
          <a:lstStyle/>
          <a:p>
            <a:pPr marL="457200" indent="-457200" eaLnBrk="1" hangingPunct="1">
              <a:lnSpc>
                <a:spcPct val="90000"/>
              </a:lnSpc>
              <a:buFontTx/>
              <a:buAutoNum type="arabicPeriod"/>
            </a:pPr>
            <a:r>
              <a:rPr lang="en-US" sz="2400" dirty="0" smtClean="0"/>
              <a:t>Insensitive to others: abrasive, intimidating, bullying style</a:t>
            </a:r>
          </a:p>
          <a:p>
            <a:pPr marL="457200" indent="-457200" eaLnBrk="1" hangingPunct="1">
              <a:lnSpc>
                <a:spcPct val="90000"/>
              </a:lnSpc>
              <a:buFontTx/>
              <a:buAutoNum type="arabicPeriod"/>
            </a:pPr>
            <a:r>
              <a:rPr lang="en-US" sz="2400" dirty="0" smtClean="0"/>
              <a:t>Cold, aloof, arrogant</a:t>
            </a:r>
          </a:p>
          <a:p>
            <a:pPr marL="457200" indent="-457200" eaLnBrk="1" hangingPunct="1">
              <a:lnSpc>
                <a:spcPct val="90000"/>
              </a:lnSpc>
              <a:buFontTx/>
              <a:buAutoNum type="arabicPeriod"/>
            </a:pPr>
            <a:r>
              <a:rPr lang="en-US" sz="2400" dirty="0" smtClean="0"/>
              <a:t>Betray trust</a:t>
            </a:r>
          </a:p>
          <a:p>
            <a:pPr marL="457200" indent="-457200" eaLnBrk="1" hangingPunct="1">
              <a:lnSpc>
                <a:spcPct val="90000"/>
              </a:lnSpc>
              <a:buFontTx/>
              <a:buAutoNum type="arabicPeriod"/>
            </a:pPr>
            <a:r>
              <a:rPr lang="en-US" sz="2400" dirty="0" smtClean="0"/>
              <a:t>Overly ambitious: thinking of next job, playing politics</a:t>
            </a:r>
          </a:p>
          <a:p>
            <a:pPr marL="457200" indent="-457200" eaLnBrk="1" hangingPunct="1">
              <a:lnSpc>
                <a:spcPct val="90000"/>
              </a:lnSpc>
              <a:buFontTx/>
              <a:buAutoNum type="arabicPeriod"/>
            </a:pPr>
            <a:r>
              <a:rPr lang="en-US" sz="2400" dirty="0" smtClean="0"/>
              <a:t>Specific performance problems with the business</a:t>
            </a:r>
          </a:p>
          <a:p>
            <a:pPr marL="457200" indent="-457200" eaLnBrk="1" hangingPunct="1">
              <a:lnSpc>
                <a:spcPct val="90000"/>
              </a:lnSpc>
              <a:buFontTx/>
              <a:buAutoNum type="arabicPeriod"/>
            </a:pPr>
            <a:r>
              <a:rPr lang="en-US" sz="2400" dirty="0" err="1" smtClean="0"/>
              <a:t>Overmanaging</a:t>
            </a:r>
            <a:r>
              <a:rPr lang="en-US" sz="2400" dirty="0" smtClean="0"/>
              <a:t>: unable to delegate or build a team</a:t>
            </a:r>
          </a:p>
          <a:p>
            <a:pPr marL="457200" indent="-457200" eaLnBrk="1" hangingPunct="1">
              <a:lnSpc>
                <a:spcPct val="90000"/>
              </a:lnSpc>
              <a:buFontTx/>
              <a:buAutoNum type="arabicPeriod"/>
            </a:pPr>
            <a:r>
              <a:rPr lang="en-US" sz="2400" dirty="0" smtClean="0"/>
              <a:t>Unable to staff effectively</a:t>
            </a:r>
          </a:p>
          <a:p>
            <a:pPr marL="457200" indent="-457200" eaLnBrk="1" hangingPunct="1">
              <a:lnSpc>
                <a:spcPct val="90000"/>
              </a:lnSpc>
              <a:buFontTx/>
              <a:buAutoNum type="arabicPeriod"/>
            </a:pPr>
            <a:r>
              <a:rPr lang="en-US" sz="2400" dirty="0" smtClean="0"/>
              <a:t>Unable to think strategically</a:t>
            </a:r>
          </a:p>
          <a:p>
            <a:pPr marL="457200" indent="-457200" eaLnBrk="1" hangingPunct="1">
              <a:lnSpc>
                <a:spcPct val="90000"/>
              </a:lnSpc>
              <a:buFontTx/>
              <a:buAutoNum type="arabicPeriod"/>
            </a:pPr>
            <a:r>
              <a:rPr lang="en-US" sz="2400" dirty="0" smtClean="0"/>
              <a:t>Unable to adapt to boss with different style</a:t>
            </a:r>
          </a:p>
          <a:p>
            <a:pPr marL="457200" indent="-457200" eaLnBrk="1" hangingPunct="1">
              <a:lnSpc>
                <a:spcPct val="90000"/>
              </a:lnSpc>
              <a:buFontTx/>
              <a:buAutoNum type="arabicPeriod"/>
            </a:pPr>
            <a:r>
              <a:rPr lang="en-US" sz="2400" dirty="0" err="1" smtClean="0"/>
              <a:t>Overdependent</a:t>
            </a:r>
            <a:r>
              <a:rPr lang="en-US" sz="2400" dirty="0" smtClean="0"/>
              <a:t> on advocate or mentor</a:t>
            </a:r>
          </a:p>
        </p:txBody>
      </p:sp>
      <p:sp>
        <p:nvSpPr>
          <p:cNvPr id="46082" name="Footer Placeholder 4"/>
          <p:cNvSpPr>
            <a:spLocks noGrp="1"/>
          </p:cNvSpPr>
          <p:nvPr>
            <p:ph type="ftr" sz="quarter" idx="11"/>
          </p:nvPr>
        </p:nvSpPr>
        <p:spPr>
          <a:noFill/>
        </p:spPr>
        <p:txBody>
          <a:bodyPr/>
          <a:lstStyle/>
          <a:p>
            <a:r>
              <a:rPr lang="en-US" smtClean="0"/>
              <a:t>© 2015 Cengage Learning</a:t>
            </a:r>
            <a:endParaRPr lang="en-US" dirty="0"/>
          </a:p>
        </p:txBody>
      </p:sp>
      <p:sp>
        <p:nvSpPr>
          <p:cNvPr id="6" name="TextBox 5"/>
          <p:cNvSpPr txBox="1"/>
          <p:nvPr/>
        </p:nvSpPr>
        <p:spPr>
          <a:xfrm>
            <a:off x="0" y="6273225"/>
            <a:ext cx="762000" cy="584775"/>
          </a:xfrm>
          <a:prstGeom prst="rect">
            <a:avLst/>
          </a:prstGeom>
          <a:noFill/>
        </p:spPr>
        <p:txBody>
          <a:bodyPr wrap="square" rtlCol="0">
            <a:spAutoFit/>
          </a:bodyPr>
          <a:lstStyle/>
          <a:p>
            <a:pPr algn="ctr"/>
            <a:r>
              <a:rPr lang="en-US" sz="3200" dirty="0" smtClean="0">
                <a:solidFill>
                  <a:srgbClr val="336600"/>
                </a:solidFill>
              </a:rPr>
              <a:t>1-6</a:t>
            </a:r>
            <a:endParaRPr lang="en-US" sz="3200" dirty="0">
              <a:solidFill>
                <a:srgbClr val="336600"/>
              </a:solidFill>
              <a:latin typeface="+mj-l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Stages in the Transition to Management</a:t>
            </a:r>
            <a:endParaRPr lang="en-US" dirty="0"/>
          </a:p>
        </p:txBody>
      </p:sp>
      <p:sp>
        <p:nvSpPr>
          <p:cNvPr id="5" name="TextBox 4"/>
          <p:cNvSpPr txBox="1"/>
          <p:nvPr/>
        </p:nvSpPr>
        <p:spPr>
          <a:xfrm>
            <a:off x="8382000" y="6273225"/>
            <a:ext cx="762000" cy="584775"/>
          </a:xfrm>
          <a:prstGeom prst="rect">
            <a:avLst/>
          </a:prstGeom>
          <a:noFill/>
        </p:spPr>
        <p:txBody>
          <a:bodyPr wrap="square" rtlCol="0">
            <a:spAutoFit/>
          </a:bodyPr>
          <a:lstStyle/>
          <a:p>
            <a:pPr algn="ctr"/>
            <a:r>
              <a:rPr lang="en-US" sz="3200" dirty="0" smtClean="0">
                <a:solidFill>
                  <a:srgbClr val="336600"/>
                </a:solidFill>
                <a:latin typeface="+mj-lt"/>
              </a:rPr>
              <a:t>1-7</a:t>
            </a:r>
            <a:endParaRPr lang="en-US" sz="3200" dirty="0">
              <a:solidFill>
                <a:srgbClr val="336600"/>
              </a:solidFill>
              <a:latin typeface="+mj-lt"/>
            </a:endParaRPr>
          </a:p>
        </p:txBody>
      </p:sp>
      <p:sp>
        <p:nvSpPr>
          <p:cNvPr id="7" name="Footer Placeholder 4"/>
          <p:cNvSpPr txBox="1">
            <a:spLocks/>
          </p:cNvSpPr>
          <p:nvPr/>
        </p:nvSpPr>
        <p:spPr bwMode="auto">
          <a:xfrm>
            <a:off x="3124200" y="6657975"/>
            <a:ext cx="2895600" cy="476250"/>
          </a:xfrm>
          <a:prstGeom prst="rect">
            <a:avLst/>
          </a:prstGeom>
          <a:noFill/>
          <a:ln w="9525">
            <a:noFill/>
            <a:miter lim="800000"/>
            <a:headEnd/>
            <a:tailEnd/>
          </a:ln>
          <a:effectLst/>
        </p:spPr>
        <p:txBody>
          <a:bodyPr/>
          <a:lstStyle/>
          <a:p>
            <a:pPr algn="ctr">
              <a:defRPr/>
            </a:pPr>
            <a:r>
              <a:rPr lang="en-US" sz="900" dirty="0">
                <a:latin typeface="+mn-lt"/>
              </a:rPr>
              <a:t>© </a:t>
            </a:r>
            <a:r>
              <a:rPr lang="en-US" sz="900" dirty="0" smtClean="0">
                <a:latin typeface="+mn-lt"/>
              </a:rPr>
              <a:t>2015 </a:t>
            </a:r>
            <a:r>
              <a:rPr lang="en-US" sz="900" dirty="0">
                <a:latin typeface="+mn-lt"/>
              </a:rPr>
              <a:t>Cengage Learning</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5" y="2171045"/>
            <a:ext cx="8705850" cy="2515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Competitive Advantage </a:t>
            </a:r>
            <a:r>
              <a:rPr lang="en-US" smtClean="0"/>
              <a:t>through People</a:t>
            </a:r>
            <a:endParaRPr lang="en-US"/>
          </a:p>
        </p:txBody>
      </p:sp>
      <p:sp>
        <p:nvSpPr>
          <p:cNvPr id="7" name="TextBox 6"/>
          <p:cNvSpPr txBox="1"/>
          <p:nvPr/>
        </p:nvSpPr>
        <p:spPr>
          <a:xfrm>
            <a:off x="8382000" y="6273225"/>
            <a:ext cx="762000" cy="584775"/>
          </a:xfrm>
          <a:prstGeom prst="rect">
            <a:avLst/>
          </a:prstGeom>
          <a:noFill/>
        </p:spPr>
        <p:txBody>
          <a:bodyPr wrap="square" rtlCol="0">
            <a:spAutoFit/>
          </a:bodyPr>
          <a:lstStyle/>
          <a:p>
            <a:pPr algn="ctr"/>
            <a:r>
              <a:rPr lang="en-US" sz="3200" dirty="0" smtClean="0">
                <a:solidFill>
                  <a:srgbClr val="336600"/>
                </a:solidFill>
                <a:latin typeface="+mj-lt"/>
              </a:rPr>
              <a:t>1-8</a:t>
            </a:r>
            <a:endParaRPr lang="en-US" sz="3200" dirty="0">
              <a:solidFill>
                <a:srgbClr val="336600"/>
              </a:solidFill>
              <a:latin typeface="+mj-lt"/>
            </a:endParaRPr>
          </a:p>
        </p:txBody>
      </p:sp>
      <p:sp>
        <p:nvSpPr>
          <p:cNvPr id="8" name="Footer Placeholder 4"/>
          <p:cNvSpPr txBox="1">
            <a:spLocks/>
          </p:cNvSpPr>
          <p:nvPr/>
        </p:nvSpPr>
        <p:spPr bwMode="auto">
          <a:xfrm>
            <a:off x="3124200" y="6657975"/>
            <a:ext cx="2895600" cy="476250"/>
          </a:xfrm>
          <a:prstGeom prst="rect">
            <a:avLst/>
          </a:prstGeom>
          <a:noFill/>
          <a:ln w="9525">
            <a:noFill/>
            <a:miter lim="800000"/>
            <a:headEnd/>
            <a:tailEnd/>
          </a:ln>
          <a:effectLst/>
        </p:spPr>
        <p:txBody>
          <a:bodyPr/>
          <a:lstStyle/>
          <a:p>
            <a:pPr algn="ctr">
              <a:defRPr/>
            </a:pPr>
            <a:r>
              <a:rPr lang="en-US" sz="900" dirty="0">
                <a:latin typeface="+mn-lt"/>
              </a:rPr>
              <a:t>© </a:t>
            </a:r>
            <a:r>
              <a:rPr lang="en-US" sz="900" dirty="0" smtClean="0">
                <a:latin typeface="+mn-lt"/>
              </a:rPr>
              <a:t>2015 </a:t>
            </a:r>
            <a:r>
              <a:rPr lang="en-US" sz="900" dirty="0">
                <a:latin typeface="+mn-lt"/>
              </a:rPr>
              <a:t>Cengage Learning</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3463" y="1074348"/>
            <a:ext cx="7077074" cy="4709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pPr eaLnBrk="1" hangingPunct="1"/>
            <a:r>
              <a:rPr lang="en-US" sz="4400" dirty="0" smtClean="0"/>
              <a:t>Camp Bow Wow</a:t>
            </a:r>
          </a:p>
        </p:txBody>
      </p:sp>
      <p:sp>
        <p:nvSpPr>
          <p:cNvPr id="53252" name="Rectangle 3"/>
          <p:cNvSpPr>
            <a:spLocks noGrp="1" noChangeArrowheads="1"/>
          </p:cNvSpPr>
          <p:nvPr>
            <p:ph sz="half" idx="2"/>
          </p:nvPr>
        </p:nvSpPr>
        <p:spPr>
          <a:noFill/>
        </p:spPr>
        <p:txBody>
          <a:bodyPr>
            <a:normAutofit fontScale="77500" lnSpcReduction="20000"/>
          </a:bodyPr>
          <a:lstStyle/>
          <a:p>
            <a:pPr marL="514350" indent="-514350">
              <a:lnSpc>
                <a:spcPct val="90000"/>
              </a:lnSpc>
              <a:buFont typeface="+mj-lt"/>
              <a:buAutoNum type="arabicPeriod"/>
            </a:pPr>
            <a:r>
              <a:rPr lang="en-US" altLang="ko-KR" dirty="0" smtClean="0">
                <a:ea typeface="굴림" charset="-127"/>
              </a:rPr>
              <a:t>Identify three skills that companies look for in managers and explain which might be most needed for the Camp Bow Wow leaders highlighted in the video. </a:t>
            </a:r>
          </a:p>
          <a:p>
            <a:pPr marL="514350" indent="-514350">
              <a:lnSpc>
                <a:spcPct val="90000"/>
              </a:lnSpc>
              <a:buFont typeface="+mj-lt"/>
              <a:buAutoNum type="arabicPeriod"/>
            </a:pPr>
            <a:r>
              <a:rPr lang="en-US" dirty="0" smtClean="0"/>
              <a:t>Which activities at Camp Bow Wow require high efficiency? Which activities require high effectiveness? </a:t>
            </a:r>
          </a:p>
          <a:p>
            <a:pPr marL="514350" indent="-514350">
              <a:lnSpc>
                <a:spcPct val="90000"/>
              </a:lnSpc>
              <a:buFont typeface="+mj-lt"/>
              <a:buAutoNum type="arabicPeriod"/>
            </a:pPr>
            <a:r>
              <a:rPr lang="en-US" dirty="0" smtClean="0"/>
              <a:t>3.	List two activities that leaders at Camp Bow Wow perform daily, and identify which of the managerial roles discussed in the chapter figure prominently for each. </a:t>
            </a:r>
          </a:p>
        </p:txBody>
      </p:sp>
      <p:sp>
        <p:nvSpPr>
          <p:cNvPr id="53250" name="Footer Placeholder 4"/>
          <p:cNvSpPr>
            <a:spLocks noGrp="1"/>
          </p:cNvSpPr>
          <p:nvPr>
            <p:ph type="ftr" sz="quarter" idx="11"/>
          </p:nvPr>
        </p:nvSpPr>
        <p:spPr>
          <a:noFill/>
        </p:spPr>
        <p:txBody>
          <a:bodyPr/>
          <a:lstStyle/>
          <a:p>
            <a:r>
              <a:rPr lang="en-US" smtClean="0"/>
              <a:t>© 2015 Cengage Learning</a:t>
            </a:r>
            <a:endParaRPr lang="en-US" dirty="0"/>
          </a:p>
        </p:txBody>
      </p:sp>
      <p:pic>
        <p:nvPicPr>
          <p:cNvPr id="53255" name="Picture 7" descr="ch01_otj">
            <a:hlinkClick r:id="rId3"/>
          </p:cNvPr>
          <p:cNvPicPr>
            <a:picLocks noChangeAspect="1" noChangeArrowheads="1"/>
          </p:cNvPicPr>
          <p:nvPr/>
        </p:nvPicPr>
        <p:blipFill>
          <a:blip r:embed="rId4" cstate="print"/>
          <a:srcRect/>
          <a:stretch>
            <a:fillRect/>
          </a:stretch>
        </p:blipFill>
        <p:spPr bwMode="auto">
          <a:xfrm>
            <a:off x="152400" y="1828800"/>
            <a:ext cx="4305300" cy="262255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noFill/>
        </p:spPr>
        <p:txBody>
          <a:bodyPr/>
          <a:lstStyle/>
          <a:p>
            <a:pPr eaLnBrk="1" hangingPunct="1"/>
            <a:r>
              <a:rPr lang="en-US" smtClean="0"/>
              <a:t>Management Is…</a:t>
            </a:r>
          </a:p>
        </p:txBody>
      </p:sp>
      <p:sp>
        <p:nvSpPr>
          <p:cNvPr id="29700" name="Rectangle 3"/>
          <p:cNvSpPr>
            <a:spLocks noGrp="1" noChangeArrowheads="1"/>
          </p:cNvSpPr>
          <p:nvPr>
            <p:ph idx="1"/>
          </p:nvPr>
        </p:nvSpPr>
        <p:spPr/>
        <p:txBody>
          <a:bodyPr/>
          <a:lstStyle/>
          <a:p>
            <a:pPr marL="457200" indent="-457200" eaLnBrk="1" hangingPunct="1"/>
            <a:r>
              <a:rPr lang="en-US" dirty="0" smtClean="0"/>
              <a:t>Getting work done through others</a:t>
            </a:r>
          </a:p>
          <a:p>
            <a:pPr marL="457200" indent="-457200" eaLnBrk="1" hangingPunct="1"/>
            <a:endParaRPr lang="en-US" sz="2400" dirty="0" smtClean="0"/>
          </a:p>
          <a:p>
            <a:pPr marL="457200" indent="-457200" eaLnBrk="1" hangingPunct="1"/>
            <a:r>
              <a:rPr lang="en-US" dirty="0" smtClean="0"/>
              <a:t>Efficiency – getting work done with a minimum of effort, waste, or expense</a:t>
            </a:r>
          </a:p>
          <a:p>
            <a:pPr marL="457200" indent="-457200" eaLnBrk="1" hangingPunct="1"/>
            <a:endParaRPr lang="en-US" sz="2400" dirty="0" smtClean="0"/>
          </a:p>
          <a:p>
            <a:pPr marL="457200" indent="-457200" eaLnBrk="1" hangingPunct="1"/>
            <a:r>
              <a:rPr lang="en-US" dirty="0" smtClean="0"/>
              <a:t>Effectiveness – accomplishing tasks that help fulfill organizational objectives</a:t>
            </a:r>
          </a:p>
        </p:txBody>
      </p:sp>
      <p:sp>
        <p:nvSpPr>
          <p:cNvPr id="29698" name="Footer Placeholder 4"/>
          <p:cNvSpPr>
            <a:spLocks noGrp="1"/>
          </p:cNvSpPr>
          <p:nvPr>
            <p:ph type="ftr" sz="quarter" idx="11"/>
          </p:nvPr>
        </p:nvSpPr>
        <p:spPr>
          <a:noFill/>
        </p:spPr>
        <p:txBody>
          <a:bodyPr/>
          <a:lstStyle/>
          <a:p>
            <a:r>
              <a:rPr lang="en-US" smtClean="0"/>
              <a:t>© 2015 Cengage Learning</a:t>
            </a:r>
            <a:endParaRPr lang="en-US" dirty="0"/>
          </a:p>
        </p:txBody>
      </p:sp>
      <p:sp>
        <p:nvSpPr>
          <p:cNvPr id="6" name="TextBox 5"/>
          <p:cNvSpPr txBox="1"/>
          <p:nvPr/>
        </p:nvSpPr>
        <p:spPr>
          <a:xfrm>
            <a:off x="8382000" y="6273225"/>
            <a:ext cx="762000" cy="584775"/>
          </a:xfrm>
          <a:prstGeom prst="rect">
            <a:avLst/>
          </a:prstGeom>
          <a:noFill/>
        </p:spPr>
        <p:txBody>
          <a:bodyPr wrap="square" rtlCol="0">
            <a:spAutoFit/>
          </a:bodyPr>
          <a:lstStyle/>
          <a:p>
            <a:pPr algn="ctr"/>
            <a:r>
              <a:rPr lang="en-US" sz="3200" dirty="0" smtClean="0">
                <a:solidFill>
                  <a:srgbClr val="336600"/>
                </a:solidFill>
                <a:latin typeface="+mj-lt"/>
              </a:rPr>
              <a:t>1-1</a:t>
            </a:r>
            <a:endParaRPr lang="en-US" sz="3200" dirty="0">
              <a:solidFill>
                <a:srgbClr val="336600"/>
              </a:solidFill>
              <a:latin typeface="+mj-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txBox="1">
            <a:spLocks/>
          </p:cNvSpPr>
          <p:nvPr/>
        </p:nvSpPr>
        <p:spPr bwMode="auto">
          <a:xfrm>
            <a:off x="3124200" y="6657975"/>
            <a:ext cx="2895600" cy="476250"/>
          </a:xfrm>
          <a:prstGeom prst="rect">
            <a:avLst/>
          </a:prstGeom>
          <a:noFill/>
          <a:ln w="9525">
            <a:noFill/>
            <a:miter lim="800000"/>
            <a:headEnd/>
            <a:tailEnd/>
          </a:ln>
          <a:effectLst/>
        </p:spPr>
        <p:txBody>
          <a:bodyPr/>
          <a:lstStyle/>
          <a:p>
            <a:pPr algn="ctr">
              <a:defRPr/>
            </a:pPr>
            <a:r>
              <a:rPr lang="en-US" sz="900" dirty="0">
                <a:latin typeface="+mn-lt"/>
              </a:rPr>
              <a:t>© </a:t>
            </a:r>
            <a:r>
              <a:rPr lang="en-US" sz="900" dirty="0" smtClean="0">
                <a:latin typeface="+mn-lt"/>
              </a:rPr>
              <a:t>2015 </a:t>
            </a:r>
            <a:r>
              <a:rPr lang="en-US" sz="900" dirty="0">
                <a:latin typeface="+mn-lt"/>
              </a:rPr>
              <a:t>Cengage Learning</a:t>
            </a:r>
          </a:p>
        </p:txBody>
      </p:sp>
      <p:sp>
        <p:nvSpPr>
          <p:cNvPr id="4" name="TextBox 3"/>
          <p:cNvSpPr txBox="1"/>
          <p:nvPr/>
        </p:nvSpPr>
        <p:spPr>
          <a:xfrm>
            <a:off x="8382000" y="6273225"/>
            <a:ext cx="762000" cy="584775"/>
          </a:xfrm>
          <a:prstGeom prst="rect">
            <a:avLst/>
          </a:prstGeom>
          <a:noFill/>
        </p:spPr>
        <p:txBody>
          <a:bodyPr wrap="square" rtlCol="0">
            <a:spAutoFit/>
          </a:bodyPr>
          <a:lstStyle/>
          <a:p>
            <a:pPr algn="ctr"/>
            <a:r>
              <a:rPr lang="en-US" sz="3200" dirty="0" smtClean="0">
                <a:solidFill>
                  <a:srgbClr val="336600"/>
                </a:solidFill>
              </a:rPr>
              <a:t>1-1</a:t>
            </a:r>
            <a:endParaRPr lang="en-US" sz="3200" dirty="0">
              <a:solidFill>
                <a:srgbClr val="336600"/>
              </a:solidFill>
              <a:latin typeface="+mj-lt"/>
            </a:endParaRPr>
          </a:p>
        </p:txBody>
      </p:sp>
      <p:sp>
        <p:nvSpPr>
          <p:cNvPr id="3" name="Title 2"/>
          <p:cNvSpPr>
            <a:spLocks noGrp="1"/>
          </p:cNvSpPr>
          <p:nvPr>
            <p:ph type="title"/>
          </p:nvPr>
        </p:nvSpPr>
        <p:spPr/>
        <p:txBody>
          <a:bodyPr/>
          <a:lstStyle/>
          <a:p>
            <a:r>
              <a:rPr lang="en-US" dirty="0" smtClean="0"/>
              <a:t>The Four Functions of Management</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350" y="1447800"/>
            <a:ext cx="645530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noFill/>
        </p:spPr>
        <p:txBody>
          <a:bodyPr/>
          <a:lstStyle/>
          <a:p>
            <a:pPr eaLnBrk="1" hangingPunct="1"/>
            <a:r>
              <a:rPr lang="en-US" smtClean="0"/>
              <a:t>Management Functions</a:t>
            </a:r>
          </a:p>
        </p:txBody>
      </p:sp>
      <p:sp>
        <p:nvSpPr>
          <p:cNvPr id="31748" name="Rectangle 3"/>
          <p:cNvSpPr>
            <a:spLocks noGrp="1" noChangeArrowheads="1"/>
          </p:cNvSpPr>
          <p:nvPr>
            <p:ph idx="1"/>
          </p:nvPr>
        </p:nvSpPr>
        <p:spPr/>
        <p:txBody>
          <a:bodyPr/>
          <a:lstStyle/>
          <a:p>
            <a:pPr marL="457200" indent="-457200" eaLnBrk="1" hangingPunct="1"/>
            <a:r>
              <a:rPr lang="en-US" dirty="0" smtClean="0"/>
              <a:t>Planning</a:t>
            </a:r>
          </a:p>
          <a:p>
            <a:pPr marL="857250" lvl="1" eaLnBrk="1" hangingPunct="1"/>
            <a:r>
              <a:rPr lang="en-US" dirty="0" smtClean="0"/>
              <a:t>determining organizational goals and a means for achieving them</a:t>
            </a:r>
          </a:p>
          <a:p>
            <a:pPr marL="857250" lvl="1" eaLnBrk="1" hangingPunct="1"/>
            <a:endParaRPr lang="en-US" dirty="0" smtClean="0"/>
          </a:p>
          <a:p>
            <a:pPr marL="457200" indent="-457200" eaLnBrk="1" hangingPunct="1"/>
            <a:r>
              <a:rPr lang="en-US" dirty="0" smtClean="0"/>
              <a:t>Organizing</a:t>
            </a:r>
          </a:p>
          <a:p>
            <a:pPr marL="857250" lvl="1" eaLnBrk="1" hangingPunct="1"/>
            <a:r>
              <a:rPr lang="en-US" dirty="0" smtClean="0"/>
              <a:t>deciding where decisions will be made, who will do what jobs and tasks, and who will work for whom in the company</a:t>
            </a:r>
          </a:p>
          <a:p>
            <a:pPr marL="457200" indent="-457200" eaLnBrk="1" hangingPunct="1"/>
            <a:endParaRPr lang="en-US" dirty="0" smtClean="0"/>
          </a:p>
        </p:txBody>
      </p:sp>
      <p:sp>
        <p:nvSpPr>
          <p:cNvPr id="31746" name="Footer Placeholder 4"/>
          <p:cNvSpPr>
            <a:spLocks noGrp="1"/>
          </p:cNvSpPr>
          <p:nvPr>
            <p:ph type="ftr" sz="quarter" idx="11"/>
          </p:nvPr>
        </p:nvSpPr>
        <p:spPr>
          <a:noFill/>
        </p:spPr>
        <p:txBody>
          <a:bodyPr/>
          <a:lstStyle/>
          <a:p>
            <a:r>
              <a:rPr lang="en-US" smtClean="0"/>
              <a:t>© 2015 Cengage Learning</a:t>
            </a:r>
            <a:endParaRPr lang="en-US" dirty="0"/>
          </a:p>
        </p:txBody>
      </p:sp>
      <p:sp>
        <p:nvSpPr>
          <p:cNvPr id="6" name="TextBox 5"/>
          <p:cNvSpPr txBox="1"/>
          <p:nvPr/>
        </p:nvSpPr>
        <p:spPr>
          <a:xfrm>
            <a:off x="0" y="6273225"/>
            <a:ext cx="762000" cy="584775"/>
          </a:xfrm>
          <a:prstGeom prst="rect">
            <a:avLst/>
          </a:prstGeom>
          <a:noFill/>
        </p:spPr>
        <p:txBody>
          <a:bodyPr wrap="square" rtlCol="0">
            <a:spAutoFit/>
          </a:bodyPr>
          <a:lstStyle/>
          <a:p>
            <a:pPr algn="ctr"/>
            <a:r>
              <a:rPr lang="en-US" sz="3200" dirty="0" smtClean="0">
                <a:solidFill>
                  <a:srgbClr val="336600"/>
                </a:solidFill>
              </a:rPr>
              <a:t>1-2</a:t>
            </a:r>
            <a:endParaRPr lang="en-US" sz="3200" dirty="0">
              <a:solidFill>
                <a:srgbClr val="336600"/>
              </a:solidFill>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a:noFill/>
        </p:spPr>
        <p:txBody>
          <a:bodyPr/>
          <a:lstStyle/>
          <a:p>
            <a:pPr eaLnBrk="1" hangingPunct="1"/>
            <a:r>
              <a:rPr lang="en-US" smtClean="0"/>
              <a:t>Management Functions</a:t>
            </a:r>
          </a:p>
        </p:txBody>
      </p:sp>
      <p:sp>
        <p:nvSpPr>
          <p:cNvPr id="32772" name="Rectangle 3"/>
          <p:cNvSpPr>
            <a:spLocks noGrp="1" noChangeArrowheads="1"/>
          </p:cNvSpPr>
          <p:nvPr>
            <p:ph idx="1"/>
          </p:nvPr>
        </p:nvSpPr>
        <p:spPr/>
        <p:txBody>
          <a:bodyPr/>
          <a:lstStyle/>
          <a:p>
            <a:pPr marL="457200" indent="-457200" eaLnBrk="1" hangingPunct="1"/>
            <a:r>
              <a:rPr lang="en-US" dirty="0" smtClean="0"/>
              <a:t>Leading</a:t>
            </a:r>
          </a:p>
          <a:p>
            <a:pPr marL="857250" lvl="1" eaLnBrk="1" hangingPunct="1"/>
            <a:r>
              <a:rPr lang="en-US" dirty="0" smtClean="0"/>
              <a:t>inspiring and motivating workers to work hard to achieve organizational goals</a:t>
            </a:r>
          </a:p>
          <a:p>
            <a:pPr marL="857250" lvl="1" eaLnBrk="1" hangingPunct="1"/>
            <a:endParaRPr lang="en-US" dirty="0" smtClean="0"/>
          </a:p>
          <a:p>
            <a:pPr marL="457200" indent="-457200" eaLnBrk="1" hangingPunct="1"/>
            <a:r>
              <a:rPr lang="en-US" dirty="0" smtClean="0"/>
              <a:t>Controlling</a:t>
            </a:r>
          </a:p>
          <a:p>
            <a:pPr marL="857250" lvl="1" eaLnBrk="1" hangingPunct="1"/>
            <a:r>
              <a:rPr lang="en-US" dirty="0" smtClean="0"/>
              <a:t>monitoring progress toward goal achievement and taking corrective action when progress isn’t being made</a:t>
            </a:r>
          </a:p>
          <a:p>
            <a:pPr marL="457200" indent="-457200" eaLnBrk="1" hangingPunct="1"/>
            <a:endParaRPr lang="en-US" dirty="0" smtClean="0"/>
          </a:p>
        </p:txBody>
      </p:sp>
      <p:sp>
        <p:nvSpPr>
          <p:cNvPr id="32770" name="Footer Placeholder 4"/>
          <p:cNvSpPr>
            <a:spLocks noGrp="1"/>
          </p:cNvSpPr>
          <p:nvPr>
            <p:ph type="ftr" sz="quarter" idx="11"/>
          </p:nvPr>
        </p:nvSpPr>
        <p:spPr>
          <a:noFill/>
        </p:spPr>
        <p:txBody>
          <a:bodyPr/>
          <a:lstStyle/>
          <a:p>
            <a:r>
              <a:rPr lang="en-US" smtClean="0"/>
              <a:t>© 2015 Cengage Learning</a:t>
            </a:r>
            <a:endParaRPr lang="en-US" dirty="0"/>
          </a:p>
        </p:txBody>
      </p:sp>
      <p:sp>
        <p:nvSpPr>
          <p:cNvPr id="6" name="TextBox 5"/>
          <p:cNvSpPr txBox="1"/>
          <p:nvPr/>
        </p:nvSpPr>
        <p:spPr>
          <a:xfrm>
            <a:off x="0" y="6273225"/>
            <a:ext cx="762000" cy="584775"/>
          </a:xfrm>
          <a:prstGeom prst="rect">
            <a:avLst/>
          </a:prstGeom>
          <a:noFill/>
        </p:spPr>
        <p:txBody>
          <a:bodyPr wrap="square" rtlCol="0">
            <a:spAutoFit/>
          </a:bodyPr>
          <a:lstStyle/>
          <a:p>
            <a:pPr algn="ctr"/>
            <a:r>
              <a:rPr lang="en-US" sz="3200" dirty="0" smtClean="0">
                <a:solidFill>
                  <a:srgbClr val="336600"/>
                </a:solidFill>
              </a:rPr>
              <a:t>1-2</a:t>
            </a:r>
            <a:endParaRPr lang="en-US" sz="3200" dirty="0">
              <a:solidFill>
                <a:srgbClr val="336600"/>
              </a:solidFill>
              <a:latin typeface="+mj-l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0" y="6273225"/>
            <a:ext cx="762000" cy="584775"/>
          </a:xfrm>
          <a:prstGeom prst="rect">
            <a:avLst/>
          </a:prstGeom>
          <a:noFill/>
        </p:spPr>
        <p:txBody>
          <a:bodyPr wrap="square" rtlCol="0">
            <a:spAutoFit/>
          </a:bodyPr>
          <a:lstStyle/>
          <a:p>
            <a:pPr algn="ctr"/>
            <a:r>
              <a:rPr lang="en-US" sz="3200" dirty="0" smtClean="0">
                <a:solidFill>
                  <a:srgbClr val="336600"/>
                </a:solidFill>
              </a:rPr>
              <a:t>1-3</a:t>
            </a:r>
            <a:endParaRPr lang="en-US" sz="3200" dirty="0">
              <a:solidFill>
                <a:srgbClr val="336600"/>
              </a:solidFill>
              <a:latin typeface="+mj-lt"/>
            </a:endParaRPr>
          </a:p>
        </p:txBody>
      </p:sp>
      <p:sp>
        <p:nvSpPr>
          <p:cNvPr id="2" name="Title 1"/>
          <p:cNvSpPr>
            <a:spLocks noGrp="1"/>
          </p:cNvSpPr>
          <p:nvPr>
            <p:ph type="title"/>
          </p:nvPr>
        </p:nvSpPr>
        <p:spPr/>
        <p:txBody>
          <a:bodyPr/>
          <a:lstStyle/>
          <a:p>
            <a:r>
              <a:rPr lang="en-US" dirty="0" smtClean="0"/>
              <a:t>What the Four Kinds of Managers Do </a:t>
            </a:r>
            <a:endParaRPr lang="en-US" dirty="0"/>
          </a:p>
        </p:txBody>
      </p:sp>
      <p:sp>
        <p:nvSpPr>
          <p:cNvPr id="8" name="Footer Placeholder 4"/>
          <p:cNvSpPr txBox="1">
            <a:spLocks/>
          </p:cNvSpPr>
          <p:nvPr/>
        </p:nvSpPr>
        <p:spPr bwMode="auto">
          <a:xfrm>
            <a:off x="3124200" y="6657975"/>
            <a:ext cx="2895600" cy="476250"/>
          </a:xfrm>
          <a:prstGeom prst="rect">
            <a:avLst/>
          </a:prstGeom>
          <a:noFill/>
          <a:ln w="9525">
            <a:noFill/>
            <a:miter lim="800000"/>
            <a:headEnd/>
            <a:tailEnd/>
          </a:ln>
          <a:effectLst/>
        </p:spPr>
        <p:txBody>
          <a:bodyPr/>
          <a:lstStyle/>
          <a:p>
            <a:pPr algn="ctr">
              <a:defRPr/>
            </a:pPr>
            <a:r>
              <a:rPr lang="en-US" sz="900" dirty="0">
                <a:latin typeface="+mn-lt"/>
              </a:rPr>
              <a:t>© </a:t>
            </a:r>
            <a:r>
              <a:rPr lang="en-US" sz="900" dirty="0" smtClean="0">
                <a:latin typeface="+mn-lt"/>
              </a:rPr>
              <a:t>2015 </a:t>
            </a:r>
            <a:r>
              <a:rPr lang="en-US" sz="900" dirty="0">
                <a:latin typeface="+mn-lt"/>
              </a:rPr>
              <a:t>Cengage Learning</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300" y="1175961"/>
            <a:ext cx="5867400" cy="4506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type="title"/>
          </p:nvPr>
        </p:nvSpPr>
        <p:spPr>
          <a:noFill/>
        </p:spPr>
        <p:txBody>
          <a:bodyPr/>
          <a:lstStyle/>
          <a:p>
            <a:pPr eaLnBrk="1" hangingPunct="1"/>
            <a:r>
              <a:rPr lang="en-US" smtClean="0"/>
              <a:t>Top Managers</a:t>
            </a:r>
          </a:p>
        </p:txBody>
      </p:sp>
      <p:sp>
        <p:nvSpPr>
          <p:cNvPr id="34820" name="Rectangle 3"/>
          <p:cNvSpPr>
            <a:spLocks noGrp="1" noChangeArrowheads="1"/>
          </p:cNvSpPr>
          <p:nvPr>
            <p:ph idx="1"/>
          </p:nvPr>
        </p:nvSpPr>
        <p:spPr/>
        <p:txBody>
          <a:bodyPr>
            <a:normAutofit/>
          </a:bodyPr>
          <a:lstStyle/>
          <a:p>
            <a:pPr marL="457200" indent="-457200" eaLnBrk="1" hangingPunct="1">
              <a:lnSpc>
                <a:spcPct val="90000"/>
              </a:lnSpc>
            </a:pPr>
            <a:r>
              <a:rPr lang="en-US" sz="2800" dirty="0" smtClean="0"/>
              <a:t>CEO, COO, CFO, CIO</a:t>
            </a:r>
          </a:p>
          <a:p>
            <a:pPr marL="457200" indent="-457200" eaLnBrk="1" hangingPunct="1">
              <a:lnSpc>
                <a:spcPct val="90000"/>
              </a:lnSpc>
            </a:pPr>
            <a:r>
              <a:rPr lang="en-US" sz="2800" dirty="0" smtClean="0"/>
              <a:t>Overall direction of the organization</a:t>
            </a:r>
          </a:p>
          <a:p>
            <a:pPr marL="457200" indent="-457200" eaLnBrk="1" hangingPunct="1">
              <a:lnSpc>
                <a:spcPct val="90000"/>
              </a:lnSpc>
            </a:pPr>
            <a:r>
              <a:rPr lang="en-US" sz="2800" dirty="0" smtClean="0"/>
              <a:t>Create context for change</a:t>
            </a:r>
          </a:p>
          <a:p>
            <a:pPr marL="457200" indent="-457200" eaLnBrk="1" hangingPunct="1">
              <a:lnSpc>
                <a:spcPct val="90000"/>
              </a:lnSpc>
            </a:pPr>
            <a:r>
              <a:rPr lang="en-US" sz="2800" dirty="0" smtClean="0"/>
              <a:t>Develop employees’ commitment to and ownership of company performance</a:t>
            </a:r>
          </a:p>
          <a:p>
            <a:pPr marL="457200" indent="-457200" eaLnBrk="1" hangingPunct="1">
              <a:lnSpc>
                <a:spcPct val="90000"/>
              </a:lnSpc>
            </a:pPr>
            <a:r>
              <a:rPr lang="en-US" sz="2800" dirty="0" smtClean="0"/>
              <a:t>Create a positive organizational culture through language and action</a:t>
            </a:r>
          </a:p>
          <a:p>
            <a:pPr marL="457200" indent="-457200" eaLnBrk="1" hangingPunct="1">
              <a:lnSpc>
                <a:spcPct val="90000"/>
              </a:lnSpc>
            </a:pPr>
            <a:r>
              <a:rPr lang="en-US" sz="2800" dirty="0" smtClean="0"/>
              <a:t>Monitor the business environment</a:t>
            </a:r>
          </a:p>
        </p:txBody>
      </p:sp>
      <p:sp>
        <p:nvSpPr>
          <p:cNvPr id="34818" name="Footer Placeholder 4"/>
          <p:cNvSpPr>
            <a:spLocks noGrp="1"/>
          </p:cNvSpPr>
          <p:nvPr>
            <p:ph type="ftr" sz="quarter" idx="11"/>
          </p:nvPr>
        </p:nvSpPr>
        <p:spPr>
          <a:noFill/>
        </p:spPr>
        <p:txBody>
          <a:bodyPr/>
          <a:lstStyle/>
          <a:p>
            <a:r>
              <a:rPr lang="en-US" smtClean="0"/>
              <a:t>© 2015 Cengage Learning</a:t>
            </a:r>
            <a:endParaRPr lang="en-US" dirty="0"/>
          </a:p>
        </p:txBody>
      </p:sp>
      <p:sp>
        <p:nvSpPr>
          <p:cNvPr id="6" name="TextBox 5"/>
          <p:cNvSpPr txBox="1"/>
          <p:nvPr/>
        </p:nvSpPr>
        <p:spPr>
          <a:xfrm>
            <a:off x="0" y="6273225"/>
            <a:ext cx="762000" cy="584775"/>
          </a:xfrm>
          <a:prstGeom prst="rect">
            <a:avLst/>
          </a:prstGeom>
          <a:noFill/>
        </p:spPr>
        <p:txBody>
          <a:bodyPr wrap="square" rtlCol="0">
            <a:spAutoFit/>
          </a:bodyPr>
          <a:lstStyle/>
          <a:p>
            <a:pPr algn="ctr"/>
            <a:r>
              <a:rPr lang="en-US" sz="3200" dirty="0" smtClean="0">
                <a:solidFill>
                  <a:srgbClr val="336600"/>
                </a:solidFill>
              </a:rPr>
              <a:t>1-3</a:t>
            </a:r>
            <a:endParaRPr lang="en-US" sz="3200" dirty="0">
              <a:solidFill>
                <a:srgbClr val="336600"/>
              </a:solidFill>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type="title"/>
          </p:nvPr>
        </p:nvSpPr>
        <p:spPr>
          <a:noFill/>
        </p:spPr>
        <p:txBody>
          <a:bodyPr/>
          <a:lstStyle/>
          <a:p>
            <a:pPr eaLnBrk="1" hangingPunct="1"/>
            <a:r>
              <a:rPr lang="en-US" smtClean="0"/>
              <a:t>Middle Managers </a:t>
            </a:r>
          </a:p>
        </p:txBody>
      </p:sp>
      <p:sp>
        <p:nvSpPr>
          <p:cNvPr id="35844" name="Rectangle 3"/>
          <p:cNvSpPr>
            <a:spLocks noGrp="1" noChangeArrowheads="1"/>
          </p:cNvSpPr>
          <p:nvPr>
            <p:ph idx="1"/>
          </p:nvPr>
        </p:nvSpPr>
        <p:spPr>
          <a:xfrm>
            <a:off x="838200" y="1371600"/>
            <a:ext cx="7848600" cy="4525963"/>
          </a:xfrm>
        </p:spPr>
        <p:txBody>
          <a:bodyPr/>
          <a:lstStyle/>
          <a:p>
            <a:pPr marL="457200" indent="-457200" eaLnBrk="1" hangingPunct="1"/>
            <a:r>
              <a:rPr lang="en-US" sz="2400" dirty="0" smtClean="0"/>
              <a:t>Plant manager, regional manager, divisional manager</a:t>
            </a:r>
          </a:p>
          <a:p>
            <a:pPr marL="457200" indent="-457200" eaLnBrk="1" hangingPunct="1"/>
            <a:r>
              <a:rPr lang="en-US" sz="2400" dirty="0" smtClean="0"/>
              <a:t>Set objectives consistent with top management’s goals</a:t>
            </a:r>
          </a:p>
          <a:p>
            <a:pPr marL="457200" indent="-457200" eaLnBrk="1" hangingPunct="1"/>
            <a:r>
              <a:rPr lang="en-US" sz="2400" dirty="0" smtClean="0"/>
              <a:t>Implement subunit strategies for achieving objectives</a:t>
            </a:r>
          </a:p>
          <a:p>
            <a:pPr marL="457200" indent="-457200" eaLnBrk="1" hangingPunct="1"/>
            <a:r>
              <a:rPr lang="en-US" sz="2400" dirty="0" smtClean="0"/>
              <a:t>Plan and allocate resources to meet objectives</a:t>
            </a:r>
          </a:p>
          <a:p>
            <a:pPr marL="457200" indent="-457200" eaLnBrk="1" hangingPunct="1"/>
            <a:r>
              <a:rPr lang="en-US" sz="2400" dirty="0" smtClean="0"/>
              <a:t>Coordinate and link groups, departments, and divisions</a:t>
            </a:r>
          </a:p>
          <a:p>
            <a:pPr marL="457200" indent="-457200" eaLnBrk="1" hangingPunct="1"/>
            <a:r>
              <a:rPr lang="en-US" sz="2400" dirty="0" smtClean="0"/>
              <a:t>Monitor and manage subunits and individual managers</a:t>
            </a:r>
          </a:p>
        </p:txBody>
      </p:sp>
      <p:sp>
        <p:nvSpPr>
          <p:cNvPr id="35842" name="Footer Placeholder 4"/>
          <p:cNvSpPr>
            <a:spLocks noGrp="1"/>
          </p:cNvSpPr>
          <p:nvPr>
            <p:ph type="ftr" sz="quarter" idx="11"/>
          </p:nvPr>
        </p:nvSpPr>
        <p:spPr>
          <a:noFill/>
        </p:spPr>
        <p:txBody>
          <a:bodyPr/>
          <a:lstStyle/>
          <a:p>
            <a:r>
              <a:rPr lang="en-US" smtClean="0"/>
              <a:t>© 2015 Cengage Learning</a:t>
            </a:r>
            <a:endParaRPr lang="en-US" dirty="0"/>
          </a:p>
        </p:txBody>
      </p:sp>
      <p:sp>
        <p:nvSpPr>
          <p:cNvPr id="6" name="TextBox 5"/>
          <p:cNvSpPr txBox="1"/>
          <p:nvPr/>
        </p:nvSpPr>
        <p:spPr>
          <a:xfrm>
            <a:off x="8382000" y="6273225"/>
            <a:ext cx="762000" cy="584775"/>
          </a:xfrm>
          <a:prstGeom prst="rect">
            <a:avLst/>
          </a:prstGeom>
          <a:noFill/>
        </p:spPr>
        <p:txBody>
          <a:bodyPr wrap="square" rtlCol="0">
            <a:spAutoFit/>
          </a:bodyPr>
          <a:lstStyle/>
          <a:p>
            <a:pPr algn="ctr"/>
            <a:r>
              <a:rPr lang="en-US" sz="3200" dirty="0" smtClean="0">
                <a:solidFill>
                  <a:srgbClr val="336600"/>
                </a:solidFill>
              </a:rPr>
              <a:t>1-3</a:t>
            </a:r>
            <a:endParaRPr lang="en-US" sz="3200" dirty="0">
              <a:solidFill>
                <a:srgbClr val="336600"/>
              </a:solidFill>
              <a:latin typeface="+mj-l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418</TotalTime>
  <Words>3142</Words>
  <Application>Microsoft Office PowerPoint</Application>
  <PresentationFormat>On-screen Show (4:3)</PresentationFormat>
  <Paragraphs>231</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Chapter 1  Management</vt:lpstr>
      <vt:lpstr>PowerPoint Presentation</vt:lpstr>
      <vt:lpstr>Management Is…</vt:lpstr>
      <vt:lpstr>The Four Functions of Management</vt:lpstr>
      <vt:lpstr>Management Functions</vt:lpstr>
      <vt:lpstr>Management Functions</vt:lpstr>
      <vt:lpstr>What the Four Kinds of Managers Do </vt:lpstr>
      <vt:lpstr>Top Managers</vt:lpstr>
      <vt:lpstr>Middle Managers </vt:lpstr>
      <vt:lpstr>First-Line Managers</vt:lpstr>
      <vt:lpstr>Team Leaders</vt:lpstr>
      <vt:lpstr>Mintzberg’s Managerial Roles</vt:lpstr>
      <vt:lpstr>Interpersonal Roles</vt:lpstr>
      <vt:lpstr>Informational Roles</vt:lpstr>
      <vt:lpstr>Decisional Roles</vt:lpstr>
      <vt:lpstr>Decisional Roles</vt:lpstr>
      <vt:lpstr>Management Skills</vt:lpstr>
      <vt:lpstr>What Companies Look For</vt:lpstr>
      <vt:lpstr>What Companies Look For</vt:lpstr>
      <vt:lpstr>Mistakes Managers Make</vt:lpstr>
      <vt:lpstr>Stages in the Transition to Management</vt:lpstr>
      <vt:lpstr>Competitive Advantage through People</vt:lpstr>
      <vt:lpstr>Camp Bow Wow</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Choi</dc:creator>
  <cp:lastModifiedBy>Robert Willardson</cp:lastModifiedBy>
  <cp:revision>57</cp:revision>
  <dcterms:created xsi:type="dcterms:W3CDTF">2006-08-16T00:00:00Z</dcterms:created>
  <dcterms:modified xsi:type="dcterms:W3CDTF">2015-09-08T03:25:44Z</dcterms:modified>
</cp:coreProperties>
</file>