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7" r:id="rId3"/>
    <p:sldId id="267" r:id="rId4"/>
    <p:sldId id="259" r:id="rId5"/>
    <p:sldId id="257" r:id="rId6"/>
    <p:sldId id="260" r:id="rId7"/>
    <p:sldId id="258" r:id="rId8"/>
    <p:sldId id="332" r:id="rId9"/>
    <p:sldId id="264" r:id="rId10"/>
    <p:sldId id="279" r:id="rId11"/>
    <p:sldId id="268" r:id="rId12"/>
    <p:sldId id="345" r:id="rId13"/>
    <p:sldId id="316" r:id="rId14"/>
    <p:sldId id="331" r:id="rId15"/>
    <p:sldId id="339" r:id="rId16"/>
    <p:sldId id="333" r:id="rId17"/>
    <p:sldId id="292" r:id="rId18"/>
    <p:sldId id="293" r:id="rId19"/>
    <p:sldId id="334" r:id="rId20"/>
    <p:sldId id="291" r:id="rId21"/>
    <p:sldId id="285" r:id="rId22"/>
    <p:sldId id="280" r:id="rId23"/>
    <p:sldId id="281" r:id="rId24"/>
    <p:sldId id="290" r:id="rId25"/>
    <p:sldId id="283" r:id="rId26"/>
    <p:sldId id="320" r:id="rId27"/>
    <p:sldId id="315" r:id="rId28"/>
    <p:sldId id="261" r:id="rId29"/>
    <p:sldId id="335" r:id="rId30"/>
    <p:sldId id="336" r:id="rId31"/>
    <p:sldId id="313" r:id="rId32"/>
    <p:sldId id="318" r:id="rId33"/>
    <p:sldId id="324" r:id="rId34"/>
    <p:sldId id="325" r:id="rId35"/>
    <p:sldId id="327" r:id="rId36"/>
    <p:sldId id="328" r:id="rId37"/>
    <p:sldId id="329" r:id="rId38"/>
    <p:sldId id="330" r:id="rId39"/>
    <p:sldId id="337" r:id="rId40"/>
    <p:sldId id="269" r:id="rId41"/>
    <p:sldId id="319" r:id="rId42"/>
    <p:sldId id="314" r:id="rId43"/>
    <p:sldId id="289" r:id="rId44"/>
    <p:sldId id="321" r:id="rId45"/>
    <p:sldId id="322" r:id="rId46"/>
    <p:sldId id="323" r:id="rId47"/>
    <p:sldId id="271" r:id="rId48"/>
    <p:sldId id="340" r:id="rId49"/>
    <p:sldId id="346" r:id="rId50"/>
    <p:sldId id="338" r:id="rId51"/>
    <p:sldId id="341" r:id="rId52"/>
    <p:sldId id="273" r:id="rId53"/>
    <p:sldId id="272" r:id="rId54"/>
    <p:sldId id="265" r:id="rId55"/>
    <p:sldId id="342" r:id="rId56"/>
    <p:sldId id="344" r:id="rId57"/>
    <p:sldId id="343" r:id="rId58"/>
    <p:sldId id="270" r:id="rId59"/>
    <p:sldId id="274" r:id="rId60"/>
    <p:sldId id="282"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09" y="-82"/>
      </p:cViewPr>
      <p:guideLst>
        <p:guide orient="horz" pos="2160"/>
        <p:guide pos="2880"/>
      </p:guideLst>
    </p:cSldViewPr>
  </p:slideViewPr>
  <p:notesTextViewPr>
    <p:cViewPr>
      <p:scale>
        <a:sx n="1" d="1"/>
        <a:sy n="1" d="1"/>
      </p:scale>
      <p:origin x="0" y="0"/>
    </p:cViewPr>
  </p:notesTextViewPr>
  <p:sorterViewPr>
    <p:cViewPr>
      <p:scale>
        <a:sx n="80" d="100"/>
        <a:sy n="80" d="100"/>
      </p:scale>
      <p:origin x="0" y="93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B2C213-D26B-4BC7-AFC1-36B290C50550}" type="doc">
      <dgm:prSet loTypeId="urn:microsoft.com/office/officeart/2005/8/layout/list1" loCatId="list" qsTypeId="urn:microsoft.com/office/officeart/2005/8/quickstyle/simple1" qsCatId="simple" csTypeId="urn:microsoft.com/office/officeart/2005/8/colors/colorful1#11" csCatId="colorful" phldr="1"/>
      <dgm:spPr/>
      <dgm:t>
        <a:bodyPr/>
        <a:lstStyle/>
        <a:p>
          <a:endParaRPr lang="en-US"/>
        </a:p>
      </dgm:t>
    </dgm:pt>
    <dgm:pt modelId="{BC15CE80-FA29-4238-8A89-6230A011EF22}">
      <dgm:prSet phldrT="[Text]" custT="1"/>
      <dgm:spPr/>
      <dgm:t>
        <a:bodyPr/>
        <a:lstStyle/>
        <a:p>
          <a:r>
            <a:rPr lang="en-US" sz="2400" b="1" dirty="0" smtClean="0"/>
            <a:t>Primary</a:t>
          </a:r>
          <a:endParaRPr lang="en-US" sz="2400" b="1" dirty="0"/>
        </a:p>
      </dgm:t>
    </dgm:pt>
    <dgm:pt modelId="{D74F3736-18EB-4B02-97DF-8429E1FDBC93}" type="parTrans" cxnId="{B5F87BE9-33DF-45E4-9A10-F020BA9C14F6}">
      <dgm:prSet/>
      <dgm:spPr/>
      <dgm:t>
        <a:bodyPr/>
        <a:lstStyle/>
        <a:p>
          <a:endParaRPr lang="en-US" b="1"/>
        </a:p>
      </dgm:t>
    </dgm:pt>
    <dgm:pt modelId="{DA74C6DF-9DE0-4444-ADF3-6C3A3A53C484}" type="sibTrans" cxnId="{B5F87BE9-33DF-45E4-9A10-F020BA9C14F6}">
      <dgm:prSet/>
      <dgm:spPr/>
      <dgm:t>
        <a:bodyPr/>
        <a:lstStyle/>
        <a:p>
          <a:endParaRPr lang="en-US" b="1"/>
        </a:p>
      </dgm:t>
    </dgm:pt>
    <dgm:pt modelId="{E7898F38-9877-46EA-AFFA-12369AA4E3EF}">
      <dgm:prSet phldrT="[Text]" custT="1"/>
      <dgm:spPr/>
      <dgm:t>
        <a:bodyPr/>
        <a:lstStyle/>
        <a:p>
          <a:r>
            <a:rPr lang="en-US" sz="2400" b="1" dirty="0" smtClean="0"/>
            <a:t>Secondary</a:t>
          </a:r>
          <a:endParaRPr lang="en-US" sz="2400" b="1" dirty="0"/>
        </a:p>
      </dgm:t>
    </dgm:pt>
    <dgm:pt modelId="{B9B5F5E6-E4BB-4AFE-A929-F3B9B6B7E3FF}" type="parTrans" cxnId="{247A253E-A11B-41C0-B7F3-471BE2FB8BE9}">
      <dgm:prSet/>
      <dgm:spPr/>
      <dgm:t>
        <a:bodyPr/>
        <a:lstStyle/>
        <a:p>
          <a:endParaRPr lang="en-US" b="1"/>
        </a:p>
      </dgm:t>
    </dgm:pt>
    <dgm:pt modelId="{F0995E55-BAC6-4333-8174-789486A3CC6A}" type="sibTrans" cxnId="{247A253E-A11B-41C0-B7F3-471BE2FB8BE9}">
      <dgm:prSet/>
      <dgm:spPr/>
      <dgm:t>
        <a:bodyPr/>
        <a:lstStyle/>
        <a:p>
          <a:endParaRPr lang="en-US" b="1"/>
        </a:p>
      </dgm:t>
    </dgm:pt>
    <dgm:pt modelId="{537C1B79-C49C-4172-B7CC-6570462C2F5A}" type="pres">
      <dgm:prSet presAssocID="{99B2C213-D26B-4BC7-AFC1-36B290C50550}" presName="linear" presStyleCnt="0">
        <dgm:presLayoutVars>
          <dgm:dir/>
          <dgm:animLvl val="lvl"/>
          <dgm:resizeHandles val="exact"/>
        </dgm:presLayoutVars>
      </dgm:prSet>
      <dgm:spPr/>
      <dgm:t>
        <a:bodyPr/>
        <a:lstStyle/>
        <a:p>
          <a:endParaRPr lang="en-US"/>
        </a:p>
      </dgm:t>
    </dgm:pt>
    <dgm:pt modelId="{75C9711A-19D0-42BD-9A94-6E1F85FA22D6}" type="pres">
      <dgm:prSet presAssocID="{BC15CE80-FA29-4238-8A89-6230A011EF22}" presName="parentLin" presStyleCnt="0"/>
      <dgm:spPr/>
    </dgm:pt>
    <dgm:pt modelId="{E0AD60B7-C2F9-447D-B103-518B816F180B}" type="pres">
      <dgm:prSet presAssocID="{BC15CE80-FA29-4238-8A89-6230A011EF22}" presName="parentLeftMargin" presStyleLbl="node1" presStyleIdx="0" presStyleCnt="2"/>
      <dgm:spPr/>
      <dgm:t>
        <a:bodyPr/>
        <a:lstStyle/>
        <a:p>
          <a:endParaRPr lang="en-US"/>
        </a:p>
      </dgm:t>
    </dgm:pt>
    <dgm:pt modelId="{6E5FAD9E-F9D6-4B03-B108-7BE0F8147496}" type="pres">
      <dgm:prSet presAssocID="{BC15CE80-FA29-4238-8A89-6230A011EF22}" presName="parentText" presStyleLbl="node1" presStyleIdx="0" presStyleCnt="2" custLinFactX="6878" custLinFactNeighborX="100000" custLinFactNeighborY="42234">
        <dgm:presLayoutVars>
          <dgm:chMax val="0"/>
          <dgm:bulletEnabled val="1"/>
        </dgm:presLayoutVars>
      </dgm:prSet>
      <dgm:spPr/>
      <dgm:t>
        <a:bodyPr/>
        <a:lstStyle/>
        <a:p>
          <a:endParaRPr lang="en-US"/>
        </a:p>
      </dgm:t>
    </dgm:pt>
    <dgm:pt modelId="{5FF5D0B5-0C7E-4754-85B6-D4FC5B81344E}" type="pres">
      <dgm:prSet presAssocID="{BC15CE80-FA29-4238-8A89-6230A011EF22}" presName="negativeSpace" presStyleCnt="0"/>
      <dgm:spPr/>
    </dgm:pt>
    <dgm:pt modelId="{1BB5B1DE-ABE4-4B4E-A36D-0D12EA17878B}" type="pres">
      <dgm:prSet presAssocID="{BC15CE80-FA29-4238-8A89-6230A011EF22}" presName="childText" presStyleLbl="conFgAcc1" presStyleIdx="0" presStyleCnt="2">
        <dgm:presLayoutVars>
          <dgm:bulletEnabled val="1"/>
        </dgm:presLayoutVars>
      </dgm:prSet>
      <dgm:spPr/>
    </dgm:pt>
    <dgm:pt modelId="{B6BEF713-15CB-4460-8B33-7CFE434BCCAE}" type="pres">
      <dgm:prSet presAssocID="{DA74C6DF-9DE0-4444-ADF3-6C3A3A53C484}" presName="spaceBetweenRectangles" presStyleCnt="0"/>
      <dgm:spPr/>
    </dgm:pt>
    <dgm:pt modelId="{D49140BB-B011-4BEC-B38E-7B40986970AB}" type="pres">
      <dgm:prSet presAssocID="{E7898F38-9877-46EA-AFFA-12369AA4E3EF}" presName="parentLin" presStyleCnt="0"/>
      <dgm:spPr/>
    </dgm:pt>
    <dgm:pt modelId="{4D390C6B-A33F-413F-926E-1A7ABAF9195D}" type="pres">
      <dgm:prSet presAssocID="{E7898F38-9877-46EA-AFFA-12369AA4E3EF}" presName="parentLeftMargin" presStyleLbl="node1" presStyleIdx="0" presStyleCnt="2"/>
      <dgm:spPr/>
      <dgm:t>
        <a:bodyPr/>
        <a:lstStyle/>
        <a:p>
          <a:endParaRPr lang="en-US"/>
        </a:p>
      </dgm:t>
    </dgm:pt>
    <dgm:pt modelId="{BE13C1A6-26E3-437A-B35F-04BC515D560E}" type="pres">
      <dgm:prSet presAssocID="{E7898F38-9877-46EA-AFFA-12369AA4E3EF}" presName="parentText" presStyleLbl="node1" presStyleIdx="1" presStyleCnt="2" custLinFactX="6878" custLinFactNeighborX="100000" custLinFactNeighborY="5465">
        <dgm:presLayoutVars>
          <dgm:chMax val="0"/>
          <dgm:bulletEnabled val="1"/>
        </dgm:presLayoutVars>
      </dgm:prSet>
      <dgm:spPr/>
      <dgm:t>
        <a:bodyPr/>
        <a:lstStyle/>
        <a:p>
          <a:endParaRPr lang="en-US"/>
        </a:p>
      </dgm:t>
    </dgm:pt>
    <dgm:pt modelId="{8EBB1F06-DFC2-446E-8552-24184FDA75B7}" type="pres">
      <dgm:prSet presAssocID="{E7898F38-9877-46EA-AFFA-12369AA4E3EF}" presName="negativeSpace" presStyleCnt="0"/>
      <dgm:spPr/>
    </dgm:pt>
    <dgm:pt modelId="{DDC16C09-5327-43C9-ABAC-4AA05511FB44}" type="pres">
      <dgm:prSet presAssocID="{E7898F38-9877-46EA-AFFA-12369AA4E3EF}" presName="childText" presStyleLbl="conFgAcc1" presStyleIdx="1" presStyleCnt="2">
        <dgm:presLayoutVars>
          <dgm:bulletEnabled val="1"/>
        </dgm:presLayoutVars>
      </dgm:prSet>
      <dgm:spPr/>
    </dgm:pt>
  </dgm:ptLst>
  <dgm:cxnLst>
    <dgm:cxn modelId="{8077AAF6-FDFF-418F-8B1F-5CE3FDC60EA6}" type="presOf" srcId="{99B2C213-D26B-4BC7-AFC1-36B290C50550}" destId="{537C1B79-C49C-4172-B7CC-6570462C2F5A}" srcOrd="0" destOrd="0" presId="urn:microsoft.com/office/officeart/2005/8/layout/list1"/>
    <dgm:cxn modelId="{B5F87BE9-33DF-45E4-9A10-F020BA9C14F6}" srcId="{99B2C213-D26B-4BC7-AFC1-36B290C50550}" destId="{BC15CE80-FA29-4238-8A89-6230A011EF22}" srcOrd="0" destOrd="0" parTransId="{D74F3736-18EB-4B02-97DF-8429E1FDBC93}" sibTransId="{DA74C6DF-9DE0-4444-ADF3-6C3A3A53C484}"/>
    <dgm:cxn modelId="{247A253E-A11B-41C0-B7F3-471BE2FB8BE9}" srcId="{99B2C213-D26B-4BC7-AFC1-36B290C50550}" destId="{E7898F38-9877-46EA-AFFA-12369AA4E3EF}" srcOrd="1" destOrd="0" parTransId="{B9B5F5E6-E4BB-4AFE-A929-F3B9B6B7E3FF}" sibTransId="{F0995E55-BAC6-4333-8174-789486A3CC6A}"/>
    <dgm:cxn modelId="{D536DD3C-6CBD-40C8-A3DD-5F9E70C8AAA6}" type="presOf" srcId="{E7898F38-9877-46EA-AFFA-12369AA4E3EF}" destId="{BE13C1A6-26E3-437A-B35F-04BC515D560E}" srcOrd="1" destOrd="0" presId="urn:microsoft.com/office/officeart/2005/8/layout/list1"/>
    <dgm:cxn modelId="{0E1C7121-4B0E-4BB7-9DA1-47F2B7A58947}" type="presOf" srcId="{E7898F38-9877-46EA-AFFA-12369AA4E3EF}" destId="{4D390C6B-A33F-413F-926E-1A7ABAF9195D}" srcOrd="0" destOrd="0" presId="urn:microsoft.com/office/officeart/2005/8/layout/list1"/>
    <dgm:cxn modelId="{3DFC365F-D5CC-4A50-AE7F-E4501C7BB3BF}" type="presOf" srcId="{BC15CE80-FA29-4238-8A89-6230A011EF22}" destId="{E0AD60B7-C2F9-447D-B103-518B816F180B}" srcOrd="0" destOrd="0" presId="urn:microsoft.com/office/officeart/2005/8/layout/list1"/>
    <dgm:cxn modelId="{E62F0499-74ED-44E4-8093-AF76CC3A8E66}" type="presOf" srcId="{BC15CE80-FA29-4238-8A89-6230A011EF22}" destId="{6E5FAD9E-F9D6-4B03-B108-7BE0F8147496}" srcOrd="1" destOrd="0" presId="urn:microsoft.com/office/officeart/2005/8/layout/list1"/>
    <dgm:cxn modelId="{3A26A44C-1F64-427E-B3D9-DF95579789E4}" type="presParOf" srcId="{537C1B79-C49C-4172-B7CC-6570462C2F5A}" destId="{75C9711A-19D0-42BD-9A94-6E1F85FA22D6}" srcOrd="0" destOrd="0" presId="urn:microsoft.com/office/officeart/2005/8/layout/list1"/>
    <dgm:cxn modelId="{3B2DA5F1-8DC4-4FDB-9948-B9C10EF5FC5B}" type="presParOf" srcId="{75C9711A-19D0-42BD-9A94-6E1F85FA22D6}" destId="{E0AD60B7-C2F9-447D-B103-518B816F180B}" srcOrd="0" destOrd="0" presId="urn:microsoft.com/office/officeart/2005/8/layout/list1"/>
    <dgm:cxn modelId="{DCA7A6FB-C6EB-4D6D-881B-95FAA9640A2F}" type="presParOf" srcId="{75C9711A-19D0-42BD-9A94-6E1F85FA22D6}" destId="{6E5FAD9E-F9D6-4B03-B108-7BE0F8147496}" srcOrd="1" destOrd="0" presId="urn:microsoft.com/office/officeart/2005/8/layout/list1"/>
    <dgm:cxn modelId="{7C551DCF-AA2F-4829-A2DF-5E8D331CE74C}" type="presParOf" srcId="{537C1B79-C49C-4172-B7CC-6570462C2F5A}" destId="{5FF5D0B5-0C7E-4754-85B6-D4FC5B81344E}" srcOrd="1" destOrd="0" presId="urn:microsoft.com/office/officeart/2005/8/layout/list1"/>
    <dgm:cxn modelId="{CE86016A-9168-435D-B8BC-8FCF4D84357D}" type="presParOf" srcId="{537C1B79-C49C-4172-B7CC-6570462C2F5A}" destId="{1BB5B1DE-ABE4-4B4E-A36D-0D12EA17878B}" srcOrd="2" destOrd="0" presId="urn:microsoft.com/office/officeart/2005/8/layout/list1"/>
    <dgm:cxn modelId="{34B94179-2F5C-4441-B6C1-409B02EF0D15}" type="presParOf" srcId="{537C1B79-C49C-4172-B7CC-6570462C2F5A}" destId="{B6BEF713-15CB-4460-8B33-7CFE434BCCAE}" srcOrd="3" destOrd="0" presId="urn:microsoft.com/office/officeart/2005/8/layout/list1"/>
    <dgm:cxn modelId="{52E0FD4F-DB3F-47A1-B59E-7E204999AAAA}" type="presParOf" srcId="{537C1B79-C49C-4172-B7CC-6570462C2F5A}" destId="{D49140BB-B011-4BEC-B38E-7B40986970AB}" srcOrd="4" destOrd="0" presId="urn:microsoft.com/office/officeart/2005/8/layout/list1"/>
    <dgm:cxn modelId="{D3181032-12A2-44F4-B676-EE7708FBC0F2}" type="presParOf" srcId="{D49140BB-B011-4BEC-B38E-7B40986970AB}" destId="{4D390C6B-A33F-413F-926E-1A7ABAF9195D}" srcOrd="0" destOrd="0" presId="urn:microsoft.com/office/officeart/2005/8/layout/list1"/>
    <dgm:cxn modelId="{100EEB67-AC46-49C1-A682-5B337D5C0E1C}" type="presParOf" srcId="{D49140BB-B011-4BEC-B38E-7B40986970AB}" destId="{BE13C1A6-26E3-437A-B35F-04BC515D560E}" srcOrd="1" destOrd="0" presId="urn:microsoft.com/office/officeart/2005/8/layout/list1"/>
    <dgm:cxn modelId="{5B74AF32-2D3F-4AB4-B265-8C4A1B1EC335}" type="presParOf" srcId="{537C1B79-C49C-4172-B7CC-6570462C2F5A}" destId="{8EBB1F06-DFC2-446E-8552-24184FDA75B7}" srcOrd="5" destOrd="0" presId="urn:microsoft.com/office/officeart/2005/8/layout/list1"/>
    <dgm:cxn modelId="{55683BB2-FD65-42D8-8232-7C3C9DCC8A0A}" type="presParOf" srcId="{537C1B79-C49C-4172-B7CC-6570462C2F5A}" destId="{DDC16C09-5327-43C9-ABAC-4AA05511FB4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B2C213-D26B-4BC7-AFC1-36B290C50550}" type="doc">
      <dgm:prSet loTypeId="urn:microsoft.com/office/officeart/2005/8/layout/list1" loCatId="list" qsTypeId="urn:microsoft.com/office/officeart/2005/8/quickstyle/simple1" qsCatId="simple" csTypeId="urn:microsoft.com/office/officeart/2005/8/colors/colorful1#12" csCatId="colorful" phldr="1"/>
      <dgm:spPr/>
      <dgm:t>
        <a:bodyPr/>
        <a:lstStyle/>
        <a:p>
          <a:endParaRPr lang="en-US"/>
        </a:p>
      </dgm:t>
    </dgm:pt>
    <dgm:pt modelId="{BC15CE80-FA29-4238-8A89-6230A011EF22}">
      <dgm:prSet phldrT="[Text]" custT="1"/>
      <dgm:spPr/>
      <dgm:t>
        <a:bodyPr/>
        <a:lstStyle/>
        <a:p>
          <a:r>
            <a:rPr lang="en-US" sz="2400" b="1" dirty="0" smtClean="0"/>
            <a:t>Developed from data that are collected directly from the customer in a systematic manner for use in one particular situation.</a:t>
          </a:r>
          <a:endParaRPr lang="en-US" sz="2400" b="1" dirty="0"/>
        </a:p>
      </dgm:t>
    </dgm:pt>
    <dgm:pt modelId="{D74F3736-18EB-4B02-97DF-8429E1FDBC93}" type="parTrans" cxnId="{B5F87BE9-33DF-45E4-9A10-F020BA9C14F6}">
      <dgm:prSet/>
      <dgm:spPr/>
      <dgm:t>
        <a:bodyPr/>
        <a:lstStyle/>
        <a:p>
          <a:endParaRPr lang="en-US" b="1"/>
        </a:p>
      </dgm:t>
    </dgm:pt>
    <dgm:pt modelId="{DA74C6DF-9DE0-4444-ADF3-6C3A3A53C484}" type="sibTrans" cxnId="{B5F87BE9-33DF-45E4-9A10-F020BA9C14F6}">
      <dgm:prSet/>
      <dgm:spPr/>
      <dgm:t>
        <a:bodyPr/>
        <a:lstStyle/>
        <a:p>
          <a:endParaRPr lang="en-US" b="1"/>
        </a:p>
      </dgm:t>
    </dgm:pt>
    <dgm:pt modelId="{537C1B79-C49C-4172-B7CC-6570462C2F5A}" type="pres">
      <dgm:prSet presAssocID="{99B2C213-D26B-4BC7-AFC1-36B290C50550}" presName="linear" presStyleCnt="0">
        <dgm:presLayoutVars>
          <dgm:dir/>
          <dgm:animLvl val="lvl"/>
          <dgm:resizeHandles val="exact"/>
        </dgm:presLayoutVars>
      </dgm:prSet>
      <dgm:spPr/>
      <dgm:t>
        <a:bodyPr/>
        <a:lstStyle/>
        <a:p>
          <a:endParaRPr lang="en-US"/>
        </a:p>
      </dgm:t>
    </dgm:pt>
    <dgm:pt modelId="{75C9711A-19D0-42BD-9A94-6E1F85FA22D6}" type="pres">
      <dgm:prSet presAssocID="{BC15CE80-FA29-4238-8A89-6230A011EF22}" presName="parentLin" presStyleCnt="0"/>
      <dgm:spPr/>
    </dgm:pt>
    <dgm:pt modelId="{E0AD60B7-C2F9-447D-B103-518B816F180B}" type="pres">
      <dgm:prSet presAssocID="{BC15CE80-FA29-4238-8A89-6230A011EF22}" presName="parentLeftMargin" presStyleLbl="node1" presStyleIdx="0" presStyleCnt="1"/>
      <dgm:spPr/>
      <dgm:t>
        <a:bodyPr/>
        <a:lstStyle/>
        <a:p>
          <a:endParaRPr lang="en-US"/>
        </a:p>
      </dgm:t>
    </dgm:pt>
    <dgm:pt modelId="{6E5FAD9E-F9D6-4B03-B108-7BE0F8147496}" type="pres">
      <dgm:prSet presAssocID="{BC15CE80-FA29-4238-8A89-6230A011EF22}" presName="parentText" presStyleLbl="node1" presStyleIdx="0" presStyleCnt="1" custLinFactX="6878" custLinFactNeighborX="100000" custLinFactNeighborY="8114">
        <dgm:presLayoutVars>
          <dgm:chMax val="0"/>
          <dgm:bulletEnabled val="1"/>
        </dgm:presLayoutVars>
      </dgm:prSet>
      <dgm:spPr/>
      <dgm:t>
        <a:bodyPr/>
        <a:lstStyle/>
        <a:p>
          <a:endParaRPr lang="en-US"/>
        </a:p>
      </dgm:t>
    </dgm:pt>
    <dgm:pt modelId="{5FF5D0B5-0C7E-4754-85B6-D4FC5B81344E}" type="pres">
      <dgm:prSet presAssocID="{BC15CE80-FA29-4238-8A89-6230A011EF22}" presName="negativeSpace" presStyleCnt="0"/>
      <dgm:spPr/>
    </dgm:pt>
    <dgm:pt modelId="{1BB5B1DE-ABE4-4B4E-A36D-0D12EA17878B}" type="pres">
      <dgm:prSet presAssocID="{BC15CE80-FA29-4238-8A89-6230A011EF22}" presName="childText" presStyleLbl="conFgAcc1" presStyleIdx="0" presStyleCnt="1">
        <dgm:presLayoutVars>
          <dgm:bulletEnabled val="1"/>
        </dgm:presLayoutVars>
      </dgm:prSet>
      <dgm:spPr/>
    </dgm:pt>
  </dgm:ptLst>
  <dgm:cxnLst>
    <dgm:cxn modelId="{B5F87BE9-33DF-45E4-9A10-F020BA9C14F6}" srcId="{99B2C213-D26B-4BC7-AFC1-36B290C50550}" destId="{BC15CE80-FA29-4238-8A89-6230A011EF22}" srcOrd="0" destOrd="0" parTransId="{D74F3736-18EB-4B02-97DF-8429E1FDBC93}" sibTransId="{DA74C6DF-9DE0-4444-ADF3-6C3A3A53C484}"/>
    <dgm:cxn modelId="{FD30D694-D212-456E-A803-34F5C748B2D8}" type="presOf" srcId="{BC15CE80-FA29-4238-8A89-6230A011EF22}" destId="{6E5FAD9E-F9D6-4B03-B108-7BE0F8147496}" srcOrd="1" destOrd="0" presId="urn:microsoft.com/office/officeart/2005/8/layout/list1"/>
    <dgm:cxn modelId="{2CBFC222-22D6-41C8-8332-A1C9ACAC3F8F}" type="presOf" srcId="{BC15CE80-FA29-4238-8A89-6230A011EF22}" destId="{E0AD60B7-C2F9-447D-B103-518B816F180B}" srcOrd="0" destOrd="0" presId="urn:microsoft.com/office/officeart/2005/8/layout/list1"/>
    <dgm:cxn modelId="{56D55C0E-0682-4BD3-B742-D4124BF9E14D}" type="presOf" srcId="{99B2C213-D26B-4BC7-AFC1-36B290C50550}" destId="{537C1B79-C49C-4172-B7CC-6570462C2F5A}" srcOrd="0" destOrd="0" presId="urn:microsoft.com/office/officeart/2005/8/layout/list1"/>
    <dgm:cxn modelId="{E7D2BC66-6E6C-4647-9F63-E1163B661B39}" type="presParOf" srcId="{537C1B79-C49C-4172-B7CC-6570462C2F5A}" destId="{75C9711A-19D0-42BD-9A94-6E1F85FA22D6}" srcOrd="0" destOrd="0" presId="urn:microsoft.com/office/officeart/2005/8/layout/list1"/>
    <dgm:cxn modelId="{D2DB22DA-A9DF-4B8E-9465-3762181A2039}" type="presParOf" srcId="{75C9711A-19D0-42BD-9A94-6E1F85FA22D6}" destId="{E0AD60B7-C2F9-447D-B103-518B816F180B}" srcOrd="0" destOrd="0" presId="urn:microsoft.com/office/officeart/2005/8/layout/list1"/>
    <dgm:cxn modelId="{6BB50D4B-ABF2-466B-A475-1C07ECD1973B}" type="presParOf" srcId="{75C9711A-19D0-42BD-9A94-6E1F85FA22D6}" destId="{6E5FAD9E-F9D6-4B03-B108-7BE0F8147496}" srcOrd="1" destOrd="0" presId="urn:microsoft.com/office/officeart/2005/8/layout/list1"/>
    <dgm:cxn modelId="{6D848DAD-1901-4526-94F8-48991F1F39FD}" type="presParOf" srcId="{537C1B79-C49C-4172-B7CC-6570462C2F5A}" destId="{5FF5D0B5-0C7E-4754-85B6-D4FC5B81344E}" srcOrd="1" destOrd="0" presId="urn:microsoft.com/office/officeart/2005/8/layout/list1"/>
    <dgm:cxn modelId="{EC6AC043-8061-4F1C-8182-C917AFA4A852}" type="presParOf" srcId="{537C1B79-C49C-4172-B7CC-6570462C2F5A}" destId="{1BB5B1DE-ABE4-4B4E-A36D-0D12EA17878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B2C213-D26B-4BC7-AFC1-36B290C50550}" type="doc">
      <dgm:prSet loTypeId="urn:microsoft.com/office/officeart/2005/8/layout/list1" loCatId="list" qsTypeId="urn:microsoft.com/office/officeart/2005/8/quickstyle/simple1" qsCatId="simple" csTypeId="urn:microsoft.com/office/officeart/2005/8/colors/colorful1#13" csCatId="colorful" phldr="1"/>
      <dgm:spPr/>
      <dgm:t>
        <a:bodyPr/>
        <a:lstStyle/>
        <a:p>
          <a:endParaRPr lang="en-US"/>
        </a:p>
      </dgm:t>
    </dgm:pt>
    <dgm:pt modelId="{BC15CE80-FA29-4238-8A89-6230A011EF22}">
      <dgm:prSet phldrT="[Text]" custT="1"/>
      <dgm:spPr/>
      <dgm:t>
        <a:bodyPr/>
        <a:lstStyle/>
        <a:p>
          <a:r>
            <a:rPr lang="en-US" sz="2400" b="1" dirty="0" smtClean="0"/>
            <a:t>To solve a problem</a:t>
          </a:r>
          <a:endParaRPr lang="en-US" sz="2400" b="1" dirty="0"/>
        </a:p>
      </dgm:t>
    </dgm:pt>
    <dgm:pt modelId="{D74F3736-18EB-4B02-97DF-8429E1FDBC93}" type="parTrans" cxnId="{B5F87BE9-33DF-45E4-9A10-F020BA9C14F6}">
      <dgm:prSet/>
      <dgm:spPr/>
      <dgm:t>
        <a:bodyPr/>
        <a:lstStyle/>
        <a:p>
          <a:endParaRPr lang="en-US" b="1"/>
        </a:p>
      </dgm:t>
    </dgm:pt>
    <dgm:pt modelId="{DA74C6DF-9DE0-4444-ADF3-6C3A3A53C484}" type="sibTrans" cxnId="{B5F87BE9-33DF-45E4-9A10-F020BA9C14F6}">
      <dgm:prSet/>
      <dgm:spPr/>
      <dgm:t>
        <a:bodyPr/>
        <a:lstStyle/>
        <a:p>
          <a:endParaRPr lang="en-US" b="1"/>
        </a:p>
      </dgm:t>
    </dgm:pt>
    <dgm:pt modelId="{EE43E494-7DC6-4C1D-9216-3B9289ED6ED3}">
      <dgm:prSet phldrT="[Text]" custT="1"/>
      <dgm:spPr/>
      <dgm:t>
        <a:bodyPr/>
        <a:lstStyle/>
        <a:p>
          <a:r>
            <a:rPr lang="en-US" sz="2400" b="1" dirty="0" smtClean="0"/>
            <a:t>To explore an opportunity</a:t>
          </a:r>
          <a:endParaRPr lang="en-US" sz="2400" b="1" dirty="0"/>
        </a:p>
      </dgm:t>
    </dgm:pt>
    <dgm:pt modelId="{0E84F792-594B-495F-9D36-5DA4B91A51C9}" type="parTrans" cxnId="{B5A26441-AE31-49C0-A094-AB9FAD816B77}">
      <dgm:prSet/>
      <dgm:spPr/>
      <dgm:t>
        <a:bodyPr/>
        <a:lstStyle/>
        <a:p>
          <a:endParaRPr lang="en-US" b="1"/>
        </a:p>
      </dgm:t>
    </dgm:pt>
    <dgm:pt modelId="{DCE02D02-D318-4E23-B413-C7B3E5344309}" type="sibTrans" cxnId="{B5A26441-AE31-49C0-A094-AB9FAD816B77}">
      <dgm:prSet/>
      <dgm:spPr/>
      <dgm:t>
        <a:bodyPr/>
        <a:lstStyle/>
        <a:p>
          <a:endParaRPr lang="en-US" b="1"/>
        </a:p>
      </dgm:t>
    </dgm:pt>
    <dgm:pt modelId="{CD544F4A-5477-435E-8A6D-84734A393289}">
      <dgm:prSet phldrT="[Text]" custT="1"/>
      <dgm:spPr/>
      <dgm:t>
        <a:bodyPr/>
        <a:lstStyle/>
        <a:p>
          <a:r>
            <a:rPr lang="en-US" sz="2400" b="1" dirty="0" smtClean="0"/>
            <a:t>For any other specific purpose useful to a business</a:t>
          </a:r>
          <a:endParaRPr lang="en-US" sz="2400" b="1" dirty="0"/>
        </a:p>
      </dgm:t>
    </dgm:pt>
    <dgm:pt modelId="{0BCFFE70-3EF5-4500-BB72-1A7A990C5B23}" type="parTrans" cxnId="{29B5D989-B8D5-4B71-842F-37006653774A}">
      <dgm:prSet/>
      <dgm:spPr/>
      <dgm:t>
        <a:bodyPr/>
        <a:lstStyle/>
        <a:p>
          <a:endParaRPr lang="en-US" b="1"/>
        </a:p>
      </dgm:t>
    </dgm:pt>
    <dgm:pt modelId="{819A0862-AA85-45D7-9C7A-B6AD5FB487E8}" type="sibTrans" cxnId="{29B5D989-B8D5-4B71-842F-37006653774A}">
      <dgm:prSet/>
      <dgm:spPr/>
      <dgm:t>
        <a:bodyPr/>
        <a:lstStyle/>
        <a:p>
          <a:endParaRPr lang="en-US" b="1"/>
        </a:p>
      </dgm:t>
    </dgm:pt>
    <dgm:pt modelId="{537C1B79-C49C-4172-B7CC-6570462C2F5A}" type="pres">
      <dgm:prSet presAssocID="{99B2C213-D26B-4BC7-AFC1-36B290C50550}" presName="linear" presStyleCnt="0">
        <dgm:presLayoutVars>
          <dgm:dir/>
          <dgm:animLvl val="lvl"/>
          <dgm:resizeHandles val="exact"/>
        </dgm:presLayoutVars>
      </dgm:prSet>
      <dgm:spPr/>
      <dgm:t>
        <a:bodyPr/>
        <a:lstStyle/>
        <a:p>
          <a:endParaRPr lang="en-US"/>
        </a:p>
      </dgm:t>
    </dgm:pt>
    <dgm:pt modelId="{75C9711A-19D0-42BD-9A94-6E1F85FA22D6}" type="pres">
      <dgm:prSet presAssocID="{BC15CE80-FA29-4238-8A89-6230A011EF22}" presName="parentLin" presStyleCnt="0"/>
      <dgm:spPr/>
    </dgm:pt>
    <dgm:pt modelId="{E0AD60B7-C2F9-447D-B103-518B816F180B}" type="pres">
      <dgm:prSet presAssocID="{BC15CE80-FA29-4238-8A89-6230A011EF22}" presName="parentLeftMargin" presStyleLbl="node1" presStyleIdx="0" presStyleCnt="3"/>
      <dgm:spPr/>
      <dgm:t>
        <a:bodyPr/>
        <a:lstStyle/>
        <a:p>
          <a:endParaRPr lang="en-US"/>
        </a:p>
      </dgm:t>
    </dgm:pt>
    <dgm:pt modelId="{6E5FAD9E-F9D6-4B03-B108-7BE0F8147496}" type="pres">
      <dgm:prSet presAssocID="{BC15CE80-FA29-4238-8A89-6230A011EF22}" presName="parentText" presStyleLbl="node1" presStyleIdx="0" presStyleCnt="3" custLinFactX="5556" custLinFactNeighborX="100000" custLinFactNeighborY="1172">
        <dgm:presLayoutVars>
          <dgm:chMax val="0"/>
          <dgm:bulletEnabled val="1"/>
        </dgm:presLayoutVars>
      </dgm:prSet>
      <dgm:spPr/>
      <dgm:t>
        <a:bodyPr/>
        <a:lstStyle/>
        <a:p>
          <a:endParaRPr lang="en-US"/>
        </a:p>
      </dgm:t>
    </dgm:pt>
    <dgm:pt modelId="{5FF5D0B5-0C7E-4754-85B6-D4FC5B81344E}" type="pres">
      <dgm:prSet presAssocID="{BC15CE80-FA29-4238-8A89-6230A011EF22}" presName="negativeSpace" presStyleCnt="0"/>
      <dgm:spPr/>
    </dgm:pt>
    <dgm:pt modelId="{1BB5B1DE-ABE4-4B4E-A36D-0D12EA17878B}" type="pres">
      <dgm:prSet presAssocID="{BC15CE80-FA29-4238-8A89-6230A011EF22}" presName="childText" presStyleLbl="conFgAcc1" presStyleIdx="0" presStyleCnt="3">
        <dgm:presLayoutVars>
          <dgm:bulletEnabled val="1"/>
        </dgm:presLayoutVars>
      </dgm:prSet>
      <dgm:spPr/>
    </dgm:pt>
    <dgm:pt modelId="{B6BEF713-15CB-4460-8B33-7CFE434BCCAE}" type="pres">
      <dgm:prSet presAssocID="{DA74C6DF-9DE0-4444-ADF3-6C3A3A53C484}" presName="spaceBetweenRectangles" presStyleCnt="0"/>
      <dgm:spPr/>
    </dgm:pt>
    <dgm:pt modelId="{49FF5660-0F7A-4B4B-9C71-55A477020F1E}" type="pres">
      <dgm:prSet presAssocID="{EE43E494-7DC6-4C1D-9216-3B9289ED6ED3}" presName="parentLin" presStyleCnt="0"/>
      <dgm:spPr/>
    </dgm:pt>
    <dgm:pt modelId="{1B4349B5-7E6F-47BE-A5DA-31AF6E65CC13}" type="pres">
      <dgm:prSet presAssocID="{EE43E494-7DC6-4C1D-9216-3B9289ED6ED3}" presName="parentLeftMargin" presStyleLbl="node1" presStyleIdx="0" presStyleCnt="3"/>
      <dgm:spPr/>
      <dgm:t>
        <a:bodyPr/>
        <a:lstStyle/>
        <a:p>
          <a:endParaRPr lang="en-US"/>
        </a:p>
      </dgm:t>
    </dgm:pt>
    <dgm:pt modelId="{38BE0BE4-CABD-4205-8A39-866F2BCD748E}" type="pres">
      <dgm:prSet presAssocID="{EE43E494-7DC6-4C1D-9216-3B9289ED6ED3}" presName="parentText" presStyleLbl="node1" presStyleIdx="1" presStyleCnt="3" custLinFactX="4233" custLinFactNeighborX="100000" custLinFactNeighborY="-646">
        <dgm:presLayoutVars>
          <dgm:chMax val="0"/>
          <dgm:bulletEnabled val="1"/>
        </dgm:presLayoutVars>
      </dgm:prSet>
      <dgm:spPr/>
      <dgm:t>
        <a:bodyPr/>
        <a:lstStyle/>
        <a:p>
          <a:endParaRPr lang="en-US"/>
        </a:p>
      </dgm:t>
    </dgm:pt>
    <dgm:pt modelId="{8C2C228E-7F3F-487F-B062-A8DA3C28DDC4}" type="pres">
      <dgm:prSet presAssocID="{EE43E494-7DC6-4C1D-9216-3B9289ED6ED3}" presName="negativeSpace" presStyleCnt="0"/>
      <dgm:spPr/>
    </dgm:pt>
    <dgm:pt modelId="{97A45997-617C-4842-A19E-992D4A976724}" type="pres">
      <dgm:prSet presAssocID="{EE43E494-7DC6-4C1D-9216-3B9289ED6ED3}" presName="childText" presStyleLbl="conFgAcc1" presStyleIdx="1" presStyleCnt="3">
        <dgm:presLayoutVars>
          <dgm:bulletEnabled val="1"/>
        </dgm:presLayoutVars>
      </dgm:prSet>
      <dgm:spPr/>
    </dgm:pt>
    <dgm:pt modelId="{779366AE-ED66-4C16-8572-2397F8296AD4}" type="pres">
      <dgm:prSet presAssocID="{DCE02D02-D318-4E23-B413-C7B3E5344309}" presName="spaceBetweenRectangles" presStyleCnt="0"/>
      <dgm:spPr/>
    </dgm:pt>
    <dgm:pt modelId="{E5F967CA-3E5B-47B0-B352-372138E46EF2}" type="pres">
      <dgm:prSet presAssocID="{CD544F4A-5477-435E-8A6D-84734A393289}" presName="parentLin" presStyleCnt="0"/>
      <dgm:spPr/>
    </dgm:pt>
    <dgm:pt modelId="{2430AB48-A1D4-4B03-97D8-FA454423F685}" type="pres">
      <dgm:prSet presAssocID="{CD544F4A-5477-435E-8A6D-84734A393289}" presName="parentLeftMargin" presStyleLbl="node1" presStyleIdx="1" presStyleCnt="3"/>
      <dgm:spPr/>
      <dgm:t>
        <a:bodyPr/>
        <a:lstStyle/>
        <a:p>
          <a:endParaRPr lang="en-US"/>
        </a:p>
      </dgm:t>
    </dgm:pt>
    <dgm:pt modelId="{90F00103-6AA9-4E43-A10B-CBCCFC720856}" type="pres">
      <dgm:prSet presAssocID="{CD544F4A-5477-435E-8A6D-84734A393289}" presName="parentText" presStyleLbl="node1" presStyleIdx="2" presStyleCnt="3" custLinFactX="4233" custLinFactNeighborX="100000" custLinFactNeighborY="-2463">
        <dgm:presLayoutVars>
          <dgm:chMax val="0"/>
          <dgm:bulletEnabled val="1"/>
        </dgm:presLayoutVars>
      </dgm:prSet>
      <dgm:spPr/>
      <dgm:t>
        <a:bodyPr/>
        <a:lstStyle/>
        <a:p>
          <a:endParaRPr lang="en-US"/>
        </a:p>
      </dgm:t>
    </dgm:pt>
    <dgm:pt modelId="{7EB0A15F-50C4-4FA0-94D4-9F4FC9E419E1}" type="pres">
      <dgm:prSet presAssocID="{CD544F4A-5477-435E-8A6D-84734A393289}" presName="negativeSpace" presStyleCnt="0"/>
      <dgm:spPr/>
    </dgm:pt>
    <dgm:pt modelId="{DB813E11-1595-470B-9125-410644E753AF}" type="pres">
      <dgm:prSet presAssocID="{CD544F4A-5477-435E-8A6D-84734A393289}" presName="childText" presStyleLbl="conFgAcc1" presStyleIdx="2" presStyleCnt="3">
        <dgm:presLayoutVars>
          <dgm:bulletEnabled val="1"/>
        </dgm:presLayoutVars>
      </dgm:prSet>
      <dgm:spPr/>
    </dgm:pt>
  </dgm:ptLst>
  <dgm:cxnLst>
    <dgm:cxn modelId="{1D483184-5661-46DC-8225-99A96E725CBD}" type="presOf" srcId="{EE43E494-7DC6-4C1D-9216-3B9289ED6ED3}" destId="{1B4349B5-7E6F-47BE-A5DA-31AF6E65CC13}" srcOrd="0" destOrd="0" presId="urn:microsoft.com/office/officeart/2005/8/layout/list1"/>
    <dgm:cxn modelId="{02CBA969-DA58-4CD3-AE26-2AA8CB0A790C}" type="presOf" srcId="{BC15CE80-FA29-4238-8A89-6230A011EF22}" destId="{E0AD60B7-C2F9-447D-B103-518B816F180B}" srcOrd="0" destOrd="0" presId="urn:microsoft.com/office/officeart/2005/8/layout/list1"/>
    <dgm:cxn modelId="{B5F87BE9-33DF-45E4-9A10-F020BA9C14F6}" srcId="{99B2C213-D26B-4BC7-AFC1-36B290C50550}" destId="{BC15CE80-FA29-4238-8A89-6230A011EF22}" srcOrd="0" destOrd="0" parTransId="{D74F3736-18EB-4B02-97DF-8429E1FDBC93}" sibTransId="{DA74C6DF-9DE0-4444-ADF3-6C3A3A53C484}"/>
    <dgm:cxn modelId="{B5A26441-AE31-49C0-A094-AB9FAD816B77}" srcId="{99B2C213-D26B-4BC7-AFC1-36B290C50550}" destId="{EE43E494-7DC6-4C1D-9216-3B9289ED6ED3}" srcOrd="1" destOrd="0" parTransId="{0E84F792-594B-495F-9D36-5DA4B91A51C9}" sibTransId="{DCE02D02-D318-4E23-B413-C7B3E5344309}"/>
    <dgm:cxn modelId="{29B5D989-B8D5-4B71-842F-37006653774A}" srcId="{99B2C213-D26B-4BC7-AFC1-36B290C50550}" destId="{CD544F4A-5477-435E-8A6D-84734A393289}" srcOrd="2" destOrd="0" parTransId="{0BCFFE70-3EF5-4500-BB72-1A7A990C5B23}" sibTransId="{819A0862-AA85-45D7-9C7A-B6AD5FB487E8}"/>
    <dgm:cxn modelId="{E58A4FD2-70B1-44E6-9E9E-064CA6407BFA}" type="presOf" srcId="{CD544F4A-5477-435E-8A6D-84734A393289}" destId="{90F00103-6AA9-4E43-A10B-CBCCFC720856}" srcOrd="1" destOrd="0" presId="urn:microsoft.com/office/officeart/2005/8/layout/list1"/>
    <dgm:cxn modelId="{0B2BF6AC-40CA-4320-A0AD-CED46E499C0B}" type="presOf" srcId="{EE43E494-7DC6-4C1D-9216-3B9289ED6ED3}" destId="{38BE0BE4-CABD-4205-8A39-866F2BCD748E}" srcOrd="1" destOrd="0" presId="urn:microsoft.com/office/officeart/2005/8/layout/list1"/>
    <dgm:cxn modelId="{E95EED08-1DEF-4163-9F2D-FAF9B0A72123}" type="presOf" srcId="{CD544F4A-5477-435E-8A6D-84734A393289}" destId="{2430AB48-A1D4-4B03-97D8-FA454423F685}" srcOrd="0" destOrd="0" presId="urn:microsoft.com/office/officeart/2005/8/layout/list1"/>
    <dgm:cxn modelId="{D51D1E81-32D8-4A3F-A9AB-3428AF006B6B}" type="presOf" srcId="{99B2C213-D26B-4BC7-AFC1-36B290C50550}" destId="{537C1B79-C49C-4172-B7CC-6570462C2F5A}" srcOrd="0" destOrd="0" presId="urn:microsoft.com/office/officeart/2005/8/layout/list1"/>
    <dgm:cxn modelId="{CAF67934-916F-49E7-A6C1-9552772C628B}" type="presOf" srcId="{BC15CE80-FA29-4238-8A89-6230A011EF22}" destId="{6E5FAD9E-F9D6-4B03-B108-7BE0F8147496}" srcOrd="1" destOrd="0" presId="urn:microsoft.com/office/officeart/2005/8/layout/list1"/>
    <dgm:cxn modelId="{B41128C6-9BED-492D-B1D4-667FC9F38E08}" type="presParOf" srcId="{537C1B79-C49C-4172-B7CC-6570462C2F5A}" destId="{75C9711A-19D0-42BD-9A94-6E1F85FA22D6}" srcOrd="0" destOrd="0" presId="urn:microsoft.com/office/officeart/2005/8/layout/list1"/>
    <dgm:cxn modelId="{E09295BE-EB8A-4B47-89DC-92365CE30D19}" type="presParOf" srcId="{75C9711A-19D0-42BD-9A94-6E1F85FA22D6}" destId="{E0AD60B7-C2F9-447D-B103-518B816F180B}" srcOrd="0" destOrd="0" presId="urn:microsoft.com/office/officeart/2005/8/layout/list1"/>
    <dgm:cxn modelId="{C5F6846D-072F-4B6C-902C-5844806E5A75}" type="presParOf" srcId="{75C9711A-19D0-42BD-9A94-6E1F85FA22D6}" destId="{6E5FAD9E-F9D6-4B03-B108-7BE0F8147496}" srcOrd="1" destOrd="0" presId="urn:microsoft.com/office/officeart/2005/8/layout/list1"/>
    <dgm:cxn modelId="{42B4BB6C-5538-47CC-AE97-F2F8926AC307}" type="presParOf" srcId="{537C1B79-C49C-4172-B7CC-6570462C2F5A}" destId="{5FF5D0B5-0C7E-4754-85B6-D4FC5B81344E}" srcOrd="1" destOrd="0" presId="urn:microsoft.com/office/officeart/2005/8/layout/list1"/>
    <dgm:cxn modelId="{B89F6F12-864C-4BA9-8338-36CB79DB9854}" type="presParOf" srcId="{537C1B79-C49C-4172-B7CC-6570462C2F5A}" destId="{1BB5B1DE-ABE4-4B4E-A36D-0D12EA17878B}" srcOrd="2" destOrd="0" presId="urn:microsoft.com/office/officeart/2005/8/layout/list1"/>
    <dgm:cxn modelId="{44457D5B-6400-4669-BF46-09ED9236E84D}" type="presParOf" srcId="{537C1B79-C49C-4172-B7CC-6570462C2F5A}" destId="{B6BEF713-15CB-4460-8B33-7CFE434BCCAE}" srcOrd="3" destOrd="0" presId="urn:microsoft.com/office/officeart/2005/8/layout/list1"/>
    <dgm:cxn modelId="{E8F66572-DEAC-4D71-AF0C-A59232E0CFE4}" type="presParOf" srcId="{537C1B79-C49C-4172-B7CC-6570462C2F5A}" destId="{49FF5660-0F7A-4B4B-9C71-55A477020F1E}" srcOrd="4" destOrd="0" presId="urn:microsoft.com/office/officeart/2005/8/layout/list1"/>
    <dgm:cxn modelId="{1C5484ED-4B2F-4151-AD5F-F86A757A5CE6}" type="presParOf" srcId="{49FF5660-0F7A-4B4B-9C71-55A477020F1E}" destId="{1B4349B5-7E6F-47BE-A5DA-31AF6E65CC13}" srcOrd="0" destOrd="0" presId="urn:microsoft.com/office/officeart/2005/8/layout/list1"/>
    <dgm:cxn modelId="{CAF99903-B3D4-4070-8AFC-30700CA50A18}" type="presParOf" srcId="{49FF5660-0F7A-4B4B-9C71-55A477020F1E}" destId="{38BE0BE4-CABD-4205-8A39-866F2BCD748E}" srcOrd="1" destOrd="0" presId="urn:microsoft.com/office/officeart/2005/8/layout/list1"/>
    <dgm:cxn modelId="{E9C2A04E-D332-4F91-AA2B-DC1A873AC69F}" type="presParOf" srcId="{537C1B79-C49C-4172-B7CC-6570462C2F5A}" destId="{8C2C228E-7F3F-487F-B062-A8DA3C28DDC4}" srcOrd="5" destOrd="0" presId="urn:microsoft.com/office/officeart/2005/8/layout/list1"/>
    <dgm:cxn modelId="{F2BA7D19-BBFD-4DE2-917F-E30183E12D15}" type="presParOf" srcId="{537C1B79-C49C-4172-B7CC-6570462C2F5A}" destId="{97A45997-617C-4842-A19E-992D4A976724}" srcOrd="6" destOrd="0" presId="urn:microsoft.com/office/officeart/2005/8/layout/list1"/>
    <dgm:cxn modelId="{79CDEF13-398D-4816-A5AE-EA620FE737C6}" type="presParOf" srcId="{537C1B79-C49C-4172-B7CC-6570462C2F5A}" destId="{779366AE-ED66-4C16-8572-2397F8296AD4}" srcOrd="7" destOrd="0" presId="urn:microsoft.com/office/officeart/2005/8/layout/list1"/>
    <dgm:cxn modelId="{BA042E05-D4BE-4D90-963A-6578ED18EEE2}" type="presParOf" srcId="{537C1B79-C49C-4172-B7CC-6570462C2F5A}" destId="{E5F967CA-3E5B-47B0-B352-372138E46EF2}" srcOrd="8" destOrd="0" presId="urn:microsoft.com/office/officeart/2005/8/layout/list1"/>
    <dgm:cxn modelId="{62E8216D-1D54-4F88-8E7D-1C3130720CC8}" type="presParOf" srcId="{E5F967CA-3E5B-47B0-B352-372138E46EF2}" destId="{2430AB48-A1D4-4B03-97D8-FA454423F685}" srcOrd="0" destOrd="0" presId="urn:microsoft.com/office/officeart/2005/8/layout/list1"/>
    <dgm:cxn modelId="{7821DECC-2DC7-4E0A-8909-CBB10F1CDB52}" type="presParOf" srcId="{E5F967CA-3E5B-47B0-B352-372138E46EF2}" destId="{90F00103-6AA9-4E43-A10B-CBCCFC720856}" srcOrd="1" destOrd="0" presId="urn:microsoft.com/office/officeart/2005/8/layout/list1"/>
    <dgm:cxn modelId="{90AE9E2C-8D31-4CF7-BD8F-92213FD7E13C}" type="presParOf" srcId="{537C1B79-C49C-4172-B7CC-6570462C2F5A}" destId="{7EB0A15F-50C4-4FA0-94D4-9F4FC9E419E1}" srcOrd="9" destOrd="0" presId="urn:microsoft.com/office/officeart/2005/8/layout/list1"/>
    <dgm:cxn modelId="{BBC760C9-3A58-4E1D-AFA4-DAD36723A020}" type="presParOf" srcId="{537C1B79-C49C-4172-B7CC-6570462C2F5A}" destId="{DB813E11-1595-470B-9125-410644E753A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B2C213-D26B-4BC7-AFC1-36B290C50550}" type="doc">
      <dgm:prSet loTypeId="urn:microsoft.com/office/officeart/2005/8/layout/list1" loCatId="list" qsTypeId="urn:microsoft.com/office/officeart/2005/8/quickstyle/simple1" qsCatId="simple" csTypeId="urn:microsoft.com/office/officeart/2005/8/colors/colorful1#14" csCatId="colorful" phldr="1"/>
      <dgm:spPr/>
      <dgm:t>
        <a:bodyPr/>
        <a:lstStyle/>
        <a:p>
          <a:endParaRPr lang="en-US"/>
        </a:p>
      </dgm:t>
    </dgm:pt>
    <dgm:pt modelId="{BC15CE80-FA29-4238-8A89-6230A011EF22}">
      <dgm:prSet phldrT="[Text]" custT="1"/>
      <dgm:spPr>
        <a:solidFill>
          <a:schemeClr val="tx2">
            <a:lumMod val="60000"/>
            <a:lumOff val="40000"/>
          </a:schemeClr>
        </a:solidFill>
      </dgm:spPr>
      <dgm:t>
        <a:bodyPr/>
        <a:lstStyle/>
        <a:p>
          <a:r>
            <a:rPr lang="en-US" sz="2400" b="1" dirty="0" smtClean="0"/>
            <a:t>Questionnaires</a:t>
          </a:r>
          <a:endParaRPr lang="en-US" sz="2400" b="1" dirty="0"/>
        </a:p>
      </dgm:t>
    </dgm:pt>
    <dgm:pt modelId="{D74F3736-18EB-4B02-97DF-8429E1FDBC93}" type="parTrans" cxnId="{B5F87BE9-33DF-45E4-9A10-F020BA9C14F6}">
      <dgm:prSet/>
      <dgm:spPr/>
      <dgm:t>
        <a:bodyPr/>
        <a:lstStyle/>
        <a:p>
          <a:endParaRPr lang="en-US" b="1"/>
        </a:p>
      </dgm:t>
    </dgm:pt>
    <dgm:pt modelId="{DA74C6DF-9DE0-4444-ADF3-6C3A3A53C484}" type="sibTrans" cxnId="{B5F87BE9-33DF-45E4-9A10-F020BA9C14F6}">
      <dgm:prSet/>
      <dgm:spPr/>
      <dgm:t>
        <a:bodyPr/>
        <a:lstStyle/>
        <a:p>
          <a:endParaRPr lang="en-US" b="1"/>
        </a:p>
      </dgm:t>
    </dgm:pt>
    <dgm:pt modelId="{DA951314-4873-433C-B707-99D6E90359CB}">
      <dgm:prSet phldrT="[Text]" custT="1"/>
      <dgm:spPr>
        <a:solidFill>
          <a:schemeClr val="accent3">
            <a:lumMod val="75000"/>
          </a:schemeClr>
        </a:solidFill>
      </dgm:spPr>
      <dgm:t>
        <a:bodyPr/>
        <a:lstStyle/>
        <a:p>
          <a:r>
            <a:rPr lang="en-US" sz="2400" b="1" dirty="0" smtClean="0"/>
            <a:t>Focus groups</a:t>
          </a:r>
          <a:endParaRPr lang="en-US" sz="2400" b="1" dirty="0"/>
        </a:p>
      </dgm:t>
    </dgm:pt>
    <dgm:pt modelId="{B04347DE-C0E4-4592-A419-66F1F693EBF7}" type="parTrans" cxnId="{44D89C86-16D3-4798-B2F4-90413E99681C}">
      <dgm:prSet/>
      <dgm:spPr/>
      <dgm:t>
        <a:bodyPr/>
        <a:lstStyle/>
        <a:p>
          <a:endParaRPr lang="en-US" b="1"/>
        </a:p>
      </dgm:t>
    </dgm:pt>
    <dgm:pt modelId="{5ABB8932-8F96-4DE1-A4BB-33741153A9B9}" type="sibTrans" cxnId="{44D89C86-16D3-4798-B2F4-90413E99681C}">
      <dgm:prSet/>
      <dgm:spPr/>
      <dgm:t>
        <a:bodyPr/>
        <a:lstStyle/>
        <a:p>
          <a:endParaRPr lang="en-US" b="1"/>
        </a:p>
      </dgm:t>
    </dgm:pt>
    <dgm:pt modelId="{C8B83792-AE1A-4FE6-B812-450B1190A1C7}">
      <dgm:prSet phldrT="[Text]" custT="1"/>
      <dgm:spPr>
        <a:solidFill>
          <a:schemeClr val="accent4">
            <a:lumMod val="75000"/>
          </a:schemeClr>
        </a:solidFill>
      </dgm:spPr>
      <dgm:t>
        <a:bodyPr/>
        <a:lstStyle/>
        <a:p>
          <a:r>
            <a:rPr lang="en-US" sz="2400" b="1" dirty="0" smtClean="0"/>
            <a:t>Personal interviews</a:t>
          </a:r>
          <a:endParaRPr lang="en-US" sz="2400" b="1" dirty="0"/>
        </a:p>
      </dgm:t>
    </dgm:pt>
    <dgm:pt modelId="{363BD634-E7D7-4697-82BB-6345BA8BEEBA}" type="parTrans" cxnId="{012A2808-28F3-496E-811F-EF2FA684AF99}">
      <dgm:prSet/>
      <dgm:spPr/>
      <dgm:t>
        <a:bodyPr/>
        <a:lstStyle/>
        <a:p>
          <a:endParaRPr lang="en-US" b="1"/>
        </a:p>
      </dgm:t>
    </dgm:pt>
    <dgm:pt modelId="{595956C1-BB33-41A2-BE98-6B0B11DC1C6E}" type="sibTrans" cxnId="{012A2808-28F3-496E-811F-EF2FA684AF99}">
      <dgm:prSet/>
      <dgm:spPr/>
      <dgm:t>
        <a:bodyPr/>
        <a:lstStyle/>
        <a:p>
          <a:endParaRPr lang="en-US" b="1"/>
        </a:p>
      </dgm:t>
    </dgm:pt>
    <dgm:pt modelId="{95AE178F-0E52-4EE2-B537-0210D99C465C}">
      <dgm:prSet phldrT="[Text]" custT="1"/>
      <dgm:spPr>
        <a:solidFill>
          <a:schemeClr val="accent6">
            <a:lumMod val="75000"/>
          </a:schemeClr>
        </a:solidFill>
      </dgm:spPr>
      <dgm:t>
        <a:bodyPr/>
        <a:lstStyle/>
        <a:p>
          <a:r>
            <a:rPr lang="en-US" sz="2400" b="1" dirty="0" smtClean="0"/>
            <a:t>Test markets</a:t>
          </a:r>
          <a:endParaRPr lang="en-US" sz="2400" b="1" dirty="0"/>
        </a:p>
      </dgm:t>
    </dgm:pt>
    <dgm:pt modelId="{200FE016-C147-4AB0-B5E6-F0793BA8C971}" type="parTrans" cxnId="{C9713A60-3AE5-4F9D-86F8-E0569520D61D}">
      <dgm:prSet/>
      <dgm:spPr/>
      <dgm:t>
        <a:bodyPr/>
        <a:lstStyle/>
        <a:p>
          <a:endParaRPr lang="en-US" b="1"/>
        </a:p>
      </dgm:t>
    </dgm:pt>
    <dgm:pt modelId="{F36B4A67-EFA0-49AA-884B-5D9ACA9D11EF}" type="sibTrans" cxnId="{C9713A60-3AE5-4F9D-86F8-E0569520D61D}">
      <dgm:prSet/>
      <dgm:spPr/>
      <dgm:t>
        <a:bodyPr/>
        <a:lstStyle/>
        <a:p>
          <a:endParaRPr lang="en-US" b="1"/>
        </a:p>
      </dgm:t>
    </dgm:pt>
    <dgm:pt modelId="{537C1B79-C49C-4172-B7CC-6570462C2F5A}" type="pres">
      <dgm:prSet presAssocID="{99B2C213-D26B-4BC7-AFC1-36B290C50550}" presName="linear" presStyleCnt="0">
        <dgm:presLayoutVars>
          <dgm:dir/>
          <dgm:animLvl val="lvl"/>
          <dgm:resizeHandles val="exact"/>
        </dgm:presLayoutVars>
      </dgm:prSet>
      <dgm:spPr/>
      <dgm:t>
        <a:bodyPr/>
        <a:lstStyle/>
        <a:p>
          <a:endParaRPr lang="en-US"/>
        </a:p>
      </dgm:t>
    </dgm:pt>
    <dgm:pt modelId="{75C9711A-19D0-42BD-9A94-6E1F85FA22D6}" type="pres">
      <dgm:prSet presAssocID="{BC15CE80-FA29-4238-8A89-6230A011EF22}" presName="parentLin" presStyleCnt="0"/>
      <dgm:spPr/>
    </dgm:pt>
    <dgm:pt modelId="{E0AD60B7-C2F9-447D-B103-518B816F180B}" type="pres">
      <dgm:prSet presAssocID="{BC15CE80-FA29-4238-8A89-6230A011EF22}" presName="parentLeftMargin" presStyleLbl="node1" presStyleIdx="0" presStyleCnt="4"/>
      <dgm:spPr/>
      <dgm:t>
        <a:bodyPr/>
        <a:lstStyle/>
        <a:p>
          <a:endParaRPr lang="en-US"/>
        </a:p>
      </dgm:t>
    </dgm:pt>
    <dgm:pt modelId="{6E5FAD9E-F9D6-4B03-B108-7BE0F8147496}" type="pres">
      <dgm:prSet presAssocID="{BC15CE80-FA29-4238-8A89-6230A011EF22}" presName="parentText" presStyleLbl="node1" presStyleIdx="0" presStyleCnt="4">
        <dgm:presLayoutVars>
          <dgm:chMax val="0"/>
          <dgm:bulletEnabled val="1"/>
        </dgm:presLayoutVars>
      </dgm:prSet>
      <dgm:spPr/>
      <dgm:t>
        <a:bodyPr/>
        <a:lstStyle/>
        <a:p>
          <a:endParaRPr lang="en-US"/>
        </a:p>
      </dgm:t>
    </dgm:pt>
    <dgm:pt modelId="{5FF5D0B5-0C7E-4754-85B6-D4FC5B81344E}" type="pres">
      <dgm:prSet presAssocID="{BC15CE80-FA29-4238-8A89-6230A011EF22}" presName="negativeSpace" presStyleCnt="0"/>
      <dgm:spPr/>
    </dgm:pt>
    <dgm:pt modelId="{1BB5B1DE-ABE4-4B4E-A36D-0D12EA17878B}" type="pres">
      <dgm:prSet presAssocID="{BC15CE80-FA29-4238-8A89-6230A011EF22}" presName="childText" presStyleLbl="conFgAcc1" presStyleIdx="0" presStyleCnt="4">
        <dgm:presLayoutVars>
          <dgm:bulletEnabled val="1"/>
        </dgm:presLayoutVars>
      </dgm:prSet>
      <dgm:spPr>
        <a:ln>
          <a:solidFill>
            <a:schemeClr val="tx2">
              <a:lumMod val="60000"/>
              <a:lumOff val="40000"/>
            </a:schemeClr>
          </a:solidFill>
        </a:ln>
      </dgm:spPr>
    </dgm:pt>
    <dgm:pt modelId="{B6BEF713-15CB-4460-8B33-7CFE434BCCAE}" type="pres">
      <dgm:prSet presAssocID="{DA74C6DF-9DE0-4444-ADF3-6C3A3A53C484}" presName="spaceBetweenRectangles" presStyleCnt="0"/>
      <dgm:spPr/>
    </dgm:pt>
    <dgm:pt modelId="{DDEDFEDB-8963-4643-B59D-B7AEE540E0B1}" type="pres">
      <dgm:prSet presAssocID="{DA951314-4873-433C-B707-99D6E90359CB}" presName="parentLin" presStyleCnt="0"/>
      <dgm:spPr/>
    </dgm:pt>
    <dgm:pt modelId="{514AE835-FB61-4DC9-B9E2-F6D18BCBC799}" type="pres">
      <dgm:prSet presAssocID="{DA951314-4873-433C-B707-99D6E90359CB}" presName="parentLeftMargin" presStyleLbl="node1" presStyleIdx="0" presStyleCnt="4"/>
      <dgm:spPr/>
      <dgm:t>
        <a:bodyPr/>
        <a:lstStyle/>
        <a:p>
          <a:endParaRPr lang="en-US"/>
        </a:p>
      </dgm:t>
    </dgm:pt>
    <dgm:pt modelId="{0FBA0CBE-CD50-4640-A127-D79AF71B7E9E}" type="pres">
      <dgm:prSet presAssocID="{DA951314-4873-433C-B707-99D6E90359CB}" presName="parentText" presStyleLbl="node1" presStyleIdx="1" presStyleCnt="4">
        <dgm:presLayoutVars>
          <dgm:chMax val="0"/>
          <dgm:bulletEnabled val="1"/>
        </dgm:presLayoutVars>
      </dgm:prSet>
      <dgm:spPr/>
      <dgm:t>
        <a:bodyPr/>
        <a:lstStyle/>
        <a:p>
          <a:endParaRPr lang="en-US"/>
        </a:p>
      </dgm:t>
    </dgm:pt>
    <dgm:pt modelId="{39A26756-76C1-4061-81FE-A1125EB27D31}" type="pres">
      <dgm:prSet presAssocID="{DA951314-4873-433C-B707-99D6E90359CB}" presName="negativeSpace" presStyleCnt="0"/>
      <dgm:spPr/>
    </dgm:pt>
    <dgm:pt modelId="{A4964FB4-3680-48EB-9C34-26067586B5EE}" type="pres">
      <dgm:prSet presAssocID="{DA951314-4873-433C-B707-99D6E90359CB}" presName="childText" presStyleLbl="conFgAcc1" presStyleIdx="1" presStyleCnt="4">
        <dgm:presLayoutVars>
          <dgm:bulletEnabled val="1"/>
        </dgm:presLayoutVars>
      </dgm:prSet>
      <dgm:spPr/>
    </dgm:pt>
    <dgm:pt modelId="{D4629170-A5B1-47DA-9BA3-2AD34DCEEE64}" type="pres">
      <dgm:prSet presAssocID="{5ABB8932-8F96-4DE1-A4BB-33741153A9B9}" presName="spaceBetweenRectangles" presStyleCnt="0"/>
      <dgm:spPr/>
    </dgm:pt>
    <dgm:pt modelId="{DDC320A5-A4EA-410C-B934-C8B1CC06E0F3}" type="pres">
      <dgm:prSet presAssocID="{C8B83792-AE1A-4FE6-B812-450B1190A1C7}" presName="parentLin" presStyleCnt="0"/>
      <dgm:spPr/>
    </dgm:pt>
    <dgm:pt modelId="{632629AF-CA28-48AF-AC70-D081870FBF0B}" type="pres">
      <dgm:prSet presAssocID="{C8B83792-AE1A-4FE6-B812-450B1190A1C7}" presName="parentLeftMargin" presStyleLbl="node1" presStyleIdx="1" presStyleCnt="4"/>
      <dgm:spPr/>
      <dgm:t>
        <a:bodyPr/>
        <a:lstStyle/>
        <a:p>
          <a:endParaRPr lang="en-US"/>
        </a:p>
      </dgm:t>
    </dgm:pt>
    <dgm:pt modelId="{196B2C7F-28E7-4AB5-B26C-DB0A7E3EDBEC}" type="pres">
      <dgm:prSet presAssocID="{C8B83792-AE1A-4FE6-B812-450B1190A1C7}" presName="parentText" presStyleLbl="node1" presStyleIdx="2" presStyleCnt="4">
        <dgm:presLayoutVars>
          <dgm:chMax val="0"/>
          <dgm:bulletEnabled val="1"/>
        </dgm:presLayoutVars>
      </dgm:prSet>
      <dgm:spPr/>
      <dgm:t>
        <a:bodyPr/>
        <a:lstStyle/>
        <a:p>
          <a:endParaRPr lang="en-US"/>
        </a:p>
      </dgm:t>
    </dgm:pt>
    <dgm:pt modelId="{106FA862-3497-4219-A84A-1967A3E04D3A}" type="pres">
      <dgm:prSet presAssocID="{C8B83792-AE1A-4FE6-B812-450B1190A1C7}" presName="negativeSpace" presStyleCnt="0"/>
      <dgm:spPr/>
    </dgm:pt>
    <dgm:pt modelId="{D0A38773-36B1-4116-80B8-4B354003DC25}" type="pres">
      <dgm:prSet presAssocID="{C8B83792-AE1A-4FE6-B812-450B1190A1C7}" presName="childText" presStyleLbl="conFgAcc1" presStyleIdx="2" presStyleCnt="4">
        <dgm:presLayoutVars>
          <dgm:bulletEnabled val="1"/>
        </dgm:presLayoutVars>
      </dgm:prSet>
      <dgm:spPr/>
    </dgm:pt>
    <dgm:pt modelId="{ADBD6FEC-3987-422C-B761-399FE08CFC51}" type="pres">
      <dgm:prSet presAssocID="{595956C1-BB33-41A2-BE98-6B0B11DC1C6E}" presName="spaceBetweenRectangles" presStyleCnt="0"/>
      <dgm:spPr/>
    </dgm:pt>
    <dgm:pt modelId="{5B905885-B072-4042-8C6F-DE3A3C8084B8}" type="pres">
      <dgm:prSet presAssocID="{95AE178F-0E52-4EE2-B537-0210D99C465C}" presName="parentLin" presStyleCnt="0"/>
      <dgm:spPr/>
    </dgm:pt>
    <dgm:pt modelId="{6F2E56B4-46FC-4F29-B400-BBFCBBEA93E9}" type="pres">
      <dgm:prSet presAssocID="{95AE178F-0E52-4EE2-B537-0210D99C465C}" presName="parentLeftMargin" presStyleLbl="node1" presStyleIdx="2" presStyleCnt="4"/>
      <dgm:spPr/>
      <dgm:t>
        <a:bodyPr/>
        <a:lstStyle/>
        <a:p>
          <a:endParaRPr lang="en-US"/>
        </a:p>
      </dgm:t>
    </dgm:pt>
    <dgm:pt modelId="{695582BF-A217-4871-9F3F-25A17B5FCB88}" type="pres">
      <dgm:prSet presAssocID="{95AE178F-0E52-4EE2-B537-0210D99C465C}" presName="parentText" presStyleLbl="node1" presStyleIdx="3" presStyleCnt="4">
        <dgm:presLayoutVars>
          <dgm:chMax val="0"/>
          <dgm:bulletEnabled val="1"/>
        </dgm:presLayoutVars>
      </dgm:prSet>
      <dgm:spPr/>
      <dgm:t>
        <a:bodyPr/>
        <a:lstStyle/>
        <a:p>
          <a:endParaRPr lang="en-US"/>
        </a:p>
      </dgm:t>
    </dgm:pt>
    <dgm:pt modelId="{5E0B4213-8D84-4BB6-B813-A15322963AC8}" type="pres">
      <dgm:prSet presAssocID="{95AE178F-0E52-4EE2-B537-0210D99C465C}" presName="negativeSpace" presStyleCnt="0"/>
      <dgm:spPr/>
    </dgm:pt>
    <dgm:pt modelId="{B80AF3FC-A5AB-4AAD-9095-B9BE612ADBB5}" type="pres">
      <dgm:prSet presAssocID="{95AE178F-0E52-4EE2-B537-0210D99C465C}" presName="childText" presStyleLbl="conFgAcc1" presStyleIdx="3" presStyleCnt="4">
        <dgm:presLayoutVars>
          <dgm:bulletEnabled val="1"/>
        </dgm:presLayoutVars>
      </dgm:prSet>
      <dgm:spPr>
        <a:ln>
          <a:solidFill>
            <a:schemeClr val="accent6">
              <a:lumMod val="75000"/>
            </a:schemeClr>
          </a:solidFill>
        </a:ln>
      </dgm:spPr>
    </dgm:pt>
  </dgm:ptLst>
  <dgm:cxnLst>
    <dgm:cxn modelId="{012A2808-28F3-496E-811F-EF2FA684AF99}" srcId="{99B2C213-D26B-4BC7-AFC1-36B290C50550}" destId="{C8B83792-AE1A-4FE6-B812-450B1190A1C7}" srcOrd="2" destOrd="0" parTransId="{363BD634-E7D7-4697-82BB-6345BA8BEEBA}" sibTransId="{595956C1-BB33-41A2-BE98-6B0B11DC1C6E}"/>
    <dgm:cxn modelId="{B5F87BE9-33DF-45E4-9A10-F020BA9C14F6}" srcId="{99B2C213-D26B-4BC7-AFC1-36B290C50550}" destId="{BC15CE80-FA29-4238-8A89-6230A011EF22}" srcOrd="0" destOrd="0" parTransId="{D74F3736-18EB-4B02-97DF-8429E1FDBC93}" sibTransId="{DA74C6DF-9DE0-4444-ADF3-6C3A3A53C484}"/>
    <dgm:cxn modelId="{15E2A7A5-48E8-41C9-AC55-12419F9705AC}" type="presOf" srcId="{DA951314-4873-433C-B707-99D6E90359CB}" destId="{514AE835-FB61-4DC9-B9E2-F6D18BCBC799}" srcOrd="0" destOrd="0" presId="urn:microsoft.com/office/officeart/2005/8/layout/list1"/>
    <dgm:cxn modelId="{BE79C66D-81BF-40CD-87B7-9E3A6CAAB5D8}" type="presOf" srcId="{95AE178F-0E52-4EE2-B537-0210D99C465C}" destId="{6F2E56B4-46FC-4F29-B400-BBFCBBEA93E9}" srcOrd="0" destOrd="0" presId="urn:microsoft.com/office/officeart/2005/8/layout/list1"/>
    <dgm:cxn modelId="{44D89C86-16D3-4798-B2F4-90413E99681C}" srcId="{99B2C213-D26B-4BC7-AFC1-36B290C50550}" destId="{DA951314-4873-433C-B707-99D6E90359CB}" srcOrd="1" destOrd="0" parTransId="{B04347DE-C0E4-4592-A419-66F1F693EBF7}" sibTransId="{5ABB8932-8F96-4DE1-A4BB-33741153A9B9}"/>
    <dgm:cxn modelId="{E11C01F4-9E0A-441E-8F78-B9CBEDA15374}" type="presOf" srcId="{99B2C213-D26B-4BC7-AFC1-36B290C50550}" destId="{537C1B79-C49C-4172-B7CC-6570462C2F5A}" srcOrd="0" destOrd="0" presId="urn:microsoft.com/office/officeart/2005/8/layout/list1"/>
    <dgm:cxn modelId="{AFC7B7AC-BAE8-44F0-807A-FB88C2E1D32F}" type="presOf" srcId="{DA951314-4873-433C-B707-99D6E90359CB}" destId="{0FBA0CBE-CD50-4640-A127-D79AF71B7E9E}" srcOrd="1" destOrd="0" presId="urn:microsoft.com/office/officeart/2005/8/layout/list1"/>
    <dgm:cxn modelId="{99CDC2FF-5BC4-4B1C-97ED-1688318BD6D0}" type="presOf" srcId="{C8B83792-AE1A-4FE6-B812-450B1190A1C7}" destId="{632629AF-CA28-48AF-AC70-D081870FBF0B}" srcOrd="0" destOrd="0" presId="urn:microsoft.com/office/officeart/2005/8/layout/list1"/>
    <dgm:cxn modelId="{AF7F6AE1-5E1D-4B3F-BD1C-DE29A8B7E722}" type="presOf" srcId="{BC15CE80-FA29-4238-8A89-6230A011EF22}" destId="{6E5FAD9E-F9D6-4B03-B108-7BE0F8147496}" srcOrd="1" destOrd="0" presId="urn:microsoft.com/office/officeart/2005/8/layout/list1"/>
    <dgm:cxn modelId="{C9713A60-3AE5-4F9D-86F8-E0569520D61D}" srcId="{99B2C213-D26B-4BC7-AFC1-36B290C50550}" destId="{95AE178F-0E52-4EE2-B537-0210D99C465C}" srcOrd="3" destOrd="0" parTransId="{200FE016-C147-4AB0-B5E6-F0793BA8C971}" sibTransId="{F36B4A67-EFA0-49AA-884B-5D9ACA9D11EF}"/>
    <dgm:cxn modelId="{D880A26D-9033-40B1-B933-C778EDB64100}" type="presOf" srcId="{BC15CE80-FA29-4238-8A89-6230A011EF22}" destId="{E0AD60B7-C2F9-447D-B103-518B816F180B}" srcOrd="0" destOrd="0" presId="urn:microsoft.com/office/officeart/2005/8/layout/list1"/>
    <dgm:cxn modelId="{47A6900A-E110-4683-A0D1-D036D51F02E0}" type="presOf" srcId="{C8B83792-AE1A-4FE6-B812-450B1190A1C7}" destId="{196B2C7F-28E7-4AB5-B26C-DB0A7E3EDBEC}" srcOrd="1" destOrd="0" presId="urn:microsoft.com/office/officeart/2005/8/layout/list1"/>
    <dgm:cxn modelId="{12FD20DF-003C-48BA-9BB3-1E2B4027271D}" type="presOf" srcId="{95AE178F-0E52-4EE2-B537-0210D99C465C}" destId="{695582BF-A217-4871-9F3F-25A17B5FCB88}" srcOrd="1" destOrd="0" presId="urn:microsoft.com/office/officeart/2005/8/layout/list1"/>
    <dgm:cxn modelId="{5282BF98-9F02-45B2-AE16-2F78437E486A}" type="presParOf" srcId="{537C1B79-C49C-4172-B7CC-6570462C2F5A}" destId="{75C9711A-19D0-42BD-9A94-6E1F85FA22D6}" srcOrd="0" destOrd="0" presId="urn:microsoft.com/office/officeart/2005/8/layout/list1"/>
    <dgm:cxn modelId="{3BB60404-88B2-445E-9858-F4D0032C0722}" type="presParOf" srcId="{75C9711A-19D0-42BD-9A94-6E1F85FA22D6}" destId="{E0AD60B7-C2F9-447D-B103-518B816F180B}" srcOrd="0" destOrd="0" presId="urn:microsoft.com/office/officeart/2005/8/layout/list1"/>
    <dgm:cxn modelId="{DA4D1E37-348A-4B3B-BC51-975F0BF1F0EF}" type="presParOf" srcId="{75C9711A-19D0-42BD-9A94-6E1F85FA22D6}" destId="{6E5FAD9E-F9D6-4B03-B108-7BE0F8147496}" srcOrd="1" destOrd="0" presId="urn:microsoft.com/office/officeart/2005/8/layout/list1"/>
    <dgm:cxn modelId="{2DD52FAB-5F50-4A89-9C5F-FBD55AEA787A}" type="presParOf" srcId="{537C1B79-C49C-4172-B7CC-6570462C2F5A}" destId="{5FF5D0B5-0C7E-4754-85B6-D4FC5B81344E}" srcOrd="1" destOrd="0" presId="urn:microsoft.com/office/officeart/2005/8/layout/list1"/>
    <dgm:cxn modelId="{C9F96743-C8BD-42F1-B5AA-A27449028291}" type="presParOf" srcId="{537C1B79-C49C-4172-B7CC-6570462C2F5A}" destId="{1BB5B1DE-ABE4-4B4E-A36D-0D12EA17878B}" srcOrd="2" destOrd="0" presId="urn:microsoft.com/office/officeart/2005/8/layout/list1"/>
    <dgm:cxn modelId="{7F89A127-9889-4828-9E40-B3BF14BC46C3}" type="presParOf" srcId="{537C1B79-C49C-4172-B7CC-6570462C2F5A}" destId="{B6BEF713-15CB-4460-8B33-7CFE434BCCAE}" srcOrd="3" destOrd="0" presId="urn:microsoft.com/office/officeart/2005/8/layout/list1"/>
    <dgm:cxn modelId="{E38439FD-AC56-44D5-B25C-839517591F8E}" type="presParOf" srcId="{537C1B79-C49C-4172-B7CC-6570462C2F5A}" destId="{DDEDFEDB-8963-4643-B59D-B7AEE540E0B1}" srcOrd="4" destOrd="0" presId="urn:microsoft.com/office/officeart/2005/8/layout/list1"/>
    <dgm:cxn modelId="{704BE5CE-9550-4037-815A-4CFF41980728}" type="presParOf" srcId="{DDEDFEDB-8963-4643-B59D-B7AEE540E0B1}" destId="{514AE835-FB61-4DC9-B9E2-F6D18BCBC799}" srcOrd="0" destOrd="0" presId="urn:microsoft.com/office/officeart/2005/8/layout/list1"/>
    <dgm:cxn modelId="{98BC5DCE-BCC2-4C55-8EE4-9B2AA5BDBD98}" type="presParOf" srcId="{DDEDFEDB-8963-4643-B59D-B7AEE540E0B1}" destId="{0FBA0CBE-CD50-4640-A127-D79AF71B7E9E}" srcOrd="1" destOrd="0" presId="urn:microsoft.com/office/officeart/2005/8/layout/list1"/>
    <dgm:cxn modelId="{799BB61A-B1D0-4F0A-B1E6-C6A9F6E647CE}" type="presParOf" srcId="{537C1B79-C49C-4172-B7CC-6570462C2F5A}" destId="{39A26756-76C1-4061-81FE-A1125EB27D31}" srcOrd="5" destOrd="0" presId="urn:microsoft.com/office/officeart/2005/8/layout/list1"/>
    <dgm:cxn modelId="{5FA7815D-4945-46F5-9028-B085EC1F7ADC}" type="presParOf" srcId="{537C1B79-C49C-4172-B7CC-6570462C2F5A}" destId="{A4964FB4-3680-48EB-9C34-26067586B5EE}" srcOrd="6" destOrd="0" presId="urn:microsoft.com/office/officeart/2005/8/layout/list1"/>
    <dgm:cxn modelId="{521FB4D0-04C5-448E-9178-C2B750BC89B3}" type="presParOf" srcId="{537C1B79-C49C-4172-B7CC-6570462C2F5A}" destId="{D4629170-A5B1-47DA-9BA3-2AD34DCEEE64}" srcOrd="7" destOrd="0" presId="urn:microsoft.com/office/officeart/2005/8/layout/list1"/>
    <dgm:cxn modelId="{2A9149EA-6538-4353-9D39-AFBA03D53CA6}" type="presParOf" srcId="{537C1B79-C49C-4172-B7CC-6570462C2F5A}" destId="{DDC320A5-A4EA-410C-B934-C8B1CC06E0F3}" srcOrd="8" destOrd="0" presId="urn:microsoft.com/office/officeart/2005/8/layout/list1"/>
    <dgm:cxn modelId="{C4FC7337-3611-4BB3-AE82-20FCB463FBFD}" type="presParOf" srcId="{DDC320A5-A4EA-410C-B934-C8B1CC06E0F3}" destId="{632629AF-CA28-48AF-AC70-D081870FBF0B}" srcOrd="0" destOrd="0" presId="urn:microsoft.com/office/officeart/2005/8/layout/list1"/>
    <dgm:cxn modelId="{F8944B09-2B06-4D55-9C8D-D337BC20D468}" type="presParOf" srcId="{DDC320A5-A4EA-410C-B934-C8B1CC06E0F3}" destId="{196B2C7F-28E7-4AB5-B26C-DB0A7E3EDBEC}" srcOrd="1" destOrd="0" presId="urn:microsoft.com/office/officeart/2005/8/layout/list1"/>
    <dgm:cxn modelId="{29D0EA3B-4D7A-4986-88DA-26273AD6BAE5}" type="presParOf" srcId="{537C1B79-C49C-4172-B7CC-6570462C2F5A}" destId="{106FA862-3497-4219-A84A-1967A3E04D3A}" srcOrd="9" destOrd="0" presId="urn:microsoft.com/office/officeart/2005/8/layout/list1"/>
    <dgm:cxn modelId="{84514443-C89E-483D-9C1C-070A127602F7}" type="presParOf" srcId="{537C1B79-C49C-4172-B7CC-6570462C2F5A}" destId="{D0A38773-36B1-4116-80B8-4B354003DC25}" srcOrd="10" destOrd="0" presId="urn:microsoft.com/office/officeart/2005/8/layout/list1"/>
    <dgm:cxn modelId="{83584CA1-9DC4-4C2D-BFA4-4328A44A993A}" type="presParOf" srcId="{537C1B79-C49C-4172-B7CC-6570462C2F5A}" destId="{ADBD6FEC-3987-422C-B761-399FE08CFC51}" srcOrd="11" destOrd="0" presId="urn:microsoft.com/office/officeart/2005/8/layout/list1"/>
    <dgm:cxn modelId="{36F9D330-A846-4D46-93A8-3FD2983E3621}" type="presParOf" srcId="{537C1B79-C49C-4172-B7CC-6570462C2F5A}" destId="{5B905885-B072-4042-8C6F-DE3A3C8084B8}" srcOrd="12" destOrd="0" presId="urn:microsoft.com/office/officeart/2005/8/layout/list1"/>
    <dgm:cxn modelId="{E0DA0FC7-F3E0-4569-8A31-F94724C96AE1}" type="presParOf" srcId="{5B905885-B072-4042-8C6F-DE3A3C8084B8}" destId="{6F2E56B4-46FC-4F29-B400-BBFCBBEA93E9}" srcOrd="0" destOrd="0" presId="urn:microsoft.com/office/officeart/2005/8/layout/list1"/>
    <dgm:cxn modelId="{62DAAD75-4ACF-4D24-899D-D7CBC6E64924}" type="presParOf" srcId="{5B905885-B072-4042-8C6F-DE3A3C8084B8}" destId="{695582BF-A217-4871-9F3F-25A17B5FCB88}" srcOrd="1" destOrd="0" presId="urn:microsoft.com/office/officeart/2005/8/layout/list1"/>
    <dgm:cxn modelId="{FAE0C382-0387-40FE-894F-FB8DFDD92038}" type="presParOf" srcId="{537C1B79-C49C-4172-B7CC-6570462C2F5A}" destId="{5E0B4213-8D84-4BB6-B813-A15322963AC8}" srcOrd="13" destOrd="0" presId="urn:microsoft.com/office/officeart/2005/8/layout/list1"/>
    <dgm:cxn modelId="{780035A0-3485-4309-85B6-B30555E87759}" type="presParOf" srcId="{537C1B79-C49C-4172-B7CC-6570462C2F5A}" destId="{B80AF3FC-A5AB-4AAD-9095-B9BE612ADBB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B2C213-D26B-4BC7-AFC1-36B290C50550}" type="doc">
      <dgm:prSet loTypeId="urn:microsoft.com/office/officeart/2005/8/layout/list1" loCatId="list" qsTypeId="urn:microsoft.com/office/officeart/2005/8/quickstyle/simple1" qsCatId="simple" csTypeId="urn:microsoft.com/office/officeart/2005/8/colors/colorful1#12" csCatId="colorful" phldr="1"/>
      <dgm:spPr/>
      <dgm:t>
        <a:bodyPr/>
        <a:lstStyle/>
        <a:p>
          <a:endParaRPr lang="en-US"/>
        </a:p>
      </dgm:t>
    </dgm:pt>
    <dgm:pt modelId="{BC15CE80-FA29-4238-8A89-6230A011EF22}">
      <dgm:prSet phldrT="[Text]" custT="1"/>
      <dgm:spPr/>
      <dgm:t>
        <a:bodyPr/>
        <a:lstStyle/>
        <a:p>
          <a:r>
            <a:rPr lang="en-US" sz="2400" b="1" dirty="0" smtClean="0"/>
            <a:t>Developed from data that are collected from other sources, such as the government, trade associations, and third party data collection firms (i.e. A. C. Nielson)</a:t>
          </a:r>
          <a:endParaRPr lang="en-US" sz="2400" b="1" dirty="0"/>
        </a:p>
      </dgm:t>
    </dgm:pt>
    <dgm:pt modelId="{D74F3736-18EB-4B02-97DF-8429E1FDBC93}" type="parTrans" cxnId="{B5F87BE9-33DF-45E4-9A10-F020BA9C14F6}">
      <dgm:prSet/>
      <dgm:spPr/>
      <dgm:t>
        <a:bodyPr/>
        <a:lstStyle/>
        <a:p>
          <a:endParaRPr lang="en-US" b="1"/>
        </a:p>
      </dgm:t>
    </dgm:pt>
    <dgm:pt modelId="{DA74C6DF-9DE0-4444-ADF3-6C3A3A53C484}" type="sibTrans" cxnId="{B5F87BE9-33DF-45E4-9A10-F020BA9C14F6}">
      <dgm:prSet/>
      <dgm:spPr/>
      <dgm:t>
        <a:bodyPr/>
        <a:lstStyle/>
        <a:p>
          <a:endParaRPr lang="en-US" b="1"/>
        </a:p>
      </dgm:t>
    </dgm:pt>
    <dgm:pt modelId="{537C1B79-C49C-4172-B7CC-6570462C2F5A}" type="pres">
      <dgm:prSet presAssocID="{99B2C213-D26B-4BC7-AFC1-36B290C50550}" presName="linear" presStyleCnt="0">
        <dgm:presLayoutVars>
          <dgm:dir/>
          <dgm:animLvl val="lvl"/>
          <dgm:resizeHandles val="exact"/>
        </dgm:presLayoutVars>
      </dgm:prSet>
      <dgm:spPr/>
      <dgm:t>
        <a:bodyPr/>
        <a:lstStyle/>
        <a:p>
          <a:endParaRPr lang="en-US"/>
        </a:p>
      </dgm:t>
    </dgm:pt>
    <dgm:pt modelId="{75C9711A-19D0-42BD-9A94-6E1F85FA22D6}" type="pres">
      <dgm:prSet presAssocID="{BC15CE80-FA29-4238-8A89-6230A011EF22}" presName="parentLin" presStyleCnt="0"/>
      <dgm:spPr/>
    </dgm:pt>
    <dgm:pt modelId="{E0AD60B7-C2F9-447D-B103-518B816F180B}" type="pres">
      <dgm:prSet presAssocID="{BC15CE80-FA29-4238-8A89-6230A011EF22}" presName="parentLeftMargin" presStyleLbl="node1" presStyleIdx="0" presStyleCnt="1"/>
      <dgm:spPr/>
      <dgm:t>
        <a:bodyPr/>
        <a:lstStyle/>
        <a:p>
          <a:endParaRPr lang="en-US"/>
        </a:p>
      </dgm:t>
    </dgm:pt>
    <dgm:pt modelId="{6E5FAD9E-F9D6-4B03-B108-7BE0F8147496}" type="pres">
      <dgm:prSet presAssocID="{BC15CE80-FA29-4238-8A89-6230A011EF22}" presName="parentText" presStyleLbl="node1" presStyleIdx="0" presStyleCnt="1" custLinFactX="6878" custLinFactNeighborX="100000" custLinFactNeighborY="8114">
        <dgm:presLayoutVars>
          <dgm:chMax val="0"/>
          <dgm:bulletEnabled val="1"/>
        </dgm:presLayoutVars>
      </dgm:prSet>
      <dgm:spPr/>
      <dgm:t>
        <a:bodyPr/>
        <a:lstStyle/>
        <a:p>
          <a:endParaRPr lang="en-US"/>
        </a:p>
      </dgm:t>
    </dgm:pt>
    <dgm:pt modelId="{5FF5D0B5-0C7E-4754-85B6-D4FC5B81344E}" type="pres">
      <dgm:prSet presAssocID="{BC15CE80-FA29-4238-8A89-6230A011EF22}" presName="negativeSpace" presStyleCnt="0"/>
      <dgm:spPr/>
    </dgm:pt>
    <dgm:pt modelId="{1BB5B1DE-ABE4-4B4E-A36D-0D12EA17878B}" type="pres">
      <dgm:prSet presAssocID="{BC15CE80-FA29-4238-8A89-6230A011EF22}" presName="childText" presStyleLbl="conFgAcc1" presStyleIdx="0" presStyleCnt="1">
        <dgm:presLayoutVars>
          <dgm:bulletEnabled val="1"/>
        </dgm:presLayoutVars>
      </dgm:prSet>
      <dgm:spPr/>
    </dgm:pt>
  </dgm:ptLst>
  <dgm:cxnLst>
    <dgm:cxn modelId="{2B70B2C5-F28D-45C9-AEEA-FB466BF5B200}" type="presOf" srcId="{99B2C213-D26B-4BC7-AFC1-36B290C50550}" destId="{537C1B79-C49C-4172-B7CC-6570462C2F5A}" srcOrd="0" destOrd="0" presId="urn:microsoft.com/office/officeart/2005/8/layout/list1"/>
    <dgm:cxn modelId="{C1BBA87F-86F4-4583-A6F2-2B7395D2B47B}" type="presOf" srcId="{BC15CE80-FA29-4238-8A89-6230A011EF22}" destId="{E0AD60B7-C2F9-447D-B103-518B816F180B}" srcOrd="0" destOrd="0" presId="urn:microsoft.com/office/officeart/2005/8/layout/list1"/>
    <dgm:cxn modelId="{B5F87BE9-33DF-45E4-9A10-F020BA9C14F6}" srcId="{99B2C213-D26B-4BC7-AFC1-36B290C50550}" destId="{BC15CE80-FA29-4238-8A89-6230A011EF22}" srcOrd="0" destOrd="0" parTransId="{D74F3736-18EB-4B02-97DF-8429E1FDBC93}" sibTransId="{DA74C6DF-9DE0-4444-ADF3-6C3A3A53C484}"/>
    <dgm:cxn modelId="{FFFB1CD3-8F26-4058-A8BF-C1DBB1BCF1A0}" type="presOf" srcId="{BC15CE80-FA29-4238-8A89-6230A011EF22}" destId="{6E5FAD9E-F9D6-4B03-B108-7BE0F8147496}" srcOrd="1" destOrd="0" presId="urn:microsoft.com/office/officeart/2005/8/layout/list1"/>
    <dgm:cxn modelId="{06329B88-5299-4567-AC95-B8C149B8E6E0}" type="presParOf" srcId="{537C1B79-C49C-4172-B7CC-6570462C2F5A}" destId="{75C9711A-19D0-42BD-9A94-6E1F85FA22D6}" srcOrd="0" destOrd="0" presId="urn:microsoft.com/office/officeart/2005/8/layout/list1"/>
    <dgm:cxn modelId="{1E726A6F-5D48-4B5C-839B-DB2092CD2727}" type="presParOf" srcId="{75C9711A-19D0-42BD-9A94-6E1F85FA22D6}" destId="{E0AD60B7-C2F9-447D-B103-518B816F180B}" srcOrd="0" destOrd="0" presId="urn:microsoft.com/office/officeart/2005/8/layout/list1"/>
    <dgm:cxn modelId="{5E7DB876-8ECF-4417-A328-19C013F786DC}" type="presParOf" srcId="{75C9711A-19D0-42BD-9A94-6E1F85FA22D6}" destId="{6E5FAD9E-F9D6-4B03-B108-7BE0F8147496}" srcOrd="1" destOrd="0" presId="urn:microsoft.com/office/officeart/2005/8/layout/list1"/>
    <dgm:cxn modelId="{E4064A98-4108-4ECC-9190-EFFC98C5E383}" type="presParOf" srcId="{537C1B79-C49C-4172-B7CC-6570462C2F5A}" destId="{5FF5D0B5-0C7E-4754-85B6-D4FC5B81344E}" srcOrd="1" destOrd="0" presId="urn:microsoft.com/office/officeart/2005/8/layout/list1"/>
    <dgm:cxn modelId="{02DC5F1E-513F-4B31-97ED-F5106D96C82C}" type="presParOf" srcId="{537C1B79-C49C-4172-B7CC-6570462C2F5A}" destId="{1BB5B1DE-ABE4-4B4E-A36D-0D12EA17878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5B1DE-ABE4-4B4E-A36D-0D12EA17878B}">
      <dsp:nvSpPr>
        <dsp:cNvPr id="0" name=""/>
        <dsp:cNvSpPr/>
      </dsp:nvSpPr>
      <dsp:spPr>
        <a:xfrm>
          <a:off x="0" y="807299"/>
          <a:ext cx="8229600" cy="1335600"/>
        </a:xfrm>
        <a:prstGeom prst="rect">
          <a:avLst/>
        </a:prstGeom>
        <a:solidFill>
          <a:schemeClr val="lt1">
            <a:alpha val="9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5FAD9E-F9D6-4B03-B108-7BE0F8147496}">
      <dsp:nvSpPr>
        <dsp:cNvPr id="0" name=""/>
        <dsp:cNvSpPr/>
      </dsp:nvSpPr>
      <dsp:spPr>
        <a:xfrm>
          <a:off x="1219182" y="685796"/>
          <a:ext cx="5760720" cy="1564560"/>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Primary</a:t>
          </a:r>
          <a:endParaRPr lang="en-US" sz="2400" b="1" kern="1200" dirty="0"/>
        </a:p>
      </dsp:txBody>
      <dsp:txXfrm>
        <a:off x="1295558" y="762172"/>
        <a:ext cx="5607968" cy="1411808"/>
      </dsp:txXfrm>
    </dsp:sp>
    <dsp:sp modelId="{DDC16C09-5327-43C9-ABAC-4AA05511FB44}">
      <dsp:nvSpPr>
        <dsp:cNvPr id="0" name=""/>
        <dsp:cNvSpPr/>
      </dsp:nvSpPr>
      <dsp:spPr>
        <a:xfrm>
          <a:off x="0" y="3211380"/>
          <a:ext cx="8229600" cy="1335600"/>
        </a:xfrm>
        <a:prstGeom prst="rect">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13C1A6-26E3-437A-B35F-04BC515D560E}">
      <dsp:nvSpPr>
        <dsp:cNvPr id="0" name=""/>
        <dsp:cNvSpPr/>
      </dsp:nvSpPr>
      <dsp:spPr>
        <a:xfrm>
          <a:off x="1219182" y="2514603"/>
          <a:ext cx="5760720" cy="1564560"/>
        </a:xfrm>
        <a:prstGeom prst="round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Secondary</a:t>
          </a:r>
          <a:endParaRPr lang="en-US" sz="2400" b="1" kern="1200" dirty="0"/>
        </a:p>
      </dsp:txBody>
      <dsp:txXfrm>
        <a:off x="1295558" y="2590979"/>
        <a:ext cx="5607968" cy="1411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5B1DE-ABE4-4B4E-A36D-0D12EA17878B}">
      <dsp:nvSpPr>
        <dsp:cNvPr id="0" name=""/>
        <dsp:cNvSpPr/>
      </dsp:nvSpPr>
      <dsp:spPr>
        <a:xfrm>
          <a:off x="0" y="1946700"/>
          <a:ext cx="8229600" cy="1638000"/>
        </a:xfrm>
        <a:prstGeom prst="rect">
          <a:avLst/>
        </a:prstGeom>
        <a:solidFill>
          <a:schemeClr val="lt1">
            <a:alpha val="9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5FAD9E-F9D6-4B03-B108-7BE0F8147496}">
      <dsp:nvSpPr>
        <dsp:cNvPr id="0" name=""/>
        <dsp:cNvSpPr/>
      </dsp:nvSpPr>
      <dsp:spPr>
        <a:xfrm>
          <a:off x="1219182" y="1142991"/>
          <a:ext cx="5760720" cy="1918800"/>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Developed from data that are collected directly from the customer in a systematic manner for use in one particular situation.</a:t>
          </a:r>
          <a:endParaRPr lang="en-US" sz="2400" b="1" kern="1200" dirty="0"/>
        </a:p>
      </dsp:txBody>
      <dsp:txXfrm>
        <a:off x="1312850" y="1236659"/>
        <a:ext cx="5573384" cy="17314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5B1DE-ABE4-4B4E-A36D-0D12EA17878B}">
      <dsp:nvSpPr>
        <dsp:cNvPr id="0" name=""/>
        <dsp:cNvSpPr/>
      </dsp:nvSpPr>
      <dsp:spPr>
        <a:xfrm>
          <a:off x="0" y="566280"/>
          <a:ext cx="8229600" cy="856800"/>
        </a:xfrm>
        <a:prstGeom prst="rect">
          <a:avLst/>
        </a:prstGeom>
        <a:solidFill>
          <a:schemeClr val="lt1">
            <a:alpha val="9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5FAD9E-F9D6-4B03-B108-7BE0F8147496}">
      <dsp:nvSpPr>
        <dsp:cNvPr id="0" name=""/>
        <dsp:cNvSpPr/>
      </dsp:nvSpPr>
      <dsp:spPr>
        <a:xfrm>
          <a:off x="1143025" y="76203"/>
          <a:ext cx="5760720" cy="1003680"/>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To solve a problem</a:t>
          </a:r>
          <a:endParaRPr lang="en-US" sz="2400" b="1" kern="1200" dirty="0"/>
        </a:p>
      </dsp:txBody>
      <dsp:txXfrm>
        <a:off x="1192021" y="125199"/>
        <a:ext cx="5662728" cy="905688"/>
      </dsp:txXfrm>
    </dsp:sp>
    <dsp:sp modelId="{97A45997-617C-4842-A19E-992D4A976724}">
      <dsp:nvSpPr>
        <dsp:cNvPr id="0" name=""/>
        <dsp:cNvSpPr/>
      </dsp:nvSpPr>
      <dsp:spPr>
        <a:xfrm>
          <a:off x="0" y="2108520"/>
          <a:ext cx="8229600" cy="856800"/>
        </a:xfrm>
        <a:prstGeom prst="rect">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BE0BE4-CABD-4205-8A39-866F2BCD748E}">
      <dsp:nvSpPr>
        <dsp:cNvPr id="0" name=""/>
        <dsp:cNvSpPr/>
      </dsp:nvSpPr>
      <dsp:spPr>
        <a:xfrm>
          <a:off x="1066811" y="1600196"/>
          <a:ext cx="5760720" cy="1003680"/>
        </a:xfrm>
        <a:prstGeom prst="round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To explore an opportunity</a:t>
          </a:r>
          <a:endParaRPr lang="en-US" sz="2400" b="1" kern="1200" dirty="0"/>
        </a:p>
      </dsp:txBody>
      <dsp:txXfrm>
        <a:off x="1115807" y="1649192"/>
        <a:ext cx="5662728" cy="905688"/>
      </dsp:txXfrm>
    </dsp:sp>
    <dsp:sp modelId="{DB813E11-1595-470B-9125-410644E753AF}">
      <dsp:nvSpPr>
        <dsp:cNvPr id="0" name=""/>
        <dsp:cNvSpPr/>
      </dsp:nvSpPr>
      <dsp:spPr>
        <a:xfrm>
          <a:off x="0" y="3650760"/>
          <a:ext cx="8229600" cy="856800"/>
        </a:xfrm>
        <a:prstGeom prst="rect">
          <a:avLst/>
        </a:prstGeom>
        <a:solidFill>
          <a:schemeClr val="lt1">
            <a:alpha val="90000"/>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F00103-6AA9-4E43-A10B-CBCCFC720856}">
      <dsp:nvSpPr>
        <dsp:cNvPr id="0" name=""/>
        <dsp:cNvSpPr/>
      </dsp:nvSpPr>
      <dsp:spPr>
        <a:xfrm>
          <a:off x="1066811" y="3124199"/>
          <a:ext cx="5760720" cy="1003680"/>
        </a:xfrm>
        <a:prstGeom prst="roundRect">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For any other specific purpose useful to a business</a:t>
          </a:r>
          <a:endParaRPr lang="en-US" sz="2400" b="1" kern="1200" dirty="0"/>
        </a:p>
      </dsp:txBody>
      <dsp:txXfrm>
        <a:off x="1115807" y="3173195"/>
        <a:ext cx="5662728" cy="9056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5B1DE-ABE4-4B4E-A36D-0D12EA17878B}">
      <dsp:nvSpPr>
        <dsp:cNvPr id="0" name=""/>
        <dsp:cNvSpPr/>
      </dsp:nvSpPr>
      <dsp:spPr>
        <a:xfrm>
          <a:off x="0" y="454500"/>
          <a:ext cx="8229600" cy="630000"/>
        </a:xfrm>
        <a:prstGeom prst="rect">
          <a:avLst/>
        </a:prstGeom>
        <a:solidFill>
          <a:schemeClr val="lt1">
            <a:alpha val="90000"/>
            <a:hueOff val="0"/>
            <a:satOff val="0"/>
            <a:lumOff val="0"/>
            <a:alphaOff val="0"/>
          </a:schemeClr>
        </a:solidFill>
        <a:ln w="26425"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6E5FAD9E-F9D6-4B03-B108-7BE0F8147496}">
      <dsp:nvSpPr>
        <dsp:cNvPr id="0" name=""/>
        <dsp:cNvSpPr/>
      </dsp:nvSpPr>
      <dsp:spPr>
        <a:xfrm>
          <a:off x="411480" y="85500"/>
          <a:ext cx="5760720" cy="738000"/>
        </a:xfrm>
        <a:prstGeom prst="roundRect">
          <a:avLst/>
        </a:prstGeom>
        <a:solidFill>
          <a:schemeClr val="tx2">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Questionnaires</a:t>
          </a:r>
          <a:endParaRPr lang="en-US" sz="2400" b="1" kern="1200" dirty="0"/>
        </a:p>
      </dsp:txBody>
      <dsp:txXfrm>
        <a:off x="447506" y="121526"/>
        <a:ext cx="5688668" cy="665948"/>
      </dsp:txXfrm>
    </dsp:sp>
    <dsp:sp modelId="{A4964FB4-3680-48EB-9C34-26067586B5EE}">
      <dsp:nvSpPr>
        <dsp:cNvPr id="0" name=""/>
        <dsp:cNvSpPr/>
      </dsp:nvSpPr>
      <dsp:spPr>
        <a:xfrm>
          <a:off x="0" y="1588500"/>
          <a:ext cx="8229600" cy="630000"/>
        </a:xfrm>
        <a:prstGeom prst="rect">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BA0CBE-CD50-4640-A127-D79AF71B7E9E}">
      <dsp:nvSpPr>
        <dsp:cNvPr id="0" name=""/>
        <dsp:cNvSpPr/>
      </dsp:nvSpPr>
      <dsp:spPr>
        <a:xfrm>
          <a:off x="411480" y="1219500"/>
          <a:ext cx="5760720" cy="738000"/>
        </a:xfrm>
        <a:prstGeom prst="roundRect">
          <a:avLst/>
        </a:prstGeom>
        <a:solidFill>
          <a:schemeClr val="accent3">
            <a:lumMod val="75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Focus groups</a:t>
          </a:r>
          <a:endParaRPr lang="en-US" sz="2400" b="1" kern="1200" dirty="0"/>
        </a:p>
      </dsp:txBody>
      <dsp:txXfrm>
        <a:off x="447506" y="1255526"/>
        <a:ext cx="5688668" cy="665948"/>
      </dsp:txXfrm>
    </dsp:sp>
    <dsp:sp modelId="{D0A38773-36B1-4116-80B8-4B354003DC25}">
      <dsp:nvSpPr>
        <dsp:cNvPr id="0" name=""/>
        <dsp:cNvSpPr/>
      </dsp:nvSpPr>
      <dsp:spPr>
        <a:xfrm>
          <a:off x="0" y="2722500"/>
          <a:ext cx="8229600" cy="630000"/>
        </a:xfrm>
        <a:prstGeom prst="rect">
          <a:avLst/>
        </a:prstGeom>
        <a:solidFill>
          <a:schemeClr val="lt1">
            <a:alpha val="90000"/>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6B2C7F-28E7-4AB5-B26C-DB0A7E3EDBEC}">
      <dsp:nvSpPr>
        <dsp:cNvPr id="0" name=""/>
        <dsp:cNvSpPr/>
      </dsp:nvSpPr>
      <dsp:spPr>
        <a:xfrm>
          <a:off x="411480" y="2353500"/>
          <a:ext cx="5760720" cy="738000"/>
        </a:xfrm>
        <a:prstGeom prst="roundRect">
          <a:avLst/>
        </a:prstGeom>
        <a:solidFill>
          <a:schemeClr val="accent4">
            <a:lumMod val="75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Personal interviews</a:t>
          </a:r>
          <a:endParaRPr lang="en-US" sz="2400" b="1" kern="1200" dirty="0"/>
        </a:p>
      </dsp:txBody>
      <dsp:txXfrm>
        <a:off x="447506" y="2389526"/>
        <a:ext cx="5688668" cy="665948"/>
      </dsp:txXfrm>
    </dsp:sp>
    <dsp:sp modelId="{B80AF3FC-A5AB-4AAD-9095-B9BE612ADBB5}">
      <dsp:nvSpPr>
        <dsp:cNvPr id="0" name=""/>
        <dsp:cNvSpPr/>
      </dsp:nvSpPr>
      <dsp:spPr>
        <a:xfrm>
          <a:off x="0" y="3856500"/>
          <a:ext cx="8229600" cy="630000"/>
        </a:xfrm>
        <a:prstGeom prst="rect">
          <a:avLst/>
        </a:prstGeom>
        <a:solidFill>
          <a:schemeClr val="lt1">
            <a:alpha val="90000"/>
            <a:hueOff val="0"/>
            <a:satOff val="0"/>
            <a:lumOff val="0"/>
            <a:alphaOff val="0"/>
          </a:schemeClr>
        </a:solidFill>
        <a:ln w="26425"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695582BF-A217-4871-9F3F-25A17B5FCB88}">
      <dsp:nvSpPr>
        <dsp:cNvPr id="0" name=""/>
        <dsp:cNvSpPr/>
      </dsp:nvSpPr>
      <dsp:spPr>
        <a:xfrm>
          <a:off x="411480" y="3487500"/>
          <a:ext cx="5760720" cy="738000"/>
        </a:xfrm>
        <a:prstGeom prst="roundRect">
          <a:avLst/>
        </a:prstGeom>
        <a:solidFill>
          <a:schemeClr val="accent6">
            <a:lumMod val="75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Test markets</a:t>
          </a:r>
          <a:endParaRPr lang="en-US" sz="2400" b="1" kern="1200" dirty="0"/>
        </a:p>
      </dsp:txBody>
      <dsp:txXfrm>
        <a:off x="447506" y="3523526"/>
        <a:ext cx="5688668" cy="665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5B1DE-ABE4-4B4E-A36D-0D12EA17878B}">
      <dsp:nvSpPr>
        <dsp:cNvPr id="0" name=""/>
        <dsp:cNvSpPr/>
      </dsp:nvSpPr>
      <dsp:spPr>
        <a:xfrm>
          <a:off x="0" y="1946700"/>
          <a:ext cx="8229600" cy="1638000"/>
        </a:xfrm>
        <a:prstGeom prst="rect">
          <a:avLst/>
        </a:prstGeom>
        <a:solidFill>
          <a:schemeClr val="lt1">
            <a:alpha val="9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5FAD9E-F9D6-4B03-B108-7BE0F8147496}">
      <dsp:nvSpPr>
        <dsp:cNvPr id="0" name=""/>
        <dsp:cNvSpPr/>
      </dsp:nvSpPr>
      <dsp:spPr>
        <a:xfrm>
          <a:off x="1219182" y="1142991"/>
          <a:ext cx="5760720" cy="1918800"/>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Developed from data that are collected from other sources, such as the government, trade associations, and third party data collection firms (i.e. A. C. Nielson)</a:t>
          </a:r>
          <a:endParaRPr lang="en-US" sz="2400" b="1" kern="1200" dirty="0"/>
        </a:p>
      </dsp:txBody>
      <dsp:txXfrm>
        <a:off x="1312850" y="1236659"/>
        <a:ext cx="5573384" cy="173146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81B804-610B-40C6-BBB1-66836D0004BD}"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7432-5DC2-45EC-9915-AD5A5A08C92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1B804-610B-40C6-BBB1-66836D0004BD}"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7432-5DC2-45EC-9915-AD5A5A08C9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81B804-610B-40C6-BBB1-66836D0004BD}"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7432-5DC2-45EC-9915-AD5A5A08C9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1B804-610B-40C6-BBB1-66836D0004BD}"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7432-5DC2-45EC-9915-AD5A5A08C9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1B804-610B-40C6-BBB1-66836D0004BD}"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7432-5DC2-45EC-9915-AD5A5A08C92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81B804-610B-40C6-BBB1-66836D0004BD}"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A7432-5DC2-45EC-9915-AD5A5A08C9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81B804-610B-40C6-BBB1-66836D0004BD}"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A7432-5DC2-45EC-9915-AD5A5A08C92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81B804-610B-40C6-BBB1-66836D0004BD}"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A7432-5DC2-45EC-9915-AD5A5A08C9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1B804-610B-40C6-BBB1-66836D0004BD}"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A7432-5DC2-45EC-9915-AD5A5A08C9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1B804-610B-40C6-BBB1-66836D0004BD}"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A7432-5DC2-45EC-9915-AD5A5A08C92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1B804-610B-40C6-BBB1-66836D0004BD}"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A7432-5DC2-45EC-9915-AD5A5A08C9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181B804-610B-40C6-BBB1-66836D0004BD}" type="datetimeFigureOut">
              <a:rPr lang="en-US" smtClean="0"/>
              <a:t>9/27/2016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32A7432-5DC2-45EC-9915-AD5A5A08C9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normAutofit fontScale="90000"/>
          </a:bodyPr>
          <a:lstStyle/>
          <a:p>
            <a:r>
              <a:rPr lang="en-US" sz="6000" b="1" dirty="0" smtClean="0"/>
              <a:t>Marketing 1 Review</a:t>
            </a:r>
            <a:endParaRPr lang="en-US" sz="6000" b="1" dirty="0"/>
          </a:p>
        </p:txBody>
      </p:sp>
      <p:pic>
        <p:nvPicPr>
          <p:cNvPr id="2050" name="Picture 2" descr="http://www.posgradoenmarketing.com/wp-content/uploads/2013/05/marketin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3762" b="9986"/>
          <a:stretch/>
        </p:blipFill>
        <p:spPr bwMode="auto">
          <a:xfrm>
            <a:off x="1863436" y="3810000"/>
            <a:ext cx="5638800" cy="284018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862503" y="6465515"/>
            <a:ext cx="3219151" cy="307777"/>
          </a:xfrm>
          <a:prstGeom prst="rect">
            <a:avLst/>
          </a:prstGeom>
          <a:noFill/>
        </p:spPr>
        <p:txBody>
          <a:bodyPr wrap="none" rtlCol="0">
            <a:spAutoFit/>
          </a:bodyPr>
          <a:lstStyle/>
          <a:p>
            <a:r>
              <a:rPr lang="en-US" sz="1400" dirty="0" smtClean="0"/>
              <a:t>Prepared by: Rob Willardson 12/05/15</a:t>
            </a:r>
            <a:endParaRPr lang="en-US" sz="1400" dirty="0"/>
          </a:p>
        </p:txBody>
      </p:sp>
      <p:sp>
        <p:nvSpPr>
          <p:cNvPr id="4" name="TextBox 3"/>
          <p:cNvSpPr txBox="1"/>
          <p:nvPr/>
        </p:nvSpPr>
        <p:spPr>
          <a:xfrm>
            <a:off x="0" y="6465515"/>
            <a:ext cx="2177199" cy="307777"/>
          </a:xfrm>
          <a:prstGeom prst="rect">
            <a:avLst/>
          </a:prstGeom>
          <a:noFill/>
        </p:spPr>
        <p:txBody>
          <a:bodyPr wrap="none" rtlCol="0">
            <a:spAutoFit/>
          </a:bodyPr>
          <a:lstStyle/>
          <a:p>
            <a:r>
              <a:rPr lang="en-US" sz="1400" dirty="0" smtClean="0"/>
              <a:t>Copper Hills High School</a:t>
            </a:r>
            <a:endParaRPr lang="en-US" sz="1400" dirty="0"/>
          </a:p>
        </p:txBody>
      </p:sp>
    </p:spTree>
    <p:extLst>
      <p:ext uri="{BB962C8B-B14F-4D97-AF65-F5344CB8AC3E}">
        <p14:creationId xmlns:p14="http://schemas.microsoft.com/office/powerpoint/2010/main" val="1659500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Scarcity</a:t>
            </a:r>
            <a:endParaRPr lang="en-US" b="1" dirty="0"/>
          </a:p>
        </p:txBody>
      </p:sp>
      <p:sp>
        <p:nvSpPr>
          <p:cNvPr id="3" name="Content Placeholder 2"/>
          <p:cNvSpPr>
            <a:spLocks noGrp="1"/>
          </p:cNvSpPr>
          <p:nvPr>
            <p:ph idx="1"/>
          </p:nvPr>
        </p:nvSpPr>
        <p:spPr>
          <a:xfrm>
            <a:off x="457200" y="1905000"/>
            <a:ext cx="8229600" cy="4572000"/>
          </a:xfrm>
        </p:spPr>
        <p:txBody>
          <a:bodyPr/>
          <a:lstStyle/>
          <a:p>
            <a:r>
              <a:rPr lang="en-US" b="1" dirty="0" smtClean="0"/>
              <a:t>We have scarcity, because we have </a:t>
            </a:r>
            <a:r>
              <a:rPr lang="en-US" b="1" u="sng" dirty="0" smtClean="0"/>
              <a:t>unlimited</a:t>
            </a:r>
            <a:r>
              <a:rPr lang="en-US" b="1" dirty="0" smtClean="0"/>
              <a:t> needs and wants, but </a:t>
            </a:r>
            <a:r>
              <a:rPr lang="en-US" b="1" u="sng" dirty="0" smtClean="0"/>
              <a:t>limited</a:t>
            </a:r>
            <a:r>
              <a:rPr lang="en-US" b="1" dirty="0" smtClean="0"/>
              <a:t> resources.</a:t>
            </a:r>
            <a:endParaRPr lang="en-US" b="1" dirty="0"/>
          </a:p>
        </p:txBody>
      </p:sp>
    </p:spTree>
    <p:extLst>
      <p:ext uri="{BB962C8B-B14F-4D97-AF65-F5344CB8AC3E}">
        <p14:creationId xmlns:p14="http://schemas.microsoft.com/office/powerpoint/2010/main" val="397405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Channel Management</a:t>
            </a:r>
            <a:endParaRPr lang="en-US" b="1" dirty="0"/>
          </a:p>
        </p:txBody>
      </p:sp>
      <p:sp>
        <p:nvSpPr>
          <p:cNvPr id="3" name="Content Placeholder 2"/>
          <p:cNvSpPr>
            <a:spLocks noGrp="1"/>
          </p:cNvSpPr>
          <p:nvPr>
            <p:ph idx="1"/>
          </p:nvPr>
        </p:nvSpPr>
        <p:spPr>
          <a:xfrm>
            <a:off x="457200" y="1828800"/>
            <a:ext cx="8229600" cy="4297363"/>
          </a:xfrm>
        </p:spPr>
        <p:txBody>
          <a:bodyPr/>
          <a:lstStyle/>
          <a:p>
            <a:r>
              <a:rPr lang="en-US" b="1" dirty="0" smtClean="0"/>
              <a:t>The process of getting </a:t>
            </a:r>
            <a:r>
              <a:rPr lang="en-US" b="1" dirty="0"/>
              <a:t>a product from manufacturer to the end-user (</a:t>
            </a:r>
            <a:r>
              <a:rPr lang="en-US" b="1" dirty="0" smtClean="0"/>
              <a:t>customer) </a:t>
            </a:r>
            <a:r>
              <a:rPr lang="en-US" b="1" dirty="0"/>
              <a:t>/ </a:t>
            </a:r>
            <a:r>
              <a:rPr lang="en-US" b="1" dirty="0" smtClean="0"/>
              <a:t>A </a:t>
            </a:r>
            <a:r>
              <a:rPr lang="en-US" b="1" dirty="0"/>
              <a:t>- </a:t>
            </a:r>
            <a:r>
              <a:rPr lang="en-US" b="1" dirty="0" smtClean="0"/>
              <a:t>Z.</a:t>
            </a:r>
          </a:p>
          <a:p>
            <a:pPr marL="0" indent="0">
              <a:buNone/>
            </a:pPr>
            <a:endParaRPr lang="en-US" b="1" dirty="0" smtClean="0"/>
          </a:p>
          <a:p>
            <a:r>
              <a:rPr lang="en-US" b="1" dirty="0" smtClean="0"/>
              <a:t>Intermediaries:</a:t>
            </a:r>
          </a:p>
          <a:p>
            <a:pPr lvl="1"/>
            <a:r>
              <a:rPr lang="en-US" b="1" dirty="0" smtClean="0"/>
              <a:t>Manufacturer (Adds value to raw materials)</a:t>
            </a:r>
          </a:p>
          <a:p>
            <a:pPr lvl="1"/>
            <a:r>
              <a:rPr lang="en-US" b="1" dirty="0" smtClean="0"/>
              <a:t>Broker / Sales Agent</a:t>
            </a:r>
          </a:p>
          <a:p>
            <a:pPr lvl="1"/>
            <a:r>
              <a:rPr lang="en-US" b="1" dirty="0" smtClean="0"/>
              <a:t>Wholesaler</a:t>
            </a:r>
          </a:p>
          <a:p>
            <a:pPr lvl="1"/>
            <a:r>
              <a:rPr lang="en-US" b="1" dirty="0" smtClean="0"/>
              <a:t>Distributor</a:t>
            </a:r>
          </a:p>
          <a:p>
            <a:pPr lvl="1"/>
            <a:r>
              <a:rPr lang="en-US" b="1" dirty="0" smtClean="0"/>
              <a:t>Internet Provider</a:t>
            </a:r>
          </a:p>
          <a:p>
            <a:pPr lvl="1"/>
            <a:r>
              <a:rPr lang="en-US" b="1" dirty="0" smtClean="0"/>
              <a:t>Retailer</a:t>
            </a:r>
            <a:endParaRPr lang="en-US" b="1" dirty="0"/>
          </a:p>
        </p:txBody>
      </p:sp>
    </p:spTree>
    <p:extLst>
      <p:ext uri="{BB962C8B-B14F-4D97-AF65-F5344CB8AC3E}">
        <p14:creationId xmlns:p14="http://schemas.microsoft.com/office/powerpoint/2010/main" val="1170765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Distribution Process:</a:t>
            </a:r>
            <a:endParaRPr lang="en-US" b="1" dirty="0"/>
          </a:p>
        </p:txBody>
      </p:sp>
      <p:sp>
        <p:nvSpPr>
          <p:cNvPr id="3" name="TextBox 2"/>
          <p:cNvSpPr txBox="1"/>
          <p:nvPr/>
        </p:nvSpPr>
        <p:spPr>
          <a:xfrm>
            <a:off x="228601" y="2133600"/>
            <a:ext cx="8763000" cy="3416320"/>
          </a:xfrm>
          <a:prstGeom prst="rect">
            <a:avLst/>
          </a:prstGeom>
          <a:noFill/>
        </p:spPr>
        <p:txBody>
          <a:bodyPr wrap="square" rtlCol="0">
            <a:spAutoFit/>
          </a:bodyPr>
          <a:lstStyle/>
          <a:p>
            <a:pPr marL="342900" indent="-342900">
              <a:buFont typeface="+mj-lt"/>
              <a:buAutoNum type="arabicPeriod"/>
            </a:pPr>
            <a:r>
              <a:rPr lang="en-US" sz="2400" b="1" u="sng" dirty="0" smtClean="0"/>
              <a:t>Exclusive Distribution</a:t>
            </a:r>
            <a:r>
              <a:rPr lang="en-US" sz="2400" b="1" dirty="0" smtClean="0"/>
              <a:t> - </a:t>
            </a:r>
            <a:r>
              <a:rPr lang="en-US" sz="2400" dirty="0"/>
              <a:t>takes place when a supplier grants a distributor exclusivity of the sale of the contract goods or services within a territory</a:t>
            </a:r>
            <a:endParaRPr lang="en-US" sz="2400" b="1" dirty="0" smtClean="0"/>
          </a:p>
          <a:p>
            <a:pPr marL="342900" indent="-342900">
              <a:buFont typeface="+mj-lt"/>
              <a:buAutoNum type="arabicPeriod"/>
            </a:pPr>
            <a:endParaRPr lang="en-US" sz="2400" b="1" dirty="0" smtClean="0"/>
          </a:p>
          <a:p>
            <a:pPr marL="342900" indent="-342900">
              <a:buFont typeface="+mj-lt"/>
              <a:buAutoNum type="arabicPeriod"/>
            </a:pPr>
            <a:r>
              <a:rPr lang="en-US" sz="2400" b="1" u="sng" dirty="0" smtClean="0"/>
              <a:t>Selective Distribution</a:t>
            </a:r>
            <a:r>
              <a:rPr lang="en-US" sz="2400" b="1" dirty="0" smtClean="0"/>
              <a:t> - </a:t>
            </a:r>
            <a:r>
              <a:rPr lang="en-US" sz="2400" dirty="0"/>
              <a:t>the producer relies on a few intermediaries to carry their product.</a:t>
            </a:r>
            <a:endParaRPr lang="en-US" sz="2400" b="1" dirty="0" smtClean="0"/>
          </a:p>
          <a:p>
            <a:pPr marL="342900" indent="-342900">
              <a:buFont typeface="+mj-lt"/>
              <a:buAutoNum type="arabicPeriod"/>
            </a:pPr>
            <a:endParaRPr lang="en-US" sz="2400" b="1" dirty="0" smtClean="0"/>
          </a:p>
          <a:p>
            <a:pPr marL="342900" indent="-342900">
              <a:buFont typeface="+mj-lt"/>
              <a:buAutoNum type="arabicPeriod"/>
            </a:pPr>
            <a:r>
              <a:rPr lang="en-US" sz="2400" b="1" u="sng" dirty="0" smtClean="0"/>
              <a:t>Intensive Distribution</a:t>
            </a:r>
            <a:r>
              <a:rPr lang="en-US" sz="2400" b="1" dirty="0" smtClean="0"/>
              <a:t> - </a:t>
            </a:r>
            <a:r>
              <a:rPr lang="en-US" sz="2400" dirty="0"/>
              <a:t> the producer's products are stocked in the majority of outlets.</a:t>
            </a:r>
            <a:endParaRPr lang="en-US" sz="2400" b="1" dirty="0"/>
          </a:p>
        </p:txBody>
      </p:sp>
    </p:spTree>
    <p:extLst>
      <p:ext uri="{BB962C8B-B14F-4D97-AF65-F5344CB8AC3E}">
        <p14:creationId xmlns:p14="http://schemas.microsoft.com/office/powerpoint/2010/main" val="1066320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0436" y="609600"/>
            <a:ext cx="7772400" cy="685800"/>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b="1" dirty="0" smtClean="0"/>
              <a:t>7 Functions of Marketing</a:t>
            </a:r>
            <a:endParaRPr lang="en-US" b="1" dirty="0"/>
          </a:p>
        </p:txBody>
      </p:sp>
      <p:sp>
        <p:nvSpPr>
          <p:cNvPr id="3" name="Subtitle 2"/>
          <p:cNvSpPr txBox="1">
            <a:spLocks/>
          </p:cNvSpPr>
          <p:nvPr/>
        </p:nvSpPr>
        <p:spPr>
          <a:xfrm>
            <a:off x="152400" y="1524000"/>
            <a:ext cx="8839200" cy="4876800"/>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85750" indent="-285750"/>
            <a:r>
              <a:rPr lang="en-US" sz="1600" b="1" u="sng" smtClean="0"/>
              <a:t>Pricing</a:t>
            </a:r>
            <a:r>
              <a:rPr lang="en-US" sz="1600" b="1" smtClean="0"/>
              <a:t> - Setting and communicating the value of products and services. Setting the price at the right level.</a:t>
            </a:r>
          </a:p>
          <a:p>
            <a:pPr marL="285750" indent="-285750"/>
            <a:r>
              <a:rPr lang="en-US" sz="1600" b="1" u="sng" smtClean="0"/>
              <a:t>Product/Service Management</a:t>
            </a:r>
            <a:r>
              <a:rPr lang="en-US" sz="1600" b="1" smtClean="0"/>
              <a:t> - Designing, developing, maintaining,  improving, and   acquiring products and services that meet consumer needs.</a:t>
            </a:r>
          </a:p>
          <a:p>
            <a:pPr marL="285750" indent="-285750"/>
            <a:r>
              <a:rPr lang="en-US" sz="1600" b="1" u="sng" smtClean="0"/>
              <a:t>Distribution</a:t>
            </a:r>
            <a:r>
              <a:rPr lang="en-US" sz="1600" b="1" smtClean="0"/>
              <a:t> - Determining the best ways for customers to locate,  obtain, and use the products and services of an organization. Involves moving the product each step from the deign idea to the consumer.</a:t>
            </a:r>
          </a:p>
          <a:p>
            <a:pPr marL="285750" indent="-285750"/>
            <a:r>
              <a:rPr lang="en-US" sz="1600" b="1" u="sng" smtClean="0"/>
              <a:t>Financing</a:t>
            </a:r>
            <a:r>
              <a:rPr lang="en-US" sz="1600" b="1" smtClean="0"/>
              <a:t> - Budgeting for marketing activities, obtaining the necessary funds needed for operations, and providing financial assistance to customers so they can purchase the business products and service.</a:t>
            </a:r>
          </a:p>
          <a:p>
            <a:pPr marL="285750" indent="-285750"/>
            <a:r>
              <a:rPr lang="en-US" sz="1600" b="1" u="sng" smtClean="0"/>
              <a:t>Marketing-Information Management </a:t>
            </a:r>
            <a:r>
              <a:rPr lang="en-US" sz="1600" b="1" smtClean="0"/>
              <a:t>- Obtaining,  managing,  and using information about what customers want to improve business decision making, performance of marketing activities, and determining what will sell.</a:t>
            </a:r>
          </a:p>
          <a:p>
            <a:pPr marL="285750" indent="-285750"/>
            <a:r>
              <a:rPr lang="en-US" sz="1600" b="1" u="sng" smtClean="0"/>
              <a:t>Selling</a:t>
            </a:r>
            <a:r>
              <a:rPr lang="en-US" sz="1600" b="1" smtClean="0"/>
              <a:t> - Communicating directly with potential customers to determine and satisfy their needs.</a:t>
            </a:r>
          </a:p>
          <a:p>
            <a:pPr marL="285750" indent="-285750"/>
            <a:r>
              <a:rPr lang="en-US" sz="1600" b="1" u="sng" smtClean="0"/>
              <a:t>Promotion</a:t>
            </a:r>
            <a:r>
              <a:rPr lang="en-US" sz="1600" b="1" smtClean="0"/>
              <a:t> - Communicating with customers about the product to achieve the desired result--customer demand for and purchase of the product. Includes advertising, personal selling, publicity, and public relations.</a:t>
            </a:r>
          </a:p>
          <a:p>
            <a:endParaRPr lang="en-US" sz="1600" b="1" dirty="0"/>
          </a:p>
        </p:txBody>
      </p:sp>
    </p:spTree>
    <p:extLst>
      <p:ext uri="{BB962C8B-B14F-4D97-AF65-F5344CB8AC3E}">
        <p14:creationId xmlns:p14="http://schemas.microsoft.com/office/powerpoint/2010/main" val="3788632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pPr algn="ctr"/>
            <a:r>
              <a:rPr lang="en-US" sz="4000" b="1" dirty="0" smtClean="0"/>
              <a:t>Marketing in a Global Economy</a:t>
            </a:r>
            <a:endParaRPr lang="en-US" sz="4000" b="1" dirty="0"/>
          </a:p>
        </p:txBody>
      </p:sp>
      <p:sp>
        <p:nvSpPr>
          <p:cNvPr id="4" name="Subtitle 2"/>
          <p:cNvSpPr txBox="1">
            <a:spLocks/>
          </p:cNvSpPr>
          <p:nvPr/>
        </p:nvSpPr>
        <p:spPr>
          <a:xfrm>
            <a:off x="533400" y="1828800"/>
            <a:ext cx="7924800" cy="2438400"/>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b="1" smtClean="0"/>
              <a:t>Marketing is becoming more important as organizations around the world strive to develop products and services that appeal to their customers and aim to differentiate their offering in the increasingly-crowded global marketplace.</a:t>
            </a:r>
          </a:p>
          <a:p>
            <a:endParaRPr lang="en-US" b="1" dirty="0"/>
          </a:p>
        </p:txBody>
      </p:sp>
    </p:spTree>
    <p:extLst>
      <p:ext uri="{BB962C8B-B14F-4D97-AF65-F5344CB8AC3E}">
        <p14:creationId xmlns:p14="http://schemas.microsoft.com/office/powerpoint/2010/main" val="2267580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pPr algn="ctr"/>
            <a:r>
              <a:rPr lang="en-US" b="1" dirty="0" smtClean="0"/>
              <a:t>Global Economy</a:t>
            </a:r>
            <a:endParaRPr lang="en-US" b="1" dirty="0"/>
          </a:p>
        </p:txBody>
      </p:sp>
      <p:sp>
        <p:nvSpPr>
          <p:cNvPr id="5" name="Subtitle 2"/>
          <p:cNvSpPr txBox="1">
            <a:spLocks/>
          </p:cNvSpPr>
          <p:nvPr/>
        </p:nvSpPr>
        <p:spPr>
          <a:xfrm>
            <a:off x="1295400" y="2057400"/>
            <a:ext cx="7162800" cy="37338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457200" indent="-457200"/>
            <a:r>
              <a:rPr lang="en-US" b="1" smtClean="0"/>
              <a:t>Imports</a:t>
            </a:r>
          </a:p>
          <a:p>
            <a:pPr marL="457200" indent="-457200"/>
            <a:r>
              <a:rPr lang="en-US" b="1" smtClean="0"/>
              <a:t>Exports</a:t>
            </a:r>
          </a:p>
          <a:p>
            <a:pPr marL="457200" indent="-457200"/>
            <a:r>
              <a:rPr lang="en-US" b="1" smtClean="0"/>
              <a:t>Balance of Trade</a:t>
            </a:r>
          </a:p>
          <a:p>
            <a:pPr marL="457200" indent="-457200"/>
            <a:r>
              <a:rPr lang="en-US" b="1" smtClean="0"/>
              <a:t>Limits on Imports</a:t>
            </a:r>
          </a:p>
          <a:p>
            <a:pPr marL="914400" lvl="1" indent="-457200"/>
            <a:r>
              <a:rPr lang="en-US" b="1" smtClean="0"/>
              <a:t>Tariffs (Taxes)</a:t>
            </a:r>
          </a:p>
          <a:p>
            <a:pPr marL="914400" lvl="1" indent="-457200"/>
            <a:r>
              <a:rPr lang="en-US" b="1" smtClean="0"/>
              <a:t>Quotas (Limit)</a:t>
            </a:r>
          </a:p>
          <a:p>
            <a:pPr marL="914400" lvl="1" indent="-457200"/>
            <a:r>
              <a:rPr lang="en-US" b="1" smtClean="0"/>
              <a:t>Embargos (Blockade)</a:t>
            </a:r>
            <a:endParaRPr lang="en-US" b="1" dirty="0"/>
          </a:p>
        </p:txBody>
      </p:sp>
    </p:spTree>
    <p:extLst>
      <p:ext uri="{BB962C8B-B14F-4D97-AF65-F5344CB8AC3E}">
        <p14:creationId xmlns:p14="http://schemas.microsoft.com/office/powerpoint/2010/main" val="3649801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pPr algn="ctr"/>
            <a:r>
              <a:rPr lang="en-US" sz="4000" b="1" dirty="0" smtClean="0"/>
              <a:t>We All Play Two Roles</a:t>
            </a:r>
            <a:endParaRPr lang="en-US" sz="4000" b="1" dirty="0"/>
          </a:p>
        </p:txBody>
      </p:sp>
      <p:grpSp>
        <p:nvGrpSpPr>
          <p:cNvPr id="9" name="Group 8"/>
          <p:cNvGrpSpPr/>
          <p:nvPr/>
        </p:nvGrpSpPr>
        <p:grpSpPr>
          <a:xfrm>
            <a:off x="894595" y="1600200"/>
            <a:ext cx="6638499" cy="2516269"/>
            <a:chOff x="894595" y="1600200"/>
            <a:chExt cx="6638499" cy="2516269"/>
          </a:xfrm>
        </p:grpSpPr>
        <p:sp>
          <p:nvSpPr>
            <p:cNvPr id="4" name="Subtitle 2"/>
            <p:cNvSpPr txBox="1">
              <a:spLocks/>
            </p:cNvSpPr>
            <p:nvPr/>
          </p:nvSpPr>
          <p:spPr>
            <a:xfrm>
              <a:off x="2102464" y="2211469"/>
              <a:ext cx="5062453" cy="1905000"/>
            </a:xfrm>
            <a:prstGeom prst="rect">
              <a:avLst/>
            </a:prstGeom>
          </p:spPr>
          <p:txBody>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14350" indent="-514350">
                <a:buFont typeface="Arial" pitchFamily="34" charset="0"/>
                <a:buAutoNum type="arabicPeriod"/>
              </a:pPr>
              <a:r>
                <a:rPr lang="en-US" b="1" dirty="0" smtClean="0"/>
                <a:t>Producers (Entrepreneurs)</a:t>
              </a:r>
            </a:p>
            <a:p>
              <a:pPr lvl="1"/>
              <a:endParaRPr lang="en-US" b="1" dirty="0" smtClean="0"/>
            </a:p>
            <a:p>
              <a:pPr lvl="1"/>
              <a:endParaRPr lang="en-US" b="1" dirty="0" smtClean="0"/>
            </a:p>
            <a:p>
              <a:pPr marL="514350" indent="-514350">
                <a:buFont typeface="Arial" pitchFamily="34" charset="0"/>
                <a:buAutoNum type="arabicPeriod"/>
              </a:pPr>
              <a:r>
                <a:rPr lang="en-US" b="1" dirty="0" smtClean="0"/>
                <a:t>Consumers</a:t>
              </a:r>
              <a:endParaRPr lang="en-US" b="1" dirty="0"/>
            </a:p>
          </p:txBody>
        </p:sp>
        <p:sp>
          <p:nvSpPr>
            <p:cNvPr id="5" name="Curved Right Arrow 4"/>
            <p:cNvSpPr/>
            <p:nvPr/>
          </p:nvSpPr>
          <p:spPr>
            <a:xfrm>
              <a:off x="894595" y="2410306"/>
              <a:ext cx="736357" cy="139969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Up Arrow 5"/>
            <p:cNvSpPr/>
            <p:nvPr/>
          </p:nvSpPr>
          <p:spPr>
            <a:xfrm rot="16200000">
              <a:off x="6375073" y="2651977"/>
              <a:ext cx="1579687" cy="73635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3271784" y="1600200"/>
              <a:ext cx="2349727" cy="400110"/>
            </a:xfrm>
            <a:prstGeom prst="rect">
              <a:avLst/>
            </a:prstGeom>
            <a:noFill/>
          </p:spPr>
          <p:txBody>
            <a:bodyPr wrap="square" rtlCol="0">
              <a:spAutoFit/>
            </a:bodyPr>
            <a:lstStyle/>
            <a:p>
              <a:r>
                <a:rPr lang="en-US" sz="2000" b="1" dirty="0" smtClean="0">
                  <a:solidFill>
                    <a:schemeClr val="accent1">
                      <a:lumMod val="75000"/>
                    </a:schemeClr>
                  </a:solidFill>
                </a:rPr>
                <a:t>The Circular Flow</a:t>
              </a:r>
              <a:endParaRPr lang="en-US" sz="2000" b="1" dirty="0">
                <a:solidFill>
                  <a:schemeClr val="accent1">
                    <a:lumMod val="75000"/>
                  </a:schemeClr>
                </a:solidFill>
              </a:endParaRPr>
            </a:p>
          </p:txBody>
        </p:sp>
        <p:sp>
          <p:nvSpPr>
            <p:cNvPr id="8" name="TextBox 7"/>
            <p:cNvSpPr txBox="1"/>
            <p:nvPr/>
          </p:nvSpPr>
          <p:spPr>
            <a:xfrm>
              <a:off x="2910171" y="2818328"/>
              <a:ext cx="3072955" cy="400110"/>
            </a:xfrm>
            <a:prstGeom prst="rect">
              <a:avLst/>
            </a:prstGeom>
            <a:noFill/>
          </p:spPr>
          <p:txBody>
            <a:bodyPr wrap="square" rtlCol="0">
              <a:spAutoFit/>
            </a:bodyPr>
            <a:lstStyle/>
            <a:p>
              <a:r>
                <a:rPr lang="en-US" sz="2000" b="1" i="1" u="sng" dirty="0" smtClean="0">
                  <a:solidFill>
                    <a:srgbClr val="008000"/>
                  </a:solidFill>
                </a:rPr>
                <a:t>Government Regulation</a:t>
              </a:r>
              <a:endParaRPr lang="en-US" sz="2000" b="1" i="1" u="sng" dirty="0">
                <a:solidFill>
                  <a:srgbClr val="008000"/>
                </a:solidFill>
              </a:endParaRPr>
            </a:p>
          </p:txBody>
        </p:sp>
      </p:grpSp>
    </p:spTree>
    <p:extLst>
      <p:ext uri="{BB962C8B-B14F-4D97-AF65-F5344CB8AC3E}">
        <p14:creationId xmlns:p14="http://schemas.microsoft.com/office/powerpoint/2010/main" val="2906411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Government Regulation</a:t>
            </a:r>
            <a:endParaRPr lang="en-US" b="1" dirty="0"/>
          </a:p>
        </p:txBody>
      </p:sp>
      <p:sp>
        <p:nvSpPr>
          <p:cNvPr id="3" name="Content Placeholder 2"/>
          <p:cNvSpPr>
            <a:spLocks noGrp="1"/>
          </p:cNvSpPr>
          <p:nvPr>
            <p:ph idx="1"/>
          </p:nvPr>
        </p:nvSpPr>
        <p:spPr/>
        <p:txBody>
          <a:bodyPr/>
          <a:lstStyle/>
          <a:p>
            <a:r>
              <a:rPr lang="en-US" b="1" dirty="0" smtClean="0"/>
              <a:t>Sherman Antitrust Act – 1890 - Antitrust</a:t>
            </a:r>
          </a:p>
          <a:p>
            <a:r>
              <a:rPr lang="en-US" b="1" dirty="0" smtClean="0"/>
              <a:t>Clayton Act – 1914 - Antitrust</a:t>
            </a:r>
          </a:p>
          <a:p>
            <a:r>
              <a:rPr lang="en-US" b="1" dirty="0" smtClean="0"/>
              <a:t>Robinson </a:t>
            </a:r>
            <a:r>
              <a:rPr lang="en-US" b="1" dirty="0" err="1" smtClean="0"/>
              <a:t>Patman</a:t>
            </a:r>
            <a:r>
              <a:rPr lang="en-US" b="1" dirty="0" smtClean="0"/>
              <a:t> Act – 1936 – Price Discrimination</a:t>
            </a:r>
          </a:p>
          <a:p>
            <a:r>
              <a:rPr lang="en-US" b="1" dirty="0" smtClean="0"/>
              <a:t>Wheeler Lea Act – 1936 – Truth in Advertising</a:t>
            </a:r>
          </a:p>
          <a:p>
            <a:r>
              <a:rPr lang="en-US" b="1" dirty="0" smtClean="0"/>
              <a:t>Sarbanes Oxley Act – 2002 – Truth in Financial </a:t>
            </a:r>
          </a:p>
          <a:p>
            <a:pPr marL="0" indent="0">
              <a:buNone/>
            </a:pPr>
            <a:r>
              <a:rPr lang="en-US" b="1" dirty="0"/>
              <a:t> </a:t>
            </a:r>
            <a:r>
              <a:rPr lang="en-US" b="1" dirty="0" smtClean="0"/>
              <a:t>          Reporting</a:t>
            </a:r>
            <a:endParaRPr lang="en-US" b="1" dirty="0"/>
          </a:p>
        </p:txBody>
      </p:sp>
    </p:spTree>
    <p:extLst>
      <p:ext uri="{BB962C8B-B14F-4D97-AF65-F5344CB8AC3E}">
        <p14:creationId xmlns:p14="http://schemas.microsoft.com/office/powerpoint/2010/main" val="2927055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14400"/>
          </a:xfrm>
        </p:spPr>
        <p:txBody>
          <a:bodyPr/>
          <a:lstStyle/>
          <a:p>
            <a:pPr algn="ctr"/>
            <a:r>
              <a:rPr lang="en-US" b="1" dirty="0" smtClean="0"/>
              <a:t>Government Agencies</a:t>
            </a:r>
            <a:endParaRPr lang="en-US" b="1" dirty="0"/>
          </a:p>
        </p:txBody>
      </p:sp>
      <p:sp>
        <p:nvSpPr>
          <p:cNvPr id="3" name="Content Placeholder 2"/>
          <p:cNvSpPr>
            <a:spLocks noGrp="1"/>
          </p:cNvSpPr>
          <p:nvPr>
            <p:ph idx="1"/>
          </p:nvPr>
        </p:nvSpPr>
        <p:spPr>
          <a:xfrm>
            <a:off x="457200" y="1828800"/>
            <a:ext cx="8229600" cy="4800600"/>
          </a:xfrm>
        </p:spPr>
        <p:txBody>
          <a:bodyPr>
            <a:normAutofit/>
          </a:bodyPr>
          <a:lstStyle/>
          <a:p>
            <a:r>
              <a:rPr lang="en-US" b="1" dirty="0" smtClean="0"/>
              <a:t>OSHA – Occupational Safety &amp; Health Administration</a:t>
            </a:r>
          </a:p>
          <a:p>
            <a:r>
              <a:rPr lang="en-US" b="1" dirty="0" smtClean="0"/>
              <a:t>EEOC – Equal Employment Opportunities Commission</a:t>
            </a:r>
          </a:p>
          <a:p>
            <a:r>
              <a:rPr lang="en-US" b="1" dirty="0" smtClean="0"/>
              <a:t>FDA – Food &amp; Drug Administration</a:t>
            </a:r>
          </a:p>
          <a:p>
            <a:r>
              <a:rPr lang="en-US" b="1" dirty="0" smtClean="0"/>
              <a:t>SEC – Securities &amp; Exchange Commission </a:t>
            </a:r>
          </a:p>
          <a:p>
            <a:r>
              <a:rPr lang="en-US" b="1" dirty="0" smtClean="0"/>
              <a:t>USDA – United States Department of Agriculture</a:t>
            </a:r>
          </a:p>
          <a:p>
            <a:r>
              <a:rPr lang="en-US" b="1" dirty="0" smtClean="0"/>
              <a:t>FCC – Federal Communications Commission</a:t>
            </a:r>
          </a:p>
          <a:p>
            <a:endParaRPr lang="en-US" b="1" dirty="0"/>
          </a:p>
        </p:txBody>
      </p:sp>
    </p:spTree>
    <p:extLst>
      <p:ext uri="{BB962C8B-B14F-4D97-AF65-F5344CB8AC3E}">
        <p14:creationId xmlns:p14="http://schemas.microsoft.com/office/powerpoint/2010/main" val="3764767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62000" y="533400"/>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b="1" dirty="0" smtClean="0"/>
              <a:t>4 Pillars of Free Enterprise</a:t>
            </a:r>
            <a:endParaRPr lang="en-US" b="1" dirty="0"/>
          </a:p>
        </p:txBody>
      </p:sp>
      <p:sp>
        <p:nvSpPr>
          <p:cNvPr id="4" name="Subtitle 2"/>
          <p:cNvSpPr txBox="1">
            <a:spLocks/>
          </p:cNvSpPr>
          <p:nvPr/>
        </p:nvSpPr>
        <p:spPr>
          <a:xfrm>
            <a:off x="609600" y="2003425"/>
            <a:ext cx="7543800" cy="22098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14350" indent="-514350">
              <a:buFont typeface="Arial" pitchFamily="34" charset="0"/>
              <a:buAutoNum type="arabicPeriod"/>
            </a:pPr>
            <a:r>
              <a:rPr lang="en-US" b="1" smtClean="0"/>
              <a:t>Private Property (Rule of Law)</a:t>
            </a:r>
          </a:p>
          <a:p>
            <a:pPr marL="514350" indent="-514350">
              <a:buFont typeface="Arial" pitchFamily="34" charset="0"/>
              <a:buAutoNum type="arabicPeriod"/>
            </a:pPr>
            <a:r>
              <a:rPr lang="en-US" b="1" smtClean="0"/>
              <a:t>Price System (Communication System)</a:t>
            </a:r>
          </a:p>
          <a:p>
            <a:pPr marL="514350" indent="-514350">
              <a:buFont typeface="Arial" pitchFamily="34" charset="0"/>
              <a:buAutoNum type="arabicPeriod"/>
            </a:pPr>
            <a:r>
              <a:rPr lang="en-US" b="1" smtClean="0"/>
              <a:t>Competition (Open &amp; Free)</a:t>
            </a:r>
          </a:p>
          <a:p>
            <a:pPr marL="514350" indent="-514350">
              <a:buFont typeface="Arial" pitchFamily="34" charset="0"/>
              <a:buAutoNum type="arabicPeriod"/>
            </a:pPr>
            <a:r>
              <a:rPr lang="en-US" b="1" smtClean="0"/>
              <a:t>Entrepreneurship (Initiative &amp; Risk)</a:t>
            </a:r>
            <a:endParaRPr lang="en-US" b="1" dirty="0"/>
          </a:p>
        </p:txBody>
      </p:sp>
    </p:spTree>
    <p:extLst>
      <p:ext uri="{BB962C8B-B14F-4D97-AF65-F5344CB8AC3E}">
        <p14:creationId xmlns:p14="http://schemas.microsoft.com/office/powerpoint/2010/main" val="426262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457200"/>
            <a:ext cx="8686800" cy="1470025"/>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800" b="1" dirty="0" smtClean="0"/>
              <a:t>STANDARD 1 – World of Marketing: </a:t>
            </a:r>
            <a:br>
              <a:rPr lang="en-US" sz="2800" b="1" dirty="0" smtClean="0"/>
            </a:br>
            <a:r>
              <a:rPr lang="en-US" sz="2800" b="1" dirty="0" smtClean="0"/>
              <a:t>Students will be introduced to the world of marketing.</a:t>
            </a:r>
            <a:r>
              <a:rPr lang="en-US" sz="2800" dirty="0" smtClean="0"/>
              <a:t/>
            </a:r>
            <a:br>
              <a:rPr lang="en-US" sz="2800" dirty="0" smtClean="0"/>
            </a:br>
            <a:r>
              <a:rPr lang="en-US" sz="2800" dirty="0" smtClean="0"/>
              <a:t/>
            </a:r>
            <a:br>
              <a:rPr lang="en-US" sz="2800" dirty="0" smtClean="0"/>
            </a:br>
            <a:endParaRPr lang="en-US" sz="2800" dirty="0"/>
          </a:p>
        </p:txBody>
      </p:sp>
      <p:sp>
        <p:nvSpPr>
          <p:cNvPr id="3" name="Subtitle 2"/>
          <p:cNvSpPr txBox="1">
            <a:spLocks/>
          </p:cNvSpPr>
          <p:nvPr/>
        </p:nvSpPr>
        <p:spPr>
          <a:xfrm>
            <a:off x="381000" y="1524000"/>
            <a:ext cx="8077200" cy="1752600"/>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1600" b="1" u="sng" dirty="0" smtClean="0"/>
              <a:t>Objective 1: Understand that marketing is all around us</a:t>
            </a:r>
            <a:r>
              <a:rPr lang="en-US" sz="1600" b="1" dirty="0" smtClean="0"/>
              <a:t/>
            </a:r>
            <a:br>
              <a:rPr lang="en-US" sz="1600" b="1" dirty="0" smtClean="0"/>
            </a:br>
            <a:r>
              <a:rPr lang="en-US" sz="1600" dirty="0" smtClean="0"/>
              <a:t>a. Define the term “marketing”</a:t>
            </a:r>
            <a:br>
              <a:rPr lang="en-US" sz="1600" dirty="0" smtClean="0"/>
            </a:br>
            <a:r>
              <a:rPr lang="en-US" sz="1600" dirty="0" smtClean="0"/>
              <a:t>b. Identify the functions of marketing</a:t>
            </a:r>
          </a:p>
          <a:p>
            <a:r>
              <a:rPr lang="en-US" sz="1600" dirty="0" smtClean="0"/>
              <a:t/>
            </a:r>
            <a:br>
              <a:rPr lang="en-US" sz="1600" dirty="0" smtClean="0"/>
            </a:br>
            <a:r>
              <a:rPr lang="en-US" sz="1600" b="1" u="sng" dirty="0" smtClean="0"/>
              <a:t>Objective 2: Understand the concept of private enterprise</a:t>
            </a:r>
            <a:r>
              <a:rPr lang="en-US" sz="1600" b="1" dirty="0" smtClean="0"/>
              <a:t/>
            </a:r>
            <a:br>
              <a:rPr lang="en-US" sz="1600" b="1" dirty="0" smtClean="0"/>
            </a:br>
            <a:r>
              <a:rPr lang="en-US" sz="1600" dirty="0" smtClean="0"/>
              <a:t>a. Explain the importance of marketing in a global economy</a:t>
            </a:r>
            <a:br>
              <a:rPr lang="en-US" sz="1600" dirty="0" smtClean="0"/>
            </a:br>
            <a:r>
              <a:rPr lang="en-US" sz="1600" dirty="0" smtClean="0"/>
              <a:t>b. Identify types of economic systems (tradition, command, market, mixed)</a:t>
            </a:r>
            <a:br>
              <a:rPr lang="en-US" sz="1600" dirty="0" smtClean="0"/>
            </a:br>
            <a:r>
              <a:rPr lang="en-US" sz="1600" dirty="0" smtClean="0"/>
              <a:t>c. Understand the four pillars of the free enterprise system (Private Property, Price System, Competition, Entrepreneurship)</a:t>
            </a:r>
            <a:br>
              <a:rPr lang="en-US" sz="1600" dirty="0" smtClean="0"/>
            </a:br>
            <a:r>
              <a:rPr lang="en-US" sz="1600" dirty="0" smtClean="0"/>
              <a:t>d. Understand the role of entrepreneurs, businesses, government, and consumers in the free enterprise system</a:t>
            </a:r>
          </a:p>
          <a:p>
            <a:r>
              <a:rPr lang="en-US" sz="1600" dirty="0" smtClean="0"/>
              <a:t/>
            </a:r>
            <a:br>
              <a:rPr lang="en-US" sz="1600" dirty="0" smtClean="0"/>
            </a:br>
            <a:r>
              <a:rPr lang="en-US" sz="1600" b="1" u="sng" dirty="0" smtClean="0"/>
              <a:t>Objective 3: Understand the marketing mix or 4P’s of marketing</a:t>
            </a:r>
            <a:r>
              <a:rPr lang="en-US" sz="1600" b="1" dirty="0" smtClean="0"/>
              <a:t/>
            </a:r>
            <a:br>
              <a:rPr lang="en-US" sz="1600" b="1" dirty="0" smtClean="0"/>
            </a:br>
            <a:r>
              <a:rPr lang="en-US" sz="1600" dirty="0" smtClean="0"/>
              <a:t>a. Identify the four elements of the marketing mix (4P’s of marketing -Product, Price, Place, Promotion)</a:t>
            </a:r>
            <a:br>
              <a:rPr lang="en-US" sz="1600" dirty="0" smtClean="0"/>
            </a:br>
            <a:r>
              <a:rPr lang="en-US" sz="1600" dirty="0" smtClean="0"/>
              <a:t>b. Discover how each element is strategically used to make marketing decisions</a:t>
            </a:r>
          </a:p>
          <a:p>
            <a:r>
              <a:rPr lang="en-US" sz="1600" dirty="0" smtClean="0"/>
              <a:t/>
            </a:r>
            <a:br>
              <a:rPr lang="en-US" sz="1600" dirty="0" smtClean="0"/>
            </a:br>
            <a:r>
              <a:rPr lang="en-US" sz="1600" b="1" u="sng" dirty="0" smtClean="0"/>
              <a:t>Objective 4: Students will understand how DECA integrates into the marketing classroom</a:t>
            </a:r>
            <a:r>
              <a:rPr lang="en-US" sz="1600" u="sng" dirty="0" smtClean="0"/>
              <a:t/>
            </a:r>
            <a:br>
              <a:rPr lang="en-US" sz="1600" u="sng" dirty="0" smtClean="0"/>
            </a:br>
            <a:endParaRPr lang="en-US" sz="1600" u="sng" dirty="0"/>
          </a:p>
        </p:txBody>
      </p:sp>
    </p:spTree>
    <p:extLst>
      <p:ext uri="{BB962C8B-B14F-4D97-AF65-F5344CB8AC3E}">
        <p14:creationId xmlns:p14="http://schemas.microsoft.com/office/powerpoint/2010/main" val="17074362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3 Economic Theories</a:t>
            </a:r>
            <a:endParaRPr lang="en-US" b="1" dirty="0"/>
          </a:p>
        </p:txBody>
      </p:sp>
      <p:sp>
        <p:nvSpPr>
          <p:cNvPr id="3" name="Content Placeholder 2"/>
          <p:cNvSpPr>
            <a:spLocks noGrp="1"/>
          </p:cNvSpPr>
          <p:nvPr>
            <p:ph idx="1"/>
          </p:nvPr>
        </p:nvSpPr>
        <p:spPr/>
        <p:txBody>
          <a:bodyPr/>
          <a:lstStyle/>
          <a:p>
            <a:r>
              <a:rPr lang="en-US" b="1" dirty="0" smtClean="0"/>
              <a:t>Adam Smith – “The Wealth of Nations” – The Invisible </a:t>
            </a:r>
            <a:r>
              <a:rPr lang="en-US" b="1" dirty="0"/>
              <a:t>H</a:t>
            </a:r>
            <a:r>
              <a:rPr lang="en-US" b="1" dirty="0" smtClean="0"/>
              <a:t>and – Self Interest (Free Market)</a:t>
            </a:r>
          </a:p>
          <a:p>
            <a:r>
              <a:rPr lang="en-US" b="1" dirty="0" smtClean="0"/>
              <a:t>John Maynard Keynes – Keynesian Economics – Economic Stabilization through Government Intervention (Socialism)</a:t>
            </a:r>
          </a:p>
          <a:p>
            <a:r>
              <a:rPr lang="en-US" b="1" dirty="0" smtClean="0"/>
              <a:t>Karl Marx &amp; Frederick Engels – “The Communist Manifesto” &amp; “Das </a:t>
            </a:r>
            <a:r>
              <a:rPr lang="en-US" b="1" dirty="0" err="1" smtClean="0"/>
              <a:t>Kapital</a:t>
            </a:r>
            <a:r>
              <a:rPr lang="en-US" b="1" dirty="0" smtClean="0"/>
              <a:t>” – The end justifies the means.</a:t>
            </a:r>
            <a:endParaRPr lang="en-US" b="1" dirty="0"/>
          </a:p>
        </p:txBody>
      </p:sp>
    </p:spTree>
    <p:extLst>
      <p:ext uri="{BB962C8B-B14F-4D97-AF65-F5344CB8AC3E}">
        <p14:creationId xmlns:p14="http://schemas.microsoft.com/office/powerpoint/2010/main" val="2844168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3 Economic Questions</a:t>
            </a:r>
            <a:endParaRPr lang="en-US" b="1" dirty="0"/>
          </a:p>
        </p:txBody>
      </p:sp>
      <p:sp>
        <p:nvSpPr>
          <p:cNvPr id="3" name="Content Placeholder 2"/>
          <p:cNvSpPr>
            <a:spLocks noGrp="1"/>
          </p:cNvSpPr>
          <p:nvPr>
            <p:ph idx="1"/>
          </p:nvPr>
        </p:nvSpPr>
        <p:spPr>
          <a:xfrm>
            <a:off x="1905000" y="1905000"/>
            <a:ext cx="6705600" cy="4221163"/>
          </a:xfrm>
        </p:spPr>
        <p:txBody>
          <a:bodyPr/>
          <a:lstStyle/>
          <a:p>
            <a:r>
              <a:rPr lang="en-US" b="1" dirty="0" smtClean="0"/>
              <a:t>What to produce?</a:t>
            </a:r>
          </a:p>
          <a:p>
            <a:r>
              <a:rPr lang="en-US" b="1" dirty="0" smtClean="0"/>
              <a:t>Who will produce it?</a:t>
            </a:r>
          </a:p>
          <a:p>
            <a:r>
              <a:rPr lang="en-US" b="1" dirty="0" smtClean="0"/>
              <a:t>For whom will it be produced?</a:t>
            </a:r>
            <a:endParaRPr lang="en-US" b="1" dirty="0"/>
          </a:p>
        </p:txBody>
      </p:sp>
    </p:spTree>
    <p:extLst>
      <p:ext uri="{BB962C8B-B14F-4D97-AF65-F5344CB8AC3E}">
        <p14:creationId xmlns:p14="http://schemas.microsoft.com/office/powerpoint/2010/main" val="135859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Choice</a:t>
            </a:r>
            <a:endParaRPr lang="en-US" b="1" dirty="0"/>
          </a:p>
        </p:txBody>
      </p:sp>
      <p:sp>
        <p:nvSpPr>
          <p:cNvPr id="3" name="Content Placeholder 2"/>
          <p:cNvSpPr>
            <a:spLocks noGrp="1"/>
          </p:cNvSpPr>
          <p:nvPr>
            <p:ph idx="1"/>
          </p:nvPr>
        </p:nvSpPr>
        <p:spPr/>
        <p:txBody>
          <a:bodyPr/>
          <a:lstStyle/>
          <a:p>
            <a:r>
              <a:rPr lang="en-US" b="1" dirty="0" smtClean="0"/>
              <a:t>Because we have scarcity, we are forced to make choices.</a:t>
            </a:r>
          </a:p>
          <a:p>
            <a:r>
              <a:rPr lang="en-US" b="1" dirty="0" smtClean="0"/>
              <a:t>Everything that exists is limited.</a:t>
            </a:r>
            <a:endParaRPr lang="en-US" b="1" dirty="0"/>
          </a:p>
        </p:txBody>
      </p:sp>
    </p:spTree>
    <p:extLst>
      <p:ext uri="{BB962C8B-B14F-4D97-AF65-F5344CB8AC3E}">
        <p14:creationId xmlns:p14="http://schemas.microsoft.com/office/powerpoint/2010/main" val="69310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Opportunity Cost</a:t>
            </a:r>
            <a:endParaRPr lang="en-US" b="1" dirty="0"/>
          </a:p>
        </p:txBody>
      </p:sp>
      <p:sp>
        <p:nvSpPr>
          <p:cNvPr id="3" name="Content Placeholder 2"/>
          <p:cNvSpPr>
            <a:spLocks noGrp="1"/>
          </p:cNvSpPr>
          <p:nvPr>
            <p:ph idx="1"/>
          </p:nvPr>
        </p:nvSpPr>
        <p:spPr>
          <a:xfrm>
            <a:off x="381000" y="1905000"/>
            <a:ext cx="8229600" cy="4221163"/>
          </a:xfrm>
        </p:spPr>
        <p:txBody>
          <a:bodyPr/>
          <a:lstStyle/>
          <a:p>
            <a:r>
              <a:rPr lang="en-US" b="1" dirty="0" smtClean="0"/>
              <a:t>When we choose between alternatives that offer different benefits we must realize that there will be “Trade Offs.”</a:t>
            </a:r>
          </a:p>
          <a:p>
            <a:r>
              <a:rPr lang="en-US" b="1" dirty="0" smtClean="0"/>
              <a:t>Choosing is refusing the next best alternative.</a:t>
            </a:r>
            <a:endParaRPr lang="en-US" b="1" dirty="0"/>
          </a:p>
        </p:txBody>
      </p:sp>
    </p:spTree>
    <p:extLst>
      <p:ext uri="{BB962C8B-B14F-4D97-AF65-F5344CB8AC3E}">
        <p14:creationId xmlns:p14="http://schemas.microsoft.com/office/powerpoint/2010/main" val="23193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Gross Domestic Product (GDP)</a:t>
            </a:r>
            <a:endParaRPr lang="en-US" b="1" dirty="0"/>
          </a:p>
        </p:txBody>
      </p:sp>
      <p:sp>
        <p:nvSpPr>
          <p:cNvPr id="3" name="Content Placeholder 2"/>
          <p:cNvSpPr>
            <a:spLocks noGrp="1"/>
          </p:cNvSpPr>
          <p:nvPr>
            <p:ph idx="1"/>
          </p:nvPr>
        </p:nvSpPr>
        <p:spPr/>
        <p:txBody>
          <a:bodyPr/>
          <a:lstStyle/>
          <a:p>
            <a:r>
              <a:rPr lang="en-US" b="1" dirty="0" smtClean="0"/>
              <a:t>The </a:t>
            </a:r>
            <a:r>
              <a:rPr lang="en-US" b="1" dirty="0"/>
              <a:t>total value of goods produced and services provided in a country </a:t>
            </a:r>
            <a:r>
              <a:rPr lang="en-US" b="1" dirty="0" smtClean="0"/>
              <a:t>for a specific time period (Quarter or Year).</a:t>
            </a:r>
          </a:p>
          <a:p>
            <a:r>
              <a:rPr lang="en-US" b="1" dirty="0" smtClean="0"/>
              <a:t>Two successive quarters (3 months each) of a decline in GDP is classified as a recession.</a:t>
            </a:r>
          </a:p>
          <a:p>
            <a:pPr marL="0" indent="0">
              <a:buNone/>
            </a:pPr>
            <a:endParaRPr lang="en-US" b="1" dirty="0"/>
          </a:p>
        </p:txBody>
      </p:sp>
    </p:spTree>
    <p:extLst>
      <p:ext uri="{BB962C8B-B14F-4D97-AF65-F5344CB8AC3E}">
        <p14:creationId xmlns:p14="http://schemas.microsoft.com/office/powerpoint/2010/main" val="3713271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Voluntary Exchange</a:t>
            </a:r>
            <a:endParaRPr lang="en-US" b="1" dirty="0"/>
          </a:p>
        </p:txBody>
      </p:sp>
      <p:sp>
        <p:nvSpPr>
          <p:cNvPr id="3" name="Content Placeholder 2"/>
          <p:cNvSpPr>
            <a:spLocks noGrp="1"/>
          </p:cNvSpPr>
          <p:nvPr>
            <p:ph idx="1"/>
          </p:nvPr>
        </p:nvSpPr>
        <p:spPr>
          <a:xfrm>
            <a:off x="457200" y="1905000"/>
            <a:ext cx="8229600" cy="4572000"/>
          </a:xfrm>
        </p:spPr>
        <p:txBody>
          <a:bodyPr/>
          <a:lstStyle/>
          <a:p>
            <a:r>
              <a:rPr lang="en-US" b="1" dirty="0" smtClean="0"/>
              <a:t>Two or more people exchanging things of value voluntarily.</a:t>
            </a:r>
          </a:p>
          <a:p>
            <a:endParaRPr lang="en-US" b="1" dirty="0"/>
          </a:p>
          <a:p>
            <a:r>
              <a:rPr lang="en-US" b="1" dirty="0" smtClean="0"/>
              <a:t>Marginal Benefit &gt; Marginal Cost</a:t>
            </a:r>
          </a:p>
          <a:p>
            <a:r>
              <a:rPr lang="en-US" b="1" dirty="0" smtClean="0"/>
              <a:t>MB&gt;MC</a:t>
            </a:r>
            <a:endParaRPr lang="en-US" b="1" dirty="0"/>
          </a:p>
        </p:txBody>
      </p:sp>
    </p:spTree>
    <p:extLst>
      <p:ext uri="{BB962C8B-B14F-4D97-AF65-F5344CB8AC3E}">
        <p14:creationId xmlns:p14="http://schemas.microsoft.com/office/powerpoint/2010/main" val="1582921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DECA</a:t>
            </a:r>
            <a:endParaRPr lang="en-US" b="1" dirty="0"/>
          </a:p>
        </p:txBody>
      </p:sp>
      <p:sp>
        <p:nvSpPr>
          <p:cNvPr id="3" name="TextBox 2"/>
          <p:cNvSpPr txBox="1"/>
          <p:nvPr/>
        </p:nvSpPr>
        <p:spPr>
          <a:xfrm>
            <a:off x="609600" y="2057400"/>
            <a:ext cx="7848600" cy="2246769"/>
          </a:xfrm>
          <a:prstGeom prst="rect">
            <a:avLst/>
          </a:prstGeom>
          <a:noFill/>
        </p:spPr>
        <p:txBody>
          <a:bodyPr wrap="square" rtlCol="0">
            <a:spAutoFit/>
          </a:bodyPr>
          <a:lstStyle/>
          <a:p>
            <a:r>
              <a:rPr lang="en-US" sz="2800" b="1" dirty="0"/>
              <a:t>DECA prepares emerging leaders and entrepreneurs for careers in marketing, finance, hospitality and management in high schools and colleges around the globe. </a:t>
            </a:r>
            <a:endParaRPr lang="en-US" sz="2800" dirty="0"/>
          </a:p>
          <a:p>
            <a:endParaRPr lang="en-US" sz="2800" dirty="0"/>
          </a:p>
        </p:txBody>
      </p:sp>
    </p:spTree>
    <p:extLst>
      <p:ext uri="{BB962C8B-B14F-4D97-AF65-F5344CB8AC3E}">
        <p14:creationId xmlns:p14="http://schemas.microsoft.com/office/powerpoint/2010/main" val="30749235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609600"/>
            <a:ext cx="8610600" cy="1295400"/>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2400" b="1" dirty="0" smtClean="0"/>
              <a:t>STANDARD 2 – Marketing Planning</a:t>
            </a:r>
            <a:br>
              <a:rPr lang="en-US" sz="2400" b="1" dirty="0" smtClean="0"/>
            </a:br>
            <a:r>
              <a:rPr lang="en-US" sz="2400" b="1" dirty="0" smtClean="0"/>
              <a:t>Students will understand the concepts and strategies utilized to determine and target marketing strategies to a select audience</a:t>
            </a:r>
            <a:endParaRPr lang="en-US" sz="2400" dirty="0"/>
          </a:p>
        </p:txBody>
      </p:sp>
      <p:sp>
        <p:nvSpPr>
          <p:cNvPr id="3" name="Subtitle 2"/>
          <p:cNvSpPr txBox="1">
            <a:spLocks/>
          </p:cNvSpPr>
          <p:nvPr/>
        </p:nvSpPr>
        <p:spPr>
          <a:xfrm>
            <a:off x="609600" y="2057400"/>
            <a:ext cx="8153400" cy="4419600"/>
          </a:xfrm>
          <a:prstGeom prst="rect">
            <a:avLst/>
          </a:prstGeom>
        </p:spPr>
        <p:txBody>
          <a:bodyPr>
            <a:normAutofit fontScale="925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1800" b="1" u="sng" dirty="0" smtClean="0"/>
              <a:t>Objective 1: Understand the concept of market and market identification</a:t>
            </a:r>
            <a:r>
              <a:rPr lang="en-US" sz="1800" b="1" dirty="0" smtClean="0"/>
              <a:t/>
            </a:r>
            <a:br>
              <a:rPr lang="en-US" sz="1800" b="1" dirty="0" smtClean="0"/>
            </a:br>
            <a:r>
              <a:rPr lang="en-US" sz="1800" b="1" dirty="0" smtClean="0"/>
              <a:t>a. Define the term “market”</a:t>
            </a:r>
            <a:br>
              <a:rPr lang="en-US" sz="1800" b="1" dirty="0" smtClean="0"/>
            </a:br>
            <a:r>
              <a:rPr lang="en-US" sz="1800" b="1" dirty="0" smtClean="0"/>
              <a:t>b. Define the term “target market”</a:t>
            </a:r>
            <a:br>
              <a:rPr lang="en-US" sz="1800" b="1" dirty="0" smtClean="0"/>
            </a:br>
            <a:r>
              <a:rPr lang="en-US" sz="1800" b="1" dirty="0" smtClean="0"/>
              <a:t>c. Understand how to identify an appropriate target market</a:t>
            </a:r>
            <a:br>
              <a:rPr lang="en-US" sz="1800" b="1" dirty="0" smtClean="0"/>
            </a:br>
            <a:r>
              <a:rPr lang="en-US" sz="1800" b="1" dirty="0" smtClean="0"/>
              <a:t>d. Understand the difference between B2B marketing and B2C marketing</a:t>
            </a:r>
            <a:br>
              <a:rPr lang="en-US" sz="1800" b="1" dirty="0" smtClean="0"/>
            </a:br>
            <a:r>
              <a:rPr lang="en-US" sz="1800" b="1" dirty="0" smtClean="0"/>
              <a:t>e. Explain the role of situational analysis in the marketing planning process</a:t>
            </a:r>
            <a:br>
              <a:rPr lang="en-US" sz="1800" b="1" dirty="0" smtClean="0"/>
            </a:br>
            <a:endParaRPr lang="en-US" sz="1800" b="1" dirty="0" smtClean="0"/>
          </a:p>
          <a:p>
            <a:r>
              <a:rPr lang="en-US" sz="1800" b="1" u="sng" dirty="0" smtClean="0"/>
              <a:t>Objective 2: Understand the concept of market segmentation</a:t>
            </a:r>
            <a:br>
              <a:rPr lang="en-US" sz="1800" b="1" u="sng" dirty="0" smtClean="0"/>
            </a:br>
            <a:r>
              <a:rPr lang="en-US" sz="1800" b="1" dirty="0" smtClean="0"/>
              <a:t>a. Define the term market segmentation</a:t>
            </a:r>
            <a:br>
              <a:rPr lang="en-US" sz="1800" b="1" dirty="0" smtClean="0"/>
            </a:br>
            <a:r>
              <a:rPr lang="en-US" sz="1800" b="1" dirty="0" smtClean="0"/>
              <a:t>b. Understand common methods used to segment a market (demographic, psychographic, geographic, and behavioral)</a:t>
            </a:r>
            <a:br>
              <a:rPr lang="en-US" sz="1800" b="1" dirty="0" smtClean="0"/>
            </a:br>
            <a:endParaRPr lang="en-US" sz="1800" b="1" dirty="0" smtClean="0"/>
          </a:p>
          <a:p>
            <a:r>
              <a:rPr lang="en-US" sz="1800" b="1" u="sng" dirty="0" smtClean="0"/>
              <a:t>Objective 3: Understand the importance of evaluating marketing plans</a:t>
            </a:r>
            <a:br>
              <a:rPr lang="en-US" sz="1800" b="1" u="sng" dirty="0" smtClean="0"/>
            </a:br>
            <a:r>
              <a:rPr lang="en-US" sz="1800" b="1" dirty="0" smtClean="0"/>
              <a:t>a. Define Return on Marketing Investment (ROMI)</a:t>
            </a:r>
            <a:br>
              <a:rPr lang="en-US" sz="1800" b="1" dirty="0" smtClean="0"/>
            </a:br>
            <a:r>
              <a:rPr lang="en-US" sz="1800" b="1" dirty="0" smtClean="0"/>
              <a:t>b. Explain methods to monitor and evaluate performance of marketing plans.</a:t>
            </a:r>
            <a:endParaRPr lang="en-US" sz="1800" b="1" dirty="0"/>
          </a:p>
        </p:txBody>
      </p:sp>
    </p:spTree>
    <p:extLst>
      <p:ext uri="{BB962C8B-B14F-4D97-AF65-F5344CB8AC3E}">
        <p14:creationId xmlns:p14="http://schemas.microsoft.com/office/powerpoint/2010/main" val="1530796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Market</a:t>
            </a:r>
            <a:endParaRPr lang="en-US" b="1" dirty="0"/>
          </a:p>
        </p:txBody>
      </p:sp>
      <p:sp>
        <p:nvSpPr>
          <p:cNvPr id="3" name="Content Placeholder 2"/>
          <p:cNvSpPr>
            <a:spLocks noGrp="1"/>
          </p:cNvSpPr>
          <p:nvPr>
            <p:ph idx="1"/>
          </p:nvPr>
        </p:nvSpPr>
        <p:spPr>
          <a:xfrm>
            <a:off x="457200" y="1981200"/>
            <a:ext cx="8229600" cy="4144963"/>
          </a:xfrm>
        </p:spPr>
        <p:txBody>
          <a:bodyPr/>
          <a:lstStyle/>
          <a:p>
            <a:r>
              <a:rPr lang="en-US" b="1" dirty="0" smtClean="0"/>
              <a:t>All potential customers who are willing to buy a product or service</a:t>
            </a:r>
          </a:p>
          <a:p>
            <a:endParaRPr lang="en-US" b="1" dirty="0" smtClean="0"/>
          </a:p>
          <a:p>
            <a:r>
              <a:rPr lang="en-US" b="1" dirty="0" smtClean="0"/>
              <a:t>Any time you have two people who are willing to get together to exchange things of value</a:t>
            </a:r>
            <a:endParaRPr lang="en-US" b="1" dirty="0"/>
          </a:p>
        </p:txBody>
      </p:sp>
    </p:spTree>
    <p:extLst>
      <p:ext uri="{BB962C8B-B14F-4D97-AF65-F5344CB8AC3E}">
        <p14:creationId xmlns:p14="http://schemas.microsoft.com/office/powerpoint/2010/main" val="286223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1219200"/>
            <a:ext cx="7772400" cy="1470025"/>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b="1" smtClean="0">
                <a:solidFill>
                  <a:schemeClr val="tx1"/>
                </a:solidFill>
              </a:rPr>
              <a:t>B2B = Business to Business</a:t>
            </a:r>
            <a:br>
              <a:rPr lang="en-US" b="1" smtClean="0">
                <a:solidFill>
                  <a:schemeClr val="tx1"/>
                </a:solidFill>
              </a:rPr>
            </a:br>
            <a:r>
              <a:rPr lang="en-US" b="1" smtClean="0">
                <a:solidFill>
                  <a:schemeClr val="tx1"/>
                </a:solidFill>
              </a:rPr>
              <a:t>(Wholesale)</a:t>
            </a:r>
            <a:endParaRPr lang="en-US" b="1" dirty="0">
              <a:solidFill>
                <a:schemeClr val="tx1"/>
              </a:solidFill>
            </a:endParaRPr>
          </a:p>
        </p:txBody>
      </p:sp>
      <p:sp>
        <p:nvSpPr>
          <p:cNvPr id="3" name="Subtitle 2"/>
          <p:cNvSpPr txBox="1">
            <a:spLocks/>
          </p:cNvSpPr>
          <p:nvPr/>
        </p:nvSpPr>
        <p:spPr>
          <a:xfrm>
            <a:off x="623455" y="3162300"/>
            <a:ext cx="7772400" cy="1295400"/>
          </a:xfrm>
          <a:prstGeom prst="rect">
            <a:avLst/>
          </a:prstGeom>
        </p:spPr>
        <p:txBody>
          <a:bodyPr>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ctr"/>
            <a:r>
              <a:rPr lang="en-US" sz="4400" b="1" dirty="0" smtClean="0"/>
              <a:t>B2C = Business to Consumer</a:t>
            </a:r>
          </a:p>
          <a:p>
            <a:pPr marL="0" indent="0" algn="ctr">
              <a:buNone/>
            </a:pPr>
            <a:r>
              <a:rPr lang="en-US" sz="4400" b="1" dirty="0" smtClean="0"/>
              <a:t>(Retail)</a:t>
            </a:r>
            <a:endParaRPr lang="en-US" sz="4400" b="1" dirty="0"/>
          </a:p>
        </p:txBody>
      </p:sp>
    </p:spTree>
    <p:extLst>
      <p:ext uri="{BB962C8B-B14F-4D97-AF65-F5344CB8AC3E}">
        <p14:creationId xmlns:p14="http://schemas.microsoft.com/office/powerpoint/2010/main" val="1913114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Marketing</a:t>
            </a:r>
            <a:endParaRPr lang="en-US" b="1" dirty="0"/>
          </a:p>
        </p:txBody>
      </p:sp>
      <p:sp>
        <p:nvSpPr>
          <p:cNvPr id="3" name="Content Placeholder 2"/>
          <p:cNvSpPr>
            <a:spLocks noGrp="1"/>
          </p:cNvSpPr>
          <p:nvPr>
            <p:ph idx="1"/>
          </p:nvPr>
        </p:nvSpPr>
        <p:spPr>
          <a:xfrm>
            <a:off x="457200" y="1905000"/>
            <a:ext cx="8229600" cy="3763963"/>
          </a:xfrm>
        </p:spPr>
        <p:txBody>
          <a:bodyPr/>
          <a:lstStyle/>
          <a:p>
            <a:r>
              <a:rPr lang="en-US" b="1" dirty="0"/>
              <a:t>The process of communicating the value </a:t>
            </a:r>
            <a:r>
              <a:rPr lang="en-US" b="1" dirty="0" smtClean="0"/>
              <a:t>(features and benefits) of </a:t>
            </a:r>
            <a:r>
              <a:rPr lang="en-US" b="1" dirty="0"/>
              <a:t>a product (a good or </a:t>
            </a:r>
            <a:r>
              <a:rPr lang="en-US" b="1" dirty="0" smtClean="0"/>
              <a:t>service</a:t>
            </a:r>
            <a:r>
              <a:rPr lang="en-US" b="1" dirty="0"/>
              <a:t>) for the purpose of selling that product to </a:t>
            </a:r>
            <a:r>
              <a:rPr lang="en-US" b="1" dirty="0" smtClean="0"/>
              <a:t>customers at a profit.</a:t>
            </a:r>
            <a:endParaRPr lang="en-US" b="1" dirty="0"/>
          </a:p>
        </p:txBody>
      </p:sp>
    </p:spTree>
    <p:extLst>
      <p:ext uri="{BB962C8B-B14F-4D97-AF65-F5344CB8AC3E}">
        <p14:creationId xmlns:p14="http://schemas.microsoft.com/office/powerpoint/2010/main" val="658411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22990" y="914400"/>
            <a:ext cx="8229600" cy="1143000"/>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n-US" sz="3600" b="1" dirty="0" smtClean="0"/>
              <a:t>ROMI</a:t>
            </a:r>
            <a:endParaRPr lang="en-US" sz="3600" b="1" dirty="0"/>
          </a:p>
          <a:p>
            <a:pPr marL="0" indent="0" algn="ctr">
              <a:buNone/>
            </a:pPr>
            <a:r>
              <a:rPr lang="en-US" sz="3600" b="1" dirty="0" smtClean="0"/>
              <a:t>Return on Marketing Investment</a:t>
            </a:r>
            <a:endParaRPr lang="en-US" sz="3600" b="1" dirty="0"/>
          </a:p>
        </p:txBody>
      </p:sp>
      <p:sp>
        <p:nvSpPr>
          <p:cNvPr id="3" name="TextBox 2"/>
          <p:cNvSpPr txBox="1"/>
          <p:nvPr/>
        </p:nvSpPr>
        <p:spPr>
          <a:xfrm>
            <a:off x="1995033" y="2819400"/>
            <a:ext cx="5057795" cy="1200329"/>
          </a:xfrm>
          <a:prstGeom prst="rect">
            <a:avLst/>
          </a:prstGeom>
          <a:noFill/>
        </p:spPr>
        <p:txBody>
          <a:bodyPr wrap="none" rtlCol="0">
            <a:spAutoFit/>
          </a:bodyPr>
          <a:lstStyle/>
          <a:p>
            <a:pPr algn="ctr"/>
            <a:r>
              <a:rPr lang="en-US" sz="3600" b="1" dirty="0" smtClean="0"/>
              <a:t>ROI</a:t>
            </a:r>
            <a:endParaRPr lang="en-US" sz="3600" b="1" dirty="0"/>
          </a:p>
          <a:p>
            <a:pPr algn="ctr"/>
            <a:r>
              <a:rPr lang="en-US" sz="3600" b="1" dirty="0" smtClean="0"/>
              <a:t>Return on Investment</a:t>
            </a:r>
            <a:endParaRPr lang="en-US" sz="3600" b="1" dirty="0"/>
          </a:p>
        </p:txBody>
      </p:sp>
    </p:spTree>
    <p:extLst>
      <p:ext uri="{BB962C8B-B14F-4D97-AF65-F5344CB8AC3E}">
        <p14:creationId xmlns:p14="http://schemas.microsoft.com/office/powerpoint/2010/main" val="1095594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92162"/>
          </a:xfrm>
        </p:spPr>
        <p:txBody>
          <a:bodyPr/>
          <a:lstStyle/>
          <a:p>
            <a:pPr algn="ctr"/>
            <a:r>
              <a:rPr lang="en-US" b="1" dirty="0" smtClean="0"/>
              <a:t>Marketing Plan</a:t>
            </a:r>
            <a:endParaRPr lang="en-US" b="1" dirty="0"/>
          </a:p>
        </p:txBody>
      </p:sp>
      <p:sp>
        <p:nvSpPr>
          <p:cNvPr id="3" name="Content Placeholder 2"/>
          <p:cNvSpPr>
            <a:spLocks noGrp="1"/>
          </p:cNvSpPr>
          <p:nvPr>
            <p:ph idx="1"/>
          </p:nvPr>
        </p:nvSpPr>
        <p:spPr>
          <a:xfrm>
            <a:off x="304800" y="1752600"/>
            <a:ext cx="8610600" cy="4525963"/>
          </a:xfrm>
        </p:spPr>
        <p:txBody>
          <a:bodyPr>
            <a:normAutofit/>
          </a:bodyPr>
          <a:lstStyle/>
          <a:p>
            <a:pPr marL="514350" indent="-514350">
              <a:buFont typeface="+mj-lt"/>
              <a:buAutoNum type="arabicPeriod"/>
            </a:pPr>
            <a:r>
              <a:rPr lang="en-US" b="1" dirty="0" smtClean="0"/>
              <a:t>Executive Summary</a:t>
            </a:r>
          </a:p>
          <a:p>
            <a:pPr marL="514350" indent="-514350">
              <a:buFont typeface="+mj-lt"/>
              <a:buAutoNum type="arabicPeriod"/>
            </a:pPr>
            <a:r>
              <a:rPr lang="en-US" b="1" dirty="0" smtClean="0"/>
              <a:t>Brief Description</a:t>
            </a:r>
          </a:p>
          <a:p>
            <a:pPr marL="514350" indent="-514350">
              <a:buFont typeface="+mj-lt"/>
              <a:buAutoNum type="arabicPeriod"/>
            </a:pPr>
            <a:r>
              <a:rPr lang="en-US" b="1" dirty="0" smtClean="0"/>
              <a:t>Situation Analysis</a:t>
            </a:r>
          </a:p>
          <a:p>
            <a:pPr marL="514350" indent="-514350">
              <a:buFont typeface="+mj-lt"/>
              <a:buAutoNum type="arabicPeriod"/>
            </a:pPr>
            <a:r>
              <a:rPr lang="en-US" b="1" dirty="0" smtClean="0"/>
              <a:t>Market Segmentation (Target Market: Demographics, Psychographics, </a:t>
            </a:r>
            <a:r>
              <a:rPr lang="en-US" b="1" dirty="0" err="1" smtClean="0"/>
              <a:t>Geographics</a:t>
            </a:r>
            <a:r>
              <a:rPr lang="en-US" b="1" dirty="0" smtClean="0"/>
              <a:t>, Product Benefits)</a:t>
            </a:r>
          </a:p>
          <a:p>
            <a:pPr marL="514350" indent="-514350">
              <a:buFont typeface="+mj-lt"/>
              <a:buAutoNum type="arabicPeriod"/>
            </a:pPr>
            <a:r>
              <a:rPr lang="en-US" b="1" dirty="0" smtClean="0"/>
              <a:t>Marketing Strategy (Product, Place, Price, Promotion)</a:t>
            </a:r>
          </a:p>
          <a:p>
            <a:pPr marL="514350" indent="-514350">
              <a:buFont typeface="+mj-lt"/>
              <a:buAutoNum type="arabicPeriod"/>
            </a:pPr>
            <a:r>
              <a:rPr lang="en-US" b="1" dirty="0" smtClean="0"/>
              <a:t>Financial Projections</a:t>
            </a:r>
          </a:p>
          <a:p>
            <a:pPr marL="514350" indent="-514350">
              <a:buFont typeface="+mj-lt"/>
              <a:buAutoNum type="arabicPeriod"/>
            </a:pPr>
            <a:r>
              <a:rPr lang="en-US" b="1" dirty="0" smtClean="0"/>
              <a:t>Conclusion</a:t>
            </a:r>
          </a:p>
          <a:p>
            <a:pPr marL="514350" indent="-514350">
              <a:buFont typeface="+mj-lt"/>
              <a:buAutoNum type="arabicPeriod"/>
            </a:pPr>
            <a:r>
              <a:rPr lang="en-US" b="1" dirty="0" smtClean="0"/>
              <a:t>Appendix</a:t>
            </a:r>
          </a:p>
          <a:p>
            <a:pPr marL="514350" indent="-514350">
              <a:buFont typeface="+mj-lt"/>
              <a:buAutoNum type="arabicPeriod"/>
            </a:pPr>
            <a:r>
              <a:rPr lang="en-US" b="1" dirty="0" smtClean="0"/>
              <a:t>Exhibits</a:t>
            </a:r>
            <a:endParaRPr lang="en-US" b="1" dirty="0"/>
          </a:p>
        </p:txBody>
      </p:sp>
    </p:spTree>
    <p:extLst>
      <p:ext uri="{BB962C8B-B14F-4D97-AF65-F5344CB8AC3E}">
        <p14:creationId xmlns:p14="http://schemas.microsoft.com/office/powerpoint/2010/main" val="26650876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7926" y="457200"/>
            <a:ext cx="8603673" cy="990600"/>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b="1" dirty="0" smtClean="0"/>
              <a:t>STANDARD 3 – Marketing-Information Management: </a:t>
            </a:r>
            <a:br>
              <a:rPr lang="en-US" sz="2400" b="1" dirty="0" smtClean="0"/>
            </a:br>
            <a:r>
              <a:rPr lang="en-US" sz="2000" b="1" dirty="0" smtClean="0"/>
              <a:t>Students will understand the concepts needed to gather and evaluate information for use in making business decisions</a:t>
            </a:r>
            <a:r>
              <a:rPr lang="en-US" sz="2000" dirty="0" smtClean="0"/>
              <a:t/>
            </a:r>
            <a:br>
              <a:rPr lang="en-US" sz="2000" dirty="0" smtClean="0"/>
            </a:br>
            <a:r>
              <a:rPr lang="en-US" sz="2800" dirty="0" smtClean="0"/>
              <a:t/>
            </a:r>
            <a:br>
              <a:rPr lang="en-US" sz="2800" dirty="0" smtClean="0"/>
            </a:br>
            <a:endParaRPr lang="en-US" sz="2800" dirty="0"/>
          </a:p>
        </p:txBody>
      </p:sp>
      <p:sp>
        <p:nvSpPr>
          <p:cNvPr id="3" name="Subtitle 2"/>
          <p:cNvSpPr txBox="1">
            <a:spLocks/>
          </p:cNvSpPr>
          <p:nvPr/>
        </p:nvSpPr>
        <p:spPr>
          <a:xfrm>
            <a:off x="387927" y="1600200"/>
            <a:ext cx="8229600" cy="4191000"/>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2000" b="1" u="sng" dirty="0" smtClean="0"/>
              <a:t>Objective 1: Describe the need for marketing information</a:t>
            </a:r>
          </a:p>
          <a:p>
            <a:pPr marL="0" indent="0">
              <a:buNone/>
            </a:pPr>
            <a:r>
              <a:rPr lang="en-US" sz="2000" b="1" u="sng" dirty="0" smtClean="0"/>
              <a:t/>
            </a:r>
            <a:br>
              <a:rPr lang="en-US" sz="2000" b="1" u="sng" dirty="0" smtClean="0"/>
            </a:br>
            <a:r>
              <a:rPr lang="en-US" sz="2000" b="1" u="sng" dirty="0" smtClean="0"/>
              <a:t>Objective 2: Understand marketing research activities</a:t>
            </a:r>
            <a:br>
              <a:rPr lang="en-US" sz="2000" b="1" u="sng" dirty="0" smtClean="0"/>
            </a:br>
            <a:r>
              <a:rPr lang="en-US" sz="2000" b="1" dirty="0" smtClean="0"/>
              <a:t>a. Explain the nature of marketing research</a:t>
            </a:r>
            <a:br>
              <a:rPr lang="en-US" sz="2000" b="1" dirty="0" smtClean="0"/>
            </a:br>
            <a:r>
              <a:rPr lang="en-US" sz="2000" b="1" dirty="0" smtClean="0"/>
              <a:t>b. Identify sources and types of primary and secondary research</a:t>
            </a:r>
            <a:br>
              <a:rPr lang="en-US" sz="2000" b="1" dirty="0" smtClean="0"/>
            </a:br>
            <a:r>
              <a:rPr lang="en-US" sz="2000" b="1" dirty="0" smtClean="0"/>
              <a:t>c. Explain importance of determining the marketing research problem</a:t>
            </a:r>
            <a:br>
              <a:rPr lang="en-US" sz="2000" b="1" dirty="0" smtClean="0"/>
            </a:br>
            <a:r>
              <a:rPr lang="en-US" sz="2000" b="1" dirty="0" smtClean="0"/>
              <a:t>d. Understand the need to interpret, assess, and evaluate marketing information</a:t>
            </a:r>
          </a:p>
          <a:p>
            <a:pPr marL="0" indent="0">
              <a:buNone/>
            </a:pPr>
            <a:r>
              <a:rPr lang="en-US" sz="2000" b="1" dirty="0" smtClean="0"/>
              <a:t/>
            </a:r>
            <a:br>
              <a:rPr lang="en-US" sz="2000" b="1" dirty="0" smtClean="0"/>
            </a:br>
            <a:r>
              <a:rPr lang="en-US" sz="2000" b="1" u="sng" dirty="0" smtClean="0"/>
              <a:t>Objective 3: Understand how to employ marketing information to develop a marketing plan</a:t>
            </a:r>
            <a:br>
              <a:rPr lang="en-US" sz="2000" b="1" u="sng" dirty="0" smtClean="0"/>
            </a:br>
            <a:r>
              <a:rPr lang="en-US" sz="2000" b="1" dirty="0" smtClean="0"/>
              <a:t>a. Explain the concept of marketing strategies</a:t>
            </a:r>
            <a:br>
              <a:rPr lang="en-US" sz="2000" b="1" dirty="0" smtClean="0"/>
            </a:br>
            <a:r>
              <a:rPr lang="en-US" sz="2000" b="1" dirty="0" smtClean="0"/>
              <a:t>b. Explain the importance of designing marketing strategies based on market research</a:t>
            </a:r>
            <a:br>
              <a:rPr lang="en-US" sz="2000" b="1" dirty="0" smtClean="0"/>
            </a:br>
            <a:r>
              <a:rPr lang="en-US" sz="2000" b="1" dirty="0" smtClean="0"/>
              <a:t>c. Explain the nature of marketing plans</a:t>
            </a:r>
            <a:br>
              <a:rPr lang="en-US" sz="2000" b="1" dirty="0" smtClean="0"/>
            </a:br>
            <a:endParaRPr lang="en-US" sz="2000" b="1" dirty="0"/>
          </a:p>
        </p:txBody>
      </p:sp>
    </p:spTree>
    <p:extLst>
      <p:ext uri="{BB962C8B-B14F-4D97-AF65-F5344CB8AC3E}">
        <p14:creationId xmlns:p14="http://schemas.microsoft.com/office/powerpoint/2010/main" val="8191795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US" b="1" dirty="0"/>
              <a:t>Marketing Research</a:t>
            </a:r>
          </a:p>
        </p:txBody>
      </p:sp>
      <p:sp>
        <p:nvSpPr>
          <p:cNvPr id="5123" name="Rectangle 3"/>
          <p:cNvSpPr>
            <a:spLocks noGrp="1" noChangeArrowheads="1"/>
          </p:cNvSpPr>
          <p:nvPr>
            <p:ph type="body" idx="1"/>
          </p:nvPr>
        </p:nvSpPr>
        <p:spPr>
          <a:xfrm>
            <a:off x="762000" y="1524000"/>
            <a:ext cx="7826375" cy="5026025"/>
          </a:xfrm>
        </p:spPr>
        <p:txBody>
          <a:bodyPr/>
          <a:lstStyle/>
          <a:p>
            <a:r>
              <a:rPr lang="en-US" sz="3300" b="1" dirty="0"/>
              <a:t>Links the consumer, customer, and public to the marketer through information.</a:t>
            </a:r>
          </a:p>
          <a:p>
            <a:r>
              <a:rPr lang="en-US" sz="3300" b="1" dirty="0"/>
              <a:t>The primary emphasis is to obtain information about the preferences, opinions,  habits, trends, and plans of current and potential customers.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anim to="" calcmode="lin" valueType="num">
                                      <p:cBhvr>
                                        <p:cTn id="7" dur="1" fill="hold"/>
                                        <p:tgtEl>
                                          <p:spTgt spid="51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123">
                                            <p:txEl>
                                              <p:pRg st="1" end="1"/>
                                            </p:txEl>
                                          </p:spTgt>
                                        </p:tgtEl>
                                        <p:attrNameLst>
                                          <p:attrName>style.visibility</p:attrName>
                                        </p:attrNameLst>
                                      </p:cBhvr>
                                      <p:to>
                                        <p:strVal val="visible"/>
                                      </p:to>
                                    </p:set>
                                    <p:anim to="" calcmode="lin" valueType="num">
                                      <p:cBhvr>
                                        <p:cTn id="12" dur="1" fill="hold"/>
                                        <p:tgtEl>
                                          <p:spTgt spid="512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ctr"/>
            <a:r>
              <a:rPr lang="en-US" b="1" dirty="0"/>
              <a:t>Why is Marketing Research Important?</a:t>
            </a:r>
          </a:p>
        </p:txBody>
      </p:sp>
      <p:sp>
        <p:nvSpPr>
          <p:cNvPr id="6147" name="Rectangle 3"/>
          <p:cNvSpPr>
            <a:spLocks noGrp="1" noChangeArrowheads="1"/>
          </p:cNvSpPr>
          <p:nvPr>
            <p:ph type="body" idx="1"/>
          </p:nvPr>
        </p:nvSpPr>
        <p:spPr>
          <a:xfrm>
            <a:off x="685800" y="1676400"/>
            <a:ext cx="7826375" cy="5026025"/>
          </a:xfrm>
        </p:spPr>
        <p:txBody>
          <a:bodyPr/>
          <a:lstStyle/>
          <a:p>
            <a:r>
              <a:rPr lang="en-US" sz="3300" b="1" dirty="0"/>
              <a:t>Helps businesses plan their future operations to increase sales and profit.</a:t>
            </a:r>
          </a:p>
          <a:p>
            <a:r>
              <a:rPr lang="en-US" sz="3300" b="1" dirty="0"/>
              <a:t>Helps solve marketing problems and anticipate future potential</a:t>
            </a:r>
          </a:p>
          <a:p>
            <a:r>
              <a:rPr lang="en-US" sz="3300" b="1" dirty="0"/>
              <a:t>Helps keep track of what is happening in current markets – what the competition is doing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anim to="" calcmode="lin" valueType="num">
                                      <p:cBhvr>
                                        <p:cTn id="7" dur="1" fill="hold"/>
                                        <p:tgtEl>
                                          <p:spTgt spid="614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147">
                                            <p:txEl>
                                              <p:pRg st="1" end="1"/>
                                            </p:txEl>
                                          </p:spTgt>
                                        </p:tgtEl>
                                        <p:attrNameLst>
                                          <p:attrName>style.visibility</p:attrName>
                                        </p:attrNameLst>
                                      </p:cBhvr>
                                      <p:to>
                                        <p:strVal val="visible"/>
                                      </p:to>
                                    </p:set>
                                    <p:anim to="" calcmode="lin" valueType="num">
                                      <p:cBhvr>
                                        <p:cTn id="12" dur="1" fill="hold"/>
                                        <p:tgtEl>
                                          <p:spTgt spid="614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147">
                                            <p:txEl>
                                              <p:pRg st="2" end="2"/>
                                            </p:txEl>
                                          </p:spTgt>
                                        </p:tgtEl>
                                        <p:attrNameLst>
                                          <p:attrName>style.visibility</p:attrName>
                                        </p:attrNameLst>
                                      </p:cBhvr>
                                      <p:to>
                                        <p:strVal val="visible"/>
                                      </p:to>
                                    </p:set>
                                    <p:anim to="" calcmode="lin" valueType="num">
                                      <p:cBhvr>
                                        <p:cTn id="17" dur="1" fill="hold"/>
                                        <p:tgtEl>
                                          <p:spTgt spid="61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838200"/>
            <a:ext cx="8839200" cy="868362"/>
          </a:xfrm>
        </p:spPr>
        <p:txBody>
          <a:bodyPr>
            <a:noAutofit/>
          </a:bodyPr>
          <a:lstStyle/>
          <a:p>
            <a:pPr algn="ctr" eaLnBrk="1" hangingPunct="1"/>
            <a:r>
              <a:rPr lang="en-US" sz="3200" b="1" dirty="0" smtClean="0"/>
              <a:t>There are two different categories of marketing information and information sources.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38424584"/>
              </p:ext>
            </p:extLst>
          </p:nvPr>
        </p:nvGraphicFramePr>
        <p:xfrm>
          <a:off x="533400" y="18288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32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6E5FAD9E-F9D6-4B03-B108-7BE0F814749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BB5B1DE-ABE4-4B4E-A36D-0D12EA17878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BE13C1A6-26E3-437A-B35F-04BC515D560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DC16C09-5327-43C9-ABAC-4AA05511FB4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32955" y="685800"/>
            <a:ext cx="8229600" cy="868362"/>
          </a:xfrm>
        </p:spPr>
        <p:txBody>
          <a:bodyPr>
            <a:normAutofit/>
          </a:bodyPr>
          <a:lstStyle/>
          <a:p>
            <a:pPr algn="ctr" eaLnBrk="1" hangingPunct="1"/>
            <a:r>
              <a:rPr lang="en-US" b="1" dirty="0" smtClean="0"/>
              <a:t>Primary Information</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85569444"/>
              </p:ext>
            </p:extLst>
          </p:nvPr>
        </p:nvGraphicFramePr>
        <p:xfrm>
          <a:off x="457200" y="12954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830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6E5FAD9E-F9D6-4B03-B108-7BE0F814749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BB5B1DE-ABE4-4B4E-A36D-0D12EA17878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762000"/>
            <a:ext cx="8229600" cy="868362"/>
          </a:xfrm>
        </p:spPr>
        <p:txBody>
          <a:bodyPr>
            <a:normAutofit/>
          </a:bodyPr>
          <a:lstStyle/>
          <a:p>
            <a:pPr algn="ctr" eaLnBrk="1" hangingPunct="1"/>
            <a:r>
              <a:rPr lang="en-US" sz="3600" b="1" dirty="0" smtClean="0"/>
              <a:t>Why primary data are gathered?</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30614750"/>
              </p:ext>
            </p:extLst>
          </p:nvPr>
        </p:nvGraphicFramePr>
        <p:xfrm>
          <a:off x="457200" y="18288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47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6E5FAD9E-F9D6-4B03-B108-7BE0F814749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BB5B1DE-ABE4-4B4E-A36D-0D12EA17878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38BE0BE4-CABD-4205-8A39-866F2BCD748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97A45997-617C-4842-A19E-992D4A97672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90F00103-6AA9-4E43-A10B-CBCCFC72085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graphicEl>
                                              <a:dgm id="{DB813E11-1595-470B-9125-410644E753A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09600"/>
            <a:ext cx="8229600" cy="868362"/>
          </a:xfrm>
        </p:spPr>
        <p:txBody>
          <a:bodyPr>
            <a:noAutofit/>
          </a:bodyPr>
          <a:lstStyle/>
          <a:p>
            <a:pPr algn="ctr" eaLnBrk="1" hangingPunct="1"/>
            <a:r>
              <a:rPr lang="en-US" sz="2800" b="1" dirty="0" smtClean="0"/>
              <a:t>Some ways in which primary data are gathered in the virtual and physical worlds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68701339"/>
              </p:ext>
            </p:extLst>
          </p:nvPr>
        </p:nvGraphicFramePr>
        <p:xfrm>
          <a:off x="457200" y="16764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915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6E5FAD9E-F9D6-4B03-B108-7BE0F814749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BB5B1DE-ABE4-4B4E-A36D-0D12EA17878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0FBA0CBE-CD50-4640-A127-D79AF71B7E9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A4964FB4-3680-48EB-9C34-26067586B5E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196B2C7F-28E7-4AB5-B26C-DB0A7E3EDBE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graphicEl>
                                              <a:dgm id="{D0A38773-36B1-4116-80B8-4B354003DC2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695582BF-A217-4871-9F3F-25A17B5FCB8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graphicEl>
                                              <a:dgm id="{B80AF3FC-A5AB-4AAD-9095-B9BE612ADBB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62000"/>
            <a:ext cx="8229600" cy="868362"/>
          </a:xfrm>
        </p:spPr>
        <p:txBody>
          <a:bodyPr>
            <a:normAutofit/>
          </a:bodyPr>
          <a:lstStyle/>
          <a:p>
            <a:pPr algn="ctr" eaLnBrk="1" hangingPunct="1"/>
            <a:r>
              <a:rPr lang="en-US" b="1" dirty="0" smtClean="0"/>
              <a:t>Secondary Information</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38218965"/>
              </p:ext>
            </p:extLst>
          </p:nvPr>
        </p:nvGraphicFramePr>
        <p:xfrm>
          <a:off x="457200" y="12954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033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6E5FAD9E-F9D6-4B03-B108-7BE0F814749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BB5B1DE-ABE4-4B4E-A36D-0D12EA17878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pPr algn="ctr"/>
            <a:r>
              <a:rPr lang="en-US" b="1" dirty="0" smtClean="0"/>
              <a:t>Benefits of Marketing</a:t>
            </a:r>
            <a:endParaRPr lang="en-US" b="1" dirty="0"/>
          </a:p>
        </p:txBody>
      </p:sp>
      <p:sp>
        <p:nvSpPr>
          <p:cNvPr id="3" name="Content Placeholder 2"/>
          <p:cNvSpPr>
            <a:spLocks noGrp="1"/>
          </p:cNvSpPr>
          <p:nvPr>
            <p:ph idx="1"/>
          </p:nvPr>
        </p:nvSpPr>
        <p:spPr>
          <a:xfrm>
            <a:off x="838200" y="2057400"/>
            <a:ext cx="7772400" cy="3611563"/>
          </a:xfrm>
        </p:spPr>
        <p:txBody>
          <a:bodyPr>
            <a:normAutofit/>
          </a:bodyPr>
          <a:lstStyle/>
          <a:p>
            <a:r>
              <a:rPr lang="en-US" sz="3600" b="1" dirty="0" smtClean="0"/>
              <a:t>New &amp; Improved Products</a:t>
            </a:r>
          </a:p>
          <a:p>
            <a:r>
              <a:rPr lang="en-US" sz="3600" b="1" dirty="0" smtClean="0"/>
              <a:t>Lower Pricing</a:t>
            </a:r>
            <a:endParaRPr lang="en-US" sz="3600" b="1" dirty="0"/>
          </a:p>
        </p:txBody>
      </p:sp>
    </p:spTree>
    <p:extLst>
      <p:ext uri="{BB962C8B-B14F-4D97-AF65-F5344CB8AC3E}">
        <p14:creationId xmlns:p14="http://schemas.microsoft.com/office/powerpoint/2010/main" val="269116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Marketing Research</a:t>
            </a:r>
            <a:endParaRPr lang="en-US" b="1" dirty="0"/>
          </a:p>
        </p:txBody>
      </p:sp>
      <p:sp>
        <p:nvSpPr>
          <p:cNvPr id="3" name="Content Placeholder 2"/>
          <p:cNvSpPr>
            <a:spLocks noGrp="1"/>
          </p:cNvSpPr>
          <p:nvPr>
            <p:ph idx="1"/>
          </p:nvPr>
        </p:nvSpPr>
        <p:spPr>
          <a:xfrm>
            <a:off x="457200" y="2133601"/>
            <a:ext cx="8229600" cy="1752600"/>
          </a:xfrm>
        </p:spPr>
        <p:txBody>
          <a:bodyPr>
            <a:normAutofit/>
          </a:bodyPr>
          <a:lstStyle/>
          <a:p>
            <a:pPr marL="0" indent="0" algn="ctr">
              <a:buNone/>
            </a:pPr>
            <a:r>
              <a:rPr lang="en-US" sz="3600" b="1" dirty="0" smtClean="0"/>
              <a:t>It must be </a:t>
            </a:r>
            <a:r>
              <a:rPr lang="en-US" sz="3600" b="1" i="1" u="sng" dirty="0" smtClean="0"/>
              <a:t>valid</a:t>
            </a:r>
            <a:r>
              <a:rPr lang="en-US" sz="3600" b="1" dirty="0" smtClean="0"/>
              <a:t> and </a:t>
            </a:r>
            <a:r>
              <a:rPr lang="en-US" sz="3600" b="1" i="1" u="sng" dirty="0" smtClean="0"/>
              <a:t>reliable</a:t>
            </a:r>
            <a:r>
              <a:rPr lang="en-US" sz="3600" b="1" dirty="0" smtClean="0"/>
              <a:t>.</a:t>
            </a:r>
            <a:endParaRPr lang="en-US" sz="3600" b="1" dirty="0"/>
          </a:p>
        </p:txBody>
      </p:sp>
    </p:spTree>
    <p:extLst>
      <p:ext uri="{BB962C8B-B14F-4D97-AF65-F5344CB8AC3E}">
        <p14:creationId xmlns:p14="http://schemas.microsoft.com/office/powerpoint/2010/main" val="6455778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4400" y="838200"/>
            <a:ext cx="7467600" cy="1905000"/>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b="1" dirty="0" smtClean="0"/>
              <a:t>STANDARD 4 – Pricing:</a:t>
            </a:r>
            <a:br>
              <a:rPr lang="en-US" sz="2400" b="1" dirty="0" smtClean="0"/>
            </a:br>
            <a:r>
              <a:rPr lang="en-US" sz="2400" b="1" dirty="0" smtClean="0"/>
              <a:t>Students will understand concepts and strategies utilized in determining and adjusting prices to maximize return and meet customers’ perceptions of value</a:t>
            </a:r>
            <a:br>
              <a:rPr lang="en-US" sz="2400" b="1" dirty="0" smtClean="0"/>
            </a:br>
            <a:r>
              <a:rPr lang="en-US" sz="2400" b="1" dirty="0" smtClean="0"/>
              <a:t/>
            </a:r>
            <a:br>
              <a:rPr lang="en-US" sz="2400" b="1" dirty="0" smtClean="0"/>
            </a:br>
            <a:endParaRPr lang="en-US" sz="2400" b="1" dirty="0"/>
          </a:p>
        </p:txBody>
      </p:sp>
      <p:sp>
        <p:nvSpPr>
          <p:cNvPr id="3" name="Subtitle 2"/>
          <p:cNvSpPr txBox="1">
            <a:spLocks/>
          </p:cNvSpPr>
          <p:nvPr/>
        </p:nvSpPr>
        <p:spPr>
          <a:xfrm>
            <a:off x="762000" y="3034145"/>
            <a:ext cx="8153399" cy="2362200"/>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b="1" u="sng" dirty="0" smtClean="0"/>
              <a:t>Objective 1: Explain the nature and scope of the pricing function</a:t>
            </a:r>
            <a:br>
              <a:rPr lang="en-US" sz="2000" b="1" u="sng" dirty="0" smtClean="0"/>
            </a:br>
            <a:r>
              <a:rPr lang="en-US" sz="2000" b="1" dirty="0" smtClean="0"/>
              <a:t>a. Understand the concept of break-even point</a:t>
            </a:r>
            <a:br>
              <a:rPr lang="en-US" sz="2000" b="1" dirty="0" smtClean="0"/>
            </a:br>
            <a:endParaRPr lang="en-US" sz="2000" b="1" dirty="0" smtClean="0"/>
          </a:p>
          <a:p>
            <a:r>
              <a:rPr lang="en-US" sz="2000" b="1" u="sng" dirty="0" smtClean="0"/>
              <a:t>Objective 2: Understand how basic economic principles affect pricing</a:t>
            </a:r>
            <a:r>
              <a:rPr lang="en-US" sz="2000" b="1" dirty="0" smtClean="0"/>
              <a:t/>
            </a:r>
            <a:br>
              <a:rPr lang="en-US" sz="2000" b="1" dirty="0" smtClean="0"/>
            </a:br>
            <a:r>
              <a:rPr lang="en-US" sz="2000" b="1" dirty="0" smtClean="0"/>
              <a:t>a. Explain the principles of supply and demand</a:t>
            </a:r>
            <a:br>
              <a:rPr lang="en-US" sz="2000" b="1" dirty="0" smtClean="0"/>
            </a:br>
            <a:r>
              <a:rPr lang="en-US" sz="2000" b="1" dirty="0" smtClean="0"/>
              <a:t>b. Identify factors affecting a business’s profit</a:t>
            </a:r>
            <a:br>
              <a:rPr lang="en-US" sz="2000" b="1" dirty="0" smtClean="0"/>
            </a:br>
            <a:r>
              <a:rPr lang="en-US" sz="2000" b="1" dirty="0" smtClean="0"/>
              <a:t>c. Explain the concept of competition</a:t>
            </a:r>
            <a:endParaRPr lang="en-US" sz="2000" b="1" dirty="0"/>
          </a:p>
        </p:txBody>
      </p:sp>
    </p:spTree>
    <p:extLst>
      <p:ext uri="{BB962C8B-B14F-4D97-AF65-F5344CB8AC3E}">
        <p14:creationId xmlns:p14="http://schemas.microsoft.com/office/powerpoint/2010/main" val="37035276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53" y="826361"/>
            <a:ext cx="8229600" cy="838200"/>
          </a:xfrm>
        </p:spPr>
        <p:txBody>
          <a:bodyPr/>
          <a:lstStyle/>
          <a:p>
            <a:pPr algn="ctr"/>
            <a:r>
              <a:rPr lang="en-US" b="1" dirty="0" smtClean="0"/>
              <a:t>Break Even Point</a:t>
            </a:r>
            <a:endParaRPr lang="en-US" b="1" dirty="0"/>
          </a:p>
        </p:txBody>
      </p:sp>
      <p:cxnSp>
        <p:nvCxnSpPr>
          <p:cNvPr id="5" name="Straight Connector 4"/>
          <p:cNvCxnSpPr/>
          <p:nvPr/>
        </p:nvCxnSpPr>
        <p:spPr>
          <a:xfrm flipV="1">
            <a:off x="1391953" y="1699197"/>
            <a:ext cx="6248400" cy="44958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391953" y="2537397"/>
            <a:ext cx="6781800" cy="2286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115360" y="3561677"/>
            <a:ext cx="1974451" cy="400110"/>
          </a:xfrm>
          <a:prstGeom prst="rect">
            <a:avLst/>
          </a:prstGeom>
          <a:noFill/>
        </p:spPr>
        <p:txBody>
          <a:bodyPr wrap="none" rtlCol="0">
            <a:spAutoFit/>
          </a:bodyPr>
          <a:lstStyle/>
          <a:p>
            <a:r>
              <a:rPr lang="en-US" sz="2000" b="1" dirty="0" smtClean="0"/>
              <a:t>Break Even Point</a:t>
            </a:r>
            <a:endParaRPr lang="en-US" sz="2000" b="1" dirty="0"/>
          </a:p>
        </p:txBody>
      </p:sp>
      <p:sp>
        <p:nvSpPr>
          <p:cNvPr id="14" name="Oval 13"/>
          <p:cNvSpPr/>
          <p:nvPr/>
        </p:nvSpPr>
        <p:spPr>
          <a:xfrm>
            <a:off x="4886761" y="3480342"/>
            <a:ext cx="228599" cy="2563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20503013">
            <a:off x="1731387" y="3407789"/>
            <a:ext cx="2526654" cy="707886"/>
          </a:xfrm>
          <a:prstGeom prst="rect">
            <a:avLst/>
          </a:prstGeom>
          <a:noFill/>
        </p:spPr>
        <p:txBody>
          <a:bodyPr wrap="none" rtlCol="0">
            <a:spAutoFit/>
          </a:bodyPr>
          <a:lstStyle/>
          <a:p>
            <a:r>
              <a:rPr lang="en-US" sz="2000" b="1" dirty="0" smtClean="0"/>
              <a:t>Cost of Goods Sold</a:t>
            </a:r>
          </a:p>
          <a:p>
            <a:r>
              <a:rPr lang="en-US" sz="2000" b="1" dirty="0" smtClean="0"/>
              <a:t>&amp; Operating Expenses</a:t>
            </a:r>
            <a:endParaRPr lang="en-US" sz="2000" b="1" dirty="0"/>
          </a:p>
        </p:txBody>
      </p:sp>
      <p:sp>
        <p:nvSpPr>
          <p:cNvPr id="16" name="TextBox 15"/>
          <p:cNvSpPr txBox="1"/>
          <p:nvPr/>
        </p:nvSpPr>
        <p:spPr>
          <a:xfrm rot="19522180">
            <a:off x="5004890" y="2131017"/>
            <a:ext cx="2530501" cy="400110"/>
          </a:xfrm>
          <a:prstGeom prst="rect">
            <a:avLst/>
          </a:prstGeom>
          <a:noFill/>
        </p:spPr>
        <p:txBody>
          <a:bodyPr wrap="none" rtlCol="0">
            <a:spAutoFit/>
          </a:bodyPr>
          <a:lstStyle/>
          <a:p>
            <a:r>
              <a:rPr lang="en-US" sz="2000" b="1" dirty="0" smtClean="0"/>
              <a:t>Gross Sales / Revenue</a:t>
            </a:r>
            <a:endParaRPr lang="en-US" sz="2000" b="1" dirty="0"/>
          </a:p>
        </p:txBody>
      </p:sp>
      <p:sp>
        <p:nvSpPr>
          <p:cNvPr id="17" name="TextBox 16"/>
          <p:cNvSpPr txBox="1"/>
          <p:nvPr/>
        </p:nvSpPr>
        <p:spPr>
          <a:xfrm>
            <a:off x="7035199" y="2144214"/>
            <a:ext cx="899029" cy="461665"/>
          </a:xfrm>
          <a:prstGeom prst="rect">
            <a:avLst/>
          </a:prstGeom>
          <a:noFill/>
        </p:spPr>
        <p:txBody>
          <a:bodyPr wrap="none" rtlCol="0">
            <a:spAutoFit/>
          </a:bodyPr>
          <a:lstStyle/>
          <a:p>
            <a:r>
              <a:rPr lang="en-US" sz="2400" b="1" dirty="0" smtClean="0">
                <a:solidFill>
                  <a:srgbClr val="00B050"/>
                </a:solidFill>
              </a:rPr>
              <a:t>Profit</a:t>
            </a:r>
            <a:endParaRPr lang="en-US" sz="2400" b="1" dirty="0">
              <a:solidFill>
                <a:srgbClr val="00B050"/>
              </a:solidFill>
            </a:endParaRPr>
          </a:p>
        </p:txBody>
      </p:sp>
      <p:sp>
        <p:nvSpPr>
          <p:cNvPr id="18" name="TextBox 17"/>
          <p:cNvSpPr txBox="1"/>
          <p:nvPr/>
        </p:nvSpPr>
        <p:spPr>
          <a:xfrm>
            <a:off x="2047366" y="4644858"/>
            <a:ext cx="726481" cy="461665"/>
          </a:xfrm>
          <a:prstGeom prst="rect">
            <a:avLst/>
          </a:prstGeom>
          <a:noFill/>
        </p:spPr>
        <p:txBody>
          <a:bodyPr wrap="none" rtlCol="0">
            <a:spAutoFit/>
          </a:bodyPr>
          <a:lstStyle/>
          <a:p>
            <a:r>
              <a:rPr lang="en-US" sz="2400" b="1" dirty="0" smtClean="0">
                <a:solidFill>
                  <a:srgbClr val="FF0000"/>
                </a:solidFill>
              </a:rPr>
              <a:t>Loss</a:t>
            </a:r>
            <a:endParaRPr lang="en-US" sz="2400" b="1" dirty="0">
              <a:solidFill>
                <a:srgbClr val="FF0000"/>
              </a:solidFill>
            </a:endParaRPr>
          </a:p>
        </p:txBody>
      </p:sp>
    </p:spTree>
    <p:extLst>
      <p:ext uri="{BB962C8B-B14F-4D97-AF65-F5344CB8AC3E}">
        <p14:creationId xmlns:p14="http://schemas.microsoft.com/office/powerpoint/2010/main" val="39877716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Equilibrium or Market Clearing Price</a:t>
            </a:r>
            <a:endParaRPr lang="en-US" sz="3600" b="1" dirty="0"/>
          </a:p>
        </p:txBody>
      </p:sp>
      <p:pic>
        <p:nvPicPr>
          <p:cNvPr id="1026" name="Picture 2" descr="https://paperchaseblog.files.wordpress.com/2010/09/cur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782" y="1451237"/>
            <a:ext cx="5257800" cy="5231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7419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Balance Sheet</a:t>
            </a:r>
            <a:endParaRPr lang="en-US" b="1" dirty="0"/>
          </a:p>
        </p:txBody>
      </p:sp>
      <p:sp>
        <p:nvSpPr>
          <p:cNvPr id="3" name="TextBox 2"/>
          <p:cNvSpPr txBox="1"/>
          <p:nvPr/>
        </p:nvSpPr>
        <p:spPr>
          <a:xfrm>
            <a:off x="27709" y="1773381"/>
            <a:ext cx="4903907" cy="2554545"/>
          </a:xfrm>
          <a:prstGeom prst="rect">
            <a:avLst/>
          </a:prstGeom>
          <a:noFill/>
        </p:spPr>
        <p:txBody>
          <a:bodyPr wrap="none" rtlCol="0">
            <a:spAutoFit/>
          </a:bodyPr>
          <a:lstStyle/>
          <a:p>
            <a:pPr marL="457200" indent="-457200">
              <a:buFont typeface="Arial" panose="020B0604020202020204" pitchFamily="34" charset="0"/>
              <a:buChar char="•"/>
            </a:pPr>
            <a:r>
              <a:rPr lang="en-US" sz="1600" b="1" u="sng" dirty="0" smtClean="0">
                <a:solidFill>
                  <a:srgbClr val="00B050"/>
                </a:solidFill>
              </a:rPr>
              <a:t>Assets</a:t>
            </a:r>
            <a:r>
              <a:rPr lang="en-US" sz="1600" b="1" dirty="0" smtClean="0"/>
              <a:t>			</a:t>
            </a:r>
            <a:r>
              <a:rPr lang="en-US" sz="1600" b="1" dirty="0" smtClean="0">
                <a:solidFill>
                  <a:srgbClr val="00B050"/>
                </a:solidFill>
              </a:rPr>
              <a:t>$5,000,000</a:t>
            </a:r>
          </a:p>
          <a:p>
            <a:pPr marL="914400" lvl="1" indent="-457200">
              <a:buFont typeface="Arial" panose="020B0604020202020204" pitchFamily="34" charset="0"/>
              <a:buChar char="•"/>
            </a:pPr>
            <a:r>
              <a:rPr lang="en-US" sz="1600" b="1" dirty="0" smtClean="0">
                <a:solidFill>
                  <a:srgbClr val="00B050"/>
                </a:solidFill>
              </a:rPr>
              <a:t>Current:</a:t>
            </a:r>
          </a:p>
          <a:p>
            <a:pPr marL="1371600" lvl="2" indent="-457200">
              <a:buFont typeface="Arial" panose="020B0604020202020204" pitchFamily="34" charset="0"/>
              <a:buChar char="•"/>
            </a:pPr>
            <a:r>
              <a:rPr lang="en-US" sz="1600" b="1" dirty="0" smtClean="0">
                <a:solidFill>
                  <a:srgbClr val="00B050"/>
                </a:solidFill>
              </a:rPr>
              <a:t>Cash on Hand</a:t>
            </a:r>
          </a:p>
          <a:p>
            <a:pPr marL="1371600" lvl="2" indent="-457200">
              <a:buFont typeface="Arial" panose="020B0604020202020204" pitchFamily="34" charset="0"/>
              <a:buChar char="•"/>
            </a:pPr>
            <a:r>
              <a:rPr lang="en-US" sz="1600" b="1" dirty="0" smtClean="0">
                <a:solidFill>
                  <a:srgbClr val="00B050"/>
                </a:solidFill>
              </a:rPr>
              <a:t>Accounts Receivable</a:t>
            </a:r>
          </a:p>
          <a:p>
            <a:pPr marL="914400" lvl="1" indent="-457200">
              <a:buFont typeface="Arial" panose="020B0604020202020204" pitchFamily="34" charset="0"/>
              <a:buChar char="•"/>
            </a:pPr>
            <a:r>
              <a:rPr lang="en-US" sz="1600" b="1" dirty="0" smtClean="0">
                <a:solidFill>
                  <a:srgbClr val="00B050"/>
                </a:solidFill>
              </a:rPr>
              <a:t>Long Term:</a:t>
            </a:r>
          </a:p>
          <a:p>
            <a:pPr marL="1371600" lvl="2" indent="-457200">
              <a:buFont typeface="Arial" panose="020B0604020202020204" pitchFamily="34" charset="0"/>
              <a:buChar char="•"/>
            </a:pPr>
            <a:r>
              <a:rPr lang="en-US" sz="1600" b="1" dirty="0" smtClean="0">
                <a:solidFill>
                  <a:srgbClr val="00B050"/>
                </a:solidFill>
              </a:rPr>
              <a:t>Land</a:t>
            </a:r>
          </a:p>
          <a:p>
            <a:pPr marL="1371600" lvl="2" indent="-457200">
              <a:buFont typeface="Arial" panose="020B0604020202020204" pitchFamily="34" charset="0"/>
              <a:buChar char="•"/>
            </a:pPr>
            <a:r>
              <a:rPr lang="en-US" sz="1600" b="1" dirty="0" smtClean="0">
                <a:solidFill>
                  <a:srgbClr val="00B050"/>
                </a:solidFill>
              </a:rPr>
              <a:t>Building</a:t>
            </a:r>
          </a:p>
          <a:p>
            <a:pPr marL="1371600" lvl="2" indent="-457200">
              <a:buFont typeface="Arial" panose="020B0604020202020204" pitchFamily="34" charset="0"/>
              <a:buChar char="•"/>
            </a:pPr>
            <a:r>
              <a:rPr lang="en-US" sz="1600" b="1" dirty="0" smtClean="0">
                <a:solidFill>
                  <a:srgbClr val="00B050"/>
                </a:solidFill>
              </a:rPr>
              <a:t>Equipment</a:t>
            </a:r>
          </a:p>
          <a:p>
            <a:pPr marL="1371600" lvl="2" indent="-457200">
              <a:buFont typeface="Arial" panose="020B0604020202020204" pitchFamily="34" charset="0"/>
              <a:buChar char="•"/>
            </a:pPr>
            <a:endParaRPr lang="en-US" sz="1600" b="1" dirty="0"/>
          </a:p>
          <a:p>
            <a:r>
              <a:rPr lang="en-US" sz="1600" b="1" dirty="0" smtClean="0"/>
              <a:t>        	</a:t>
            </a:r>
            <a:r>
              <a:rPr lang="en-US" sz="1600" b="1" dirty="0" smtClean="0">
                <a:solidFill>
                  <a:srgbClr val="002060"/>
                </a:solidFill>
              </a:rPr>
              <a:t>Total			$5,000,000</a:t>
            </a:r>
            <a:endParaRPr lang="en-US" sz="1600" b="1" dirty="0">
              <a:solidFill>
                <a:srgbClr val="002060"/>
              </a:solidFill>
            </a:endParaRPr>
          </a:p>
        </p:txBody>
      </p:sp>
      <p:sp>
        <p:nvSpPr>
          <p:cNvPr id="4" name="TextBox 3"/>
          <p:cNvSpPr txBox="1"/>
          <p:nvPr/>
        </p:nvSpPr>
        <p:spPr>
          <a:xfrm>
            <a:off x="5170350" y="1773381"/>
            <a:ext cx="3980577" cy="2554545"/>
          </a:xfrm>
          <a:prstGeom prst="rect">
            <a:avLst/>
          </a:prstGeom>
          <a:noFill/>
        </p:spPr>
        <p:txBody>
          <a:bodyPr wrap="none" rtlCol="0">
            <a:spAutoFit/>
          </a:bodyPr>
          <a:lstStyle/>
          <a:p>
            <a:pPr marL="285750" indent="-285750">
              <a:buFont typeface="Arial" panose="020B0604020202020204" pitchFamily="34" charset="0"/>
              <a:buChar char="•"/>
            </a:pPr>
            <a:r>
              <a:rPr lang="en-US" sz="1600" b="1" u="sng" dirty="0" smtClean="0">
                <a:solidFill>
                  <a:srgbClr val="FF0000"/>
                </a:solidFill>
              </a:rPr>
              <a:t>Liabilities</a:t>
            </a:r>
            <a:r>
              <a:rPr lang="en-US" sz="1600" b="1" dirty="0" smtClean="0"/>
              <a:t>		</a:t>
            </a:r>
            <a:r>
              <a:rPr lang="en-US" sz="1600" b="1" dirty="0" smtClean="0">
                <a:solidFill>
                  <a:srgbClr val="FF0000"/>
                </a:solidFill>
              </a:rPr>
              <a:t>$2,500,000</a:t>
            </a:r>
          </a:p>
          <a:p>
            <a:pPr marL="742950" lvl="1" indent="-285750">
              <a:buFont typeface="Arial" panose="020B0604020202020204" pitchFamily="34" charset="0"/>
              <a:buChar char="•"/>
            </a:pPr>
            <a:r>
              <a:rPr lang="en-US" sz="1600" b="1" dirty="0" smtClean="0">
                <a:solidFill>
                  <a:srgbClr val="FF0000"/>
                </a:solidFill>
              </a:rPr>
              <a:t>Current:</a:t>
            </a:r>
          </a:p>
          <a:p>
            <a:pPr marL="742950" lvl="1" indent="-285750">
              <a:buFont typeface="Arial" panose="020B0604020202020204" pitchFamily="34" charset="0"/>
              <a:buChar char="•"/>
            </a:pPr>
            <a:r>
              <a:rPr lang="en-US" sz="1600" b="1" dirty="0" smtClean="0">
                <a:solidFill>
                  <a:srgbClr val="FF0000"/>
                </a:solidFill>
              </a:rPr>
              <a:t>Long Term</a:t>
            </a:r>
          </a:p>
          <a:p>
            <a:pPr lvl="1"/>
            <a:endParaRPr lang="en-US" sz="1600" b="1" dirty="0"/>
          </a:p>
          <a:p>
            <a:pPr marL="285750" indent="-285750">
              <a:buFont typeface="Arial" panose="020B0604020202020204" pitchFamily="34" charset="0"/>
              <a:buChar char="•"/>
            </a:pPr>
            <a:r>
              <a:rPr lang="en-US" sz="1600" b="1" u="sng" dirty="0" smtClean="0"/>
              <a:t>Owners Equity</a:t>
            </a:r>
            <a:r>
              <a:rPr lang="en-US" sz="1600" b="1" dirty="0" smtClean="0"/>
              <a:t>		$2,500,000</a:t>
            </a:r>
          </a:p>
          <a:p>
            <a:pPr marL="742950" lvl="1" indent="-285750">
              <a:buFont typeface="Arial" panose="020B0604020202020204" pitchFamily="34" charset="0"/>
              <a:buChar char="•"/>
            </a:pPr>
            <a:r>
              <a:rPr lang="en-US" sz="1600" b="1" dirty="0" smtClean="0"/>
              <a:t>Outstanding Stock</a:t>
            </a:r>
          </a:p>
          <a:p>
            <a:pPr marL="742950" lvl="1" indent="-285750">
              <a:buFont typeface="Arial" panose="020B0604020202020204" pitchFamily="34" charset="0"/>
              <a:buChar char="•"/>
            </a:pPr>
            <a:r>
              <a:rPr lang="en-US" sz="1600" b="1" dirty="0" smtClean="0"/>
              <a:t>Personal Equity</a:t>
            </a:r>
          </a:p>
          <a:p>
            <a:pPr marL="742950" lvl="1" indent="-285750">
              <a:buFont typeface="Arial" panose="020B0604020202020204" pitchFamily="34" charset="0"/>
              <a:buChar char="•"/>
            </a:pPr>
            <a:r>
              <a:rPr lang="en-US" sz="1600" b="1" dirty="0" smtClean="0"/>
              <a:t>Retained Earnings</a:t>
            </a:r>
          </a:p>
          <a:p>
            <a:pPr marL="742950" lvl="1" indent="-285750">
              <a:buFont typeface="Arial" panose="020B0604020202020204" pitchFamily="34" charset="0"/>
              <a:buChar char="•"/>
            </a:pPr>
            <a:endParaRPr lang="en-US" sz="1600" b="1" dirty="0" smtClean="0"/>
          </a:p>
          <a:p>
            <a:pPr lvl="1"/>
            <a:r>
              <a:rPr lang="en-US" sz="1600" b="1" dirty="0" smtClean="0">
                <a:solidFill>
                  <a:srgbClr val="002060"/>
                </a:solidFill>
              </a:rPr>
              <a:t>Total		$5,000,000</a:t>
            </a:r>
            <a:endParaRPr lang="en-US" sz="1600" b="1" dirty="0">
              <a:solidFill>
                <a:srgbClr val="002060"/>
              </a:solidFill>
            </a:endParaRPr>
          </a:p>
        </p:txBody>
      </p:sp>
      <p:sp>
        <p:nvSpPr>
          <p:cNvPr id="5" name="TextBox 4"/>
          <p:cNvSpPr txBox="1"/>
          <p:nvPr/>
        </p:nvSpPr>
        <p:spPr>
          <a:xfrm>
            <a:off x="2135665" y="4805077"/>
            <a:ext cx="5011115" cy="830997"/>
          </a:xfrm>
          <a:prstGeom prst="rect">
            <a:avLst/>
          </a:prstGeom>
          <a:noFill/>
        </p:spPr>
        <p:txBody>
          <a:bodyPr wrap="none" rtlCol="0">
            <a:spAutoFit/>
          </a:bodyPr>
          <a:lstStyle/>
          <a:p>
            <a:r>
              <a:rPr lang="en-US" sz="2400" b="1" dirty="0" smtClean="0"/>
              <a:t>Current Ratio: Assets / Liabilities</a:t>
            </a:r>
          </a:p>
          <a:p>
            <a:r>
              <a:rPr lang="en-US" sz="2400" b="1" dirty="0" smtClean="0"/>
              <a:t>     $5 mm / $2.5 mm = 2 to 1</a:t>
            </a:r>
            <a:endParaRPr lang="en-US" sz="2400" b="1" dirty="0"/>
          </a:p>
        </p:txBody>
      </p:sp>
      <p:sp>
        <p:nvSpPr>
          <p:cNvPr id="6" name="TextBox 5"/>
          <p:cNvSpPr txBox="1"/>
          <p:nvPr/>
        </p:nvSpPr>
        <p:spPr>
          <a:xfrm>
            <a:off x="1866265" y="4343412"/>
            <a:ext cx="5549917" cy="461665"/>
          </a:xfrm>
          <a:prstGeom prst="rect">
            <a:avLst/>
          </a:prstGeom>
          <a:noFill/>
        </p:spPr>
        <p:txBody>
          <a:bodyPr wrap="none" rtlCol="0">
            <a:spAutoFit/>
          </a:bodyPr>
          <a:lstStyle/>
          <a:p>
            <a:r>
              <a:rPr lang="en-US" sz="2400" b="1" dirty="0" smtClean="0"/>
              <a:t>Assets = Liabilities + Owner’s Equity</a:t>
            </a:r>
            <a:endParaRPr lang="en-US" sz="2400" b="1" dirty="0"/>
          </a:p>
        </p:txBody>
      </p:sp>
      <p:sp>
        <p:nvSpPr>
          <p:cNvPr id="7" name="TextBox 6"/>
          <p:cNvSpPr txBox="1"/>
          <p:nvPr/>
        </p:nvSpPr>
        <p:spPr>
          <a:xfrm>
            <a:off x="1143000" y="5688766"/>
            <a:ext cx="6892913" cy="830997"/>
          </a:xfrm>
          <a:prstGeom prst="rect">
            <a:avLst/>
          </a:prstGeom>
          <a:noFill/>
        </p:spPr>
        <p:txBody>
          <a:bodyPr wrap="none" rtlCol="0">
            <a:spAutoFit/>
          </a:bodyPr>
          <a:lstStyle/>
          <a:p>
            <a:pPr algn="ctr"/>
            <a:r>
              <a:rPr lang="en-US" sz="2400" b="1" dirty="0" smtClean="0"/>
              <a:t>Net Worth or Book Value = Assets – Liabilities</a:t>
            </a:r>
          </a:p>
          <a:p>
            <a:pPr algn="ctr"/>
            <a:r>
              <a:rPr lang="en-US" sz="2400" b="1" dirty="0" smtClean="0"/>
              <a:t>$5 mm - $2.5 mm = $2.5 mm</a:t>
            </a:r>
            <a:endParaRPr lang="en-US" sz="2400" b="1" dirty="0"/>
          </a:p>
        </p:txBody>
      </p:sp>
    </p:spTree>
    <p:extLst>
      <p:ext uri="{BB962C8B-B14F-4D97-AF65-F5344CB8AC3E}">
        <p14:creationId xmlns:p14="http://schemas.microsoft.com/office/powerpoint/2010/main" val="53317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0-#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457200"/>
            <a:ext cx="8229600" cy="609600"/>
          </a:xfrm>
        </p:spPr>
        <p:txBody>
          <a:bodyPr>
            <a:normAutofit/>
          </a:bodyPr>
          <a:lstStyle/>
          <a:p>
            <a:pPr algn="ctr"/>
            <a:r>
              <a:rPr lang="en-US" sz="3200" b="1" dirty="0" smtClean="0">
                <a:solidFill>
                  <a:schemeClr val="tx2">
                    <a:lumMod val="75000"/>
                  </a:schemeClr>
                </a:solidFill>
                <a:latin typeface="+mn-lt"/>
              </a:rPr>
              <a:t>Income Statement</a:t>
            </a:r>
            <a:endParaRPr lang="en-US" sz="3200" b="1" dirty="0">
              <a:solidFill>
                <a:schemeClr val="tx2">
                  <a:lumMod val="75000"/>
                </a:schemeClr>
              </a:solidFill>
              <a:latin typeface="+mn-lt"/>
            </a:endParaRPr>
          </a:p>
        </p:txBody>
      </p:sp>
      <p:sp>
        <p:nvSpPr>
          <p:cNvPr id="4" name="Subtitle 2"/>
          <p:cNvSpPr txBox="1">
            <a:spLocks/>
          </p:cNvSpPr>
          <p:nvPr/>
        </p:nvSpPr>
        <p:spPr>
          <a:xfrm>
            <a:off x="1759527" y="1219200"/>
            <a:ext cx="5791200" cy="5333999"/>
          </a:xfrm>
          <a:prstGeom prst="rect">
            <a:avLst/>
          </a:prstGeom>
        </p:spPr>
        <p:txBody>
          <a:bodyPr>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b="1" dirty="0" smtClean="0">
                <a:solidFill>
                  <a:srgbClr val="00B050"/>
                </a:solidFill>
              </a:rPr>
              <a:t>Gross Revenue                    	</a:t>
            </a:r>
            <a:r>
              <a:rPr lang="en-US" sz="2000" b="1" dirty="0">
                <a:solidFill>
                  <a:srgbClr val="00B050"/>
                </a:solidFill>
              </a:rPr>
              <a:t>	</a:t>
            </a:r>
            <a:r>
              <a:rPr lang="en-US" sz="2000" b="1" dirty="0" smtClean="0">
                <a:solidFill>
                  <a:srgbClr val="00B050"/>
                </a:solidFill>
              </a:rPr>
              <a:t>$300</a:t>
            </a:r>
          </a:p>
          <a:p>
            <a:r>
              <a:rPr lang="en-US" sz="2000" dirty="0" smtClean="0"/>
              <a:t>   </a:t>
            </a:r>
            <a:r>
              <a:rPr lang="en-US" sz="2000" b="1" dirty="0" smtClean="0">
                <a:solidFill>
                  <a:srgbClr val="FF0000"/>
                </a:solidFill>
              </a:rPr>
              <a:t>- Cost of Goods Sold     	 - $100</a:t>
            </a:r>
          </a:p>
          <a:p>
            <a:r>
              <a:rPr lang="en-US" sz="2000" b="1" dirty="0" smtClean="0">
                <a:solidFill>
                  <a:srgbClr val="FF0000"/>
                </a:solidFill>
              </a:rPr>
              <a:t>	Lemons</a:t>
            </a:r>
          </a:p>
          <a:p>
            <a:r>
              <a:rPr lang="en-US" sz="2000" b="1" dirty="0" smtClean="0">
                <a:solidFill>
                  <a:srgbClr val="FF0000"/>
                </a:solidFill>
              </a:rPr>
              <a:t>	Sugar</a:t>
            </a:r>
          </a:p>
          <a:p>
            <a:r>
              <a:rPr lang="en-US" sz="2000" b="1" dirty="0" smtClean="0">
                <a:solidFill>
                  <a:srgbClr val="FF0000"/>
                </a:solidFill>
              </a:rPr>
              <a:t>	Cups</a:t>
            </a:r>
          </a:p>
          <a:p>
            <a:r>
              <a:rPr lang="en-US" sz="2000" b="1" dirty="0" smtClean="0">
                <a:solidFill>
                  <a:srgbClr val="FF0000"/>
                </a:solidFill>
              </a:rPr>
              <a:t>	Straws</a:t>
            </a:r>
          </a:p>
          <a:p>
            <a:r>
              <a:rPr lang="en-US" sz="2000" b="1" dirty="0" smtClean="0">
                <a:solidFill>
                  <a:srgbClr val="FF0000"/>
                </a:solidFill>
              </a:rPr>
              <a:t>	Ice</a:t>
            </a:r>
          </a:p>
          <a:p>
            <a:r>
              <a:rPr lang="en-US" sz="2000" b="1" dirty="0" smtClean="0">
                <a:solidFill>
                  <a:srgbClr val="FF0000"/>
                </a:solidFill>
              </a:rPr>
              <a:t>	Napkins</a:t>
            </a:r>
          </a:p>
          <a:p>
            <a:r>
              <a:rPr lang="en-US" sz="2000" b="1" dirty="0" smtClean="0">
                <a:solidFill>
                  <a:srgbClr val="00B050"/>
                </a:solidFill>
              </a:rPr>
              <a:t>Gross Profit			            	$200</a:t>
            </a:r>
          </a:p>
          <a:p>
            <a:r>
              <a:rPr lang="en-US" sz="2000" b="1" dirty="0" smtClean="0">
                <a:solidFill>
                  <a:srgbClr val="FF0000"/>
                </a:solidFill>
              </a:rPr>
              <a:t>   - Startup Costs   	                - $50</a:t>
            </a:r>
          </a:p>
          <a:p>
            <a:r>
              <a:rPr lang="en-US" sz="2000" b="1" dirty="0" smtClean="0">
                <a:solidFill>
                  <a:srgbClr val="FF0000"/>
                </a:solidFill>
              </a:rPr>
              <a:t>	Paint</a:t>
            </a:r>
          </a:p>
          <a:p>
            <a:r>
              <a:rPr lang="en-US" sz="2000" b="1" dirty="0" smtClean="0">
                <a:solidFill>
                  <a:srgbClr val="FF0000"/>
                </a:solidFill>
              </a:rPr>
              <a:t>	Wood</a:t>
            </a:r>
          </a:p>
          <a:p>
            <a:r>
              <a:rPr lang="en-US" sz="2000" b="1" dirty="0" smtClean="0">
                <a:solidFill>
                  <a:srgbClr val="FF0000"/>
                </a:solidFill>
              </a:rPr>
              <a:t>	Nails</a:t>
            </a:r>
          </a:p>
          <a:p>
            <a:r>
              <a:rPr lang="en-US" sz="2000" b="1" dirty="0" smtClean="0">
                <a:solidFill>
                  <a:srgbClr val="FF0000"/>
                </a:solidFill>
              </a:rPr>
              <a:t>   - Operating Expenses   	</a:t>
            </a:r>
          </a:p>
          <a:p>
            <a:r>
              <a:rPr lang="en-US" sz="2000" b="1" dirty="0" smtClean="0">
                <a:solidFill>
                  <a:srgbClr val="FF0000"/>
                </a:solidFill>
              </a:rPr>
              <a:t>	Salary for brother	    -$50</a:t>
            </a:r>
          </a:p>
          <a:p>
            <a:r>
              <a:rPr lang="en-US" sz="2000" b="1" dirty="0" smtClean="0">
                <a:solidFill>
                  <a:srgbClr val="00B050"/>
                </a:solidFill>
              </a:rPr>
              <a:t>Net Profit (Loss, Break Even)	</a:t>
            </a:r>
            <a:r>
              <a:rPr lang="en-US" sz="2000" b="1" dirty="0">
                <a:solidFill>
                  <a:srgbClr val="00B050"/>
                </a:solidFill>
              </a:rPr>
              <a:t>	</a:t>
            </a:r>
            <a:r>
              <a:rPr lang="en-US" sz="2000" b="1" dirty="0" smtClean="0">
                <a:solidFill>
                  <a:srgbClr val="00B050"/>
                </a:solidFill>
              </a:rPr>
              <a:t>$100</a:t>
            </a:r>
          </a:p>
          <a:p>
            <a:endParaRPr lang="en-US" sz="2000" b="1" dirty="0">
              <a:solidFill>
                <a:srgbClr val="FF0000"/>
              </a:solidFill>
            </a:endParaRPr>
          </a:p>
        </p:txBody>
      </p:sp>
    </p:spTree>
    <p:extLst>
      <p:ext uri="{BB962C8B-B14F-4D97-AF65-F5344CB8AC3E}">
        <p14:creationId xmlns:p14="http://schemas.microsoft.com/office/powerpoint/2010/main" val="25879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 calcmode="lin" valueType="num">
                                      <p:cBhvr additive="base">
                                        <p:cTn id="61"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 calcmode="lin" valueType="num">
                                      <p:cBhvr additive="base">
                                        <p:cTn id="67"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
                                            <p:txEl>
                                              <p:pRg st="10" end="10"/>
                                            </p:txEl>
                                          </p:spTgt>
                                        </p:tgtEl>
                                        <p:attrNameLst>
                                          <p:attrName>style.visibility</p:attrName>
                                        </p:attrNameLst>
                                      </p:cBhvr>
                                      <p:to>
                                        <p:strVal val="visible"/>
                                      </p:to>
                                    </p:set>
                                    <p:anim calcmode="lin" valueType="num">
                                      <p:cBhvr additive="base">
                                        <p:cTn id="73"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
                                            <p:txEl>
                                              <p:pRg st="11" end="11"/>
                                            </p:txEl>
                                          </p:spTgt>
                                        </p:tgtEl>
                                        <p:attrNameLst>
                                          <p:attrName>style.visibility</p:attrName>
                                        </p:attrNameLst>
                                      </p:cBhvr>
                                      <p:to>
                                        <p:strVal val="visible"/>
                                      </p:to>
                                    </p:set>
                                    <p:anim calcmode="lin" valueType="num">
                                      <p:cBhvr additive="base">
                                        <p:cTn id="79" dur="5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
                                            <p:txEl>
                                              <p:pRg st="12" end="12"/>
                                            </p:txEl>
                                          </p:spTgt>
                                        </p:tgtEl>
                                        <p:attrNameLst>
                                          <p:attrName>style.visibility</p:attrName>
                                        </p:attrNameLst>
                                      </p:cBhvr>
                                      <p:to>
                                        <p:strVal val="visible"/>
                                      </p:to>
                                    </p:set>
                                    <p:anim calcmode="lin" valueType="num">
                                      <p:cBhvr additive="base">
                                        <p:cTn id="85" dur="5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
                                            <p:txEl>
                                              <p:pRg st="13" end="13"/>
                                            </p:txEl>
                                          </p:spTgt>
                                        </p:tgtEl>
                                        <p:attrNameLst>
                                          <p:attrName>style.visibility</p:attrName>
                                        </p:attrNameLst>
                                      </p:cBhvr>
                                      <p:to>
                                        <p:strVal val="visible"/>
                                      </p:to>
                                    </p:set>
                                    <p:anim calcmode="lin" valueType="num">
                                      <p:cBhvr additive="base">
                                        <p:cTn id="91" dur="500" fill="hold"/>
                                        <p:tgtEl>
                                          <p:spTgt spid="4">
                                            <p:txEl>
                                              <p:pRg st="13" end="1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4">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4">
                                            <p:txEl>
                                              <p:pRg st="14" end="14"/>
                                            </p:txEl>
                                          </p:spTgt>
                                        </p:tgtEl>
                                        <p:attrNameLst>
                                          <p:attrName>style.visibility</p:attrName>
                                        </p:attrNameLst>
                                      </p:cBhvr>
                                      <p:to>
                                        <p:strVal val="visible"/>
                                      </p:to>
                                    </p:set>
                                    <p:anim calcmode="lin" valueType="num">
                                      <p:cBhvr additive="base">
                                        <p:cTn id="97" dur="500" fill="hold"/>
                                        <p:tgtEl>
                                          <p:spTgt spid="4">
                                            <p:txEl>
                                              <p:pRg st="14" end="1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4">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
                                            <p:txEl>
                                              <p:pRg st="15" end="15"/>
                                            </p:txEl>
                                          </p:spTgt>
                                        </p:tgtEl>
                                        <p:attrNameLst>
                                          <p:attrName>style.visibility</p:attrName>
                                        </p:attrNameLst>
                                      </p:cBhvr>
                                      <p:to>
                                        <p:strVal val="visible"/>
                                      </p:to>
                                    </p:set>
                                    <p:anim calcmode="lin" valueType="num">
                                      <p:cBhvr additive="base">
                                        <p:cTn id="103" dur="500" fill="hold"/>
                                        <p:tgtEl>
                                          <p:spTgt spid="4">
                                            <p:txEl>
                                              <p:pRg st="15" end="15"/>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4">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Competition</a:t>
            </a:r>
            <a:endParaRPr lang="en-US" b="1" dirty="0"/>
          </a:p>
        </p:txBody>
      </p:sp>
      <p:sp>
        <p:nvSpPr>
          <p:cNvPr id="3" name="Content Placeholder 2"/>
          <p:cNvSpPr>
            <a:spLocks noGrp="1"/>
          </p:cNvSpPr>
          <p:nvPr>
            <p:ph idx="1"/>
          </p:nvPr>
        </p:nvSpPr>
        <p:spPr>
          <a:xfrm>
            <a:off x="457200" y="1600200"/>
            <a:ext cx="8458200" cy="4876800"/>
          </a:xfrm>
        </p:spPr>
        <p:txBody>
          <a:bodyPr>
            <a:normAutofit fontScale="85000" lnSpcReduction="20000"/>
          </a:bodyPr>
          <a:lstStyle/>
          <a:p>
            <a:r>
              <a:rPr lang="en-US" b="1" u="sng" dirty="0" smtClean="0"/>
              <a:t>Monopoly</a:t>
            </a:r>
            <a:r>
              <a:rPr lang="en-US" b="1" dirty="0" smtClean="0"/>
              <a:t> - A </a:t>
            </a:r>
            <a:r>
              <a:rPr lang="en-US" b="1" dirty="0"/>
              <a:t>situation in which a single company or group owns all or nearly all of the </a:t>
            </a:r>
            <a:r>
              <a:rPr lang="en-US" b="1" dirty="0" smtClean="0"/>
              <a:t>market for </a:t>
            </a:r>
            <a:r>
              <a:rPr lang="en-US" b="1" dirty="0"/>
              <a:t>a given type of product or service. By definition, monopoly is characterized by an absence of competition, which often results in high prices and inferior products</a:t>
            </a:r>
            <a:r>
              <a:rPr lang="en-US" b="1" dirty="0" smtClean="0"/>
              <a:t>.</a:t>
            </a:r>
          </a:p>
          <a:p>
            <a:endParaRPr lang="en-US" b="1" dirty="0" smtClean="0"/>
          </a:p>
          <a:p>
            <a:r>
              <a:rPr lang="en-US" b="1" u="sng" dirty="0" smtClean="0"/>
              <a:t>Oligopoly</a:t>
            </a:r>
            <a:r>
              <a:rPr lang="en-US" b="1" dirty="0" smtClean="0"/>
              <a:t> – Similar to a monopoly, except a few companies working together to limit or eliminate competition.</a:t>
            </a:r>
          </a:p>
          <a:p>
            <a:endParaRPr lang="en-US" b="1" dirty="0" smtClean="0"/>
          </a:p>
          <a:p>
            <a:r>
              <a:rPr lang="en-US" b="1" u="sng" dirty="0" smtClean="0"/>
              <a:t>Competition</a:t>
            </a:r>
            <a:r>
              <a:rPr lang="en-US" b="1" dirty="0" smtClean="0"/>
              <a:t> – </a:t>
            </a:r>
            <a:r>
              <a:rPr lang="en-US" b="1" dirty="0"/>
              <a:t>T</a:t>
            </a:r>
            <a:r>
              <a:rPr lang="en-US" b="1" dirty="0" smtClean="0"/>
              <a:t>he </a:t>
            </a:r>
            <a:r>
              <a:rPr lang="en-US" b="1" dirty="0"/>
              <a:t>rivalry among sellers trying to achieve such goals as increasing profits, market share, and sales volume by varying the elements of the marketing mix: price, product, distribution, and promotion.</a:t>
            </a:r>
            <a:endParaRPr lang="en-US" b="1" dirty="0" smtClean="0"/>
          </a:p>
          <a:p>
            <a:endParaRPr lang="en-US" b="1" dirty="0" smtClean="0"/>
          </a:p>
          <a:p>
            <a:r>
              <a:rPr lang="en-US" b="1" u="sng" dirty="0" smtClean="0"/>
              <a:t>Pure Competition</a:t>
            </a:r>
            <a:r>
              <a:rPr lang="en-US" b="1" dirty="0" smtClean="0"/>
              <a:t> – </a:t>
            </a:r>
            <a:r>
              <a:rPr lang="en-US" b="1" dirty="0"/>
              <a:t>A</a:t>
            </a:r>
            <a:r>
              <a:rPr lang="en-US" b="1" dirty="0" smtClean="0"/>
              <a:t> </a:t>
            </a:r>
            <a:r>
              <a:rPr lang="en-US" b="1" dirty="0"/>
              <a:t>market that has a broad range of competitors who are selling the same products. It is often referred to as perfect competition</a:t>
            </a:r>
            <a:r>
              <a:rPr lang="en-US" b="1" dirty="0" smtClean="0"/>
              <a:t>.  (An example is the Auto Industry.)</a:t>
            </a:r>
          </a:p>
          <a:p>
            <a:endParaRPr lang="en-US" b="1" dirty="0"/>
          </a:p>
          <a:p>
            <a:endParaRPr lang="en-US" b="1" dirty="0"/>
          </a:p>
        </p:txBody>
      </p:sp>
    </p:spTree>
    <p:extLst>
      <p:ext uri="{BB962C8B-B14F-4D97-AF65-F5344CB8AC3E}">
        <p14:creationId xmlns:p14="http://schemas.microsoft.com/office/powerpoint/2010/main" val="34382235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Forms of Business Ownership</a:t>
            </a:r>
            <a:endParaRPr lang="en-US" b="1" dirty="0"/>
          </a:p>
        </p:txBody>
      </p:sp>
      <p:sp>
        <p:nvSpPr>
          <p:cNvPr id="3" name="Content Placeholder 2"/>
          <p:cNvSpPr>
            <a:spLocks noGrp="1"/>
          </p:cNvSpPr>
          <p:nvPr>
            <p:ph idx="1"/>
          </p:nvPr>
        </p:nvSpPr>
        <p:spPr>
          <a:xfrm>
            <a:off x="762000" y="2057400"/>
            <a:ext cx="8153400" cy="4068763"/>
          </a:xfrm>
        </p:spPr>
        <p:txBody>
          <a:bodyPr/>
          <a:lstStyle/>
          <a:p>
            <a:r>
              <a:rPr lang="en-US" b="1" dirty="0" smtClean="0"/>
              <a:t>Sole Proprietorship – Full Liability</a:t>
            </a:r>
          </a:p>
          <a:p>
            <a:r>
              <a:rPr lang="en-US" b="1" dirty="0" smtClean="0"/>
              <a:t>Partnership – Partial Liability</a:t>
            </a:r>
          </a:p>
          <a:p>
            <a:r>
              <a:rPr lang="en-US" b="1" dirty="0" smtClean="0"/>
              <a:t>Corporation – No Liability (C-Corp) - Public</a:t>
            </a:r>
          </a:p>
          <a:p>
            <a:r>
              <a:rPr lang="en-US" b="1" dirty="0" smtClean="0"/>
              <a:t>LLC – Limited Liability Company</a:t>
            </a:r>
          </a:p>
          <a:p>
            <a:r>
              <a:rPr lang="en-US" b="1" dirty="0" smtClean="0"/>
              <a:t>S-Corporation – No Liability (S-Corp) – Privately help</a:t>
            </a:r>
            <a:endParaRPr lang="en-US" b="1" dirty="0"/>
          </a:p>
        </p:txBody>
      </p:sp>
    </p:spTree>
    <p:extLst>
      <p:ext uri="{BB962C8B-B14F-4D97-AF65-F5344CB8AC3E}">
        <p14:creationId xmlns:p14="http://schemas.microsoft.com/office/powerpoint/2010/main" val="705016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990600"/>
          </a:xfrm>
        </p:spPr>
        <p:txBody>
          <a:bodyPr>
            <a:noAutofit/>
          </a:bodyPr>
          <a:lstStyle/>
          <a:p>
            <a:r>
              <a:rPr lang="en-US" sz="2000" b="1" dirty="0"/>
              <a:t>STANDARD 5 - Product/Service Management </a:t>
            </a:r>
            <a:br>
              <a:rPr lang="en-US" sz="2000" b="1" dirty="0"/>
            </a:br>
            <a:r>
              <a:rPr lang="en-US" sz="2000" b="1" dirty="0"/>
              <a:t>Students will understand the concepts and processes needed to obtain, develop, maintain, </a:t>
            </a:r>
            <a:r>
              <a:rPr lang="en-US" sz="2000" b="1" dirty="0" smtClean="0"/>
              <a:t>and improve </a:t>
            </a:r>
            <a:r>
              <a:rPr lang="en-US" sz="2000" b="1" dirty="0"/>
              <a:t>a product or service mix in response to market opportunities</a:t>
            </a:r>
            <a:r>
              <a:rPr lang="en-US" sz="2000" dirty="0"/>
              <a:t/>
            </a:r>
            <a:br>
              <a:rPr lang="en-US" sz="2000" dirty="0"/>
            </a:br>
            <a:endParaRPr lang="en-US" sz="2000" dirty="0"/>
          </a:p>
        </p:txBody>
      </p:sp>
      <p:sp>
        <p:nvSpPr>
          <p:cNvPr id="3" name="TextBox 2"/>
          <p:cNvSpPr txBox="1"/>
          <p:nvPr/>
        </p:nvSpPr>
        <p:spPr>
          <a:xfrm>
            <a:off x="180109" y="2286000"/>
            <a:ext cx="8763000" cy="3970318"/>
          </a:xfrm>
          <a:prstGeom prst="rect">
            <a:avLst/>
          </a:prstGeom>
          <a:noFill/>
        </p:spPr>
        <p:txBody>
          <a:bodyPr wrap="square" rtlCol="0">
            <a:spAutoFit/>
          </a:bodyPr>
          <a:lstStyle/>
          <a:p>
            <a:r>
              <a:rPr lang="en-US" b="1" u="sng" dirty="0"/>
              <a:t>Objective 1: Explain and describe the nature and scope of the product/service management function</a:t>
            </a:r>
            <a:r>
              <a:rPr lang="en-US" b="1" dirty="0"/>
              <a:t/>
            </a:r>
            <a:br>
              <a:rPr lang="en-US" b="1" dirty="0"/>
            </a:br>
            <a:r>
              <a:rPr lang="en-US" b="1" dirty="0"/>
              <a:t>a. Identify the components of the product life cycle</a:t>
            </a:r>
            <a:br>
              <a:rPr lang="en-US" b="1" dirty="0"/>
            </a:br>
            <a:r>
              <a:rPr lang="en-US" b="1" dirty="0"/>
              <a:t>b. Identify the impact of product life cycles on marketing decisions</a:t>
            </a:r>
            <a:br>
              <a:rPr lang="en-US" b="1" dirty="0"/>
            </a:br>
            <a:r>
              <a:rPr lang="en-US" b="1" dirty="0"/>
              <a:t>c. Understand market position and market share</a:t>
            </a:r>
            <a:br>
              <a:rPr lang="en-US" b="1" dirty="0"/>
            </a:br>
            <a:r>
              <a:rPr lang="en-US" b="1" u="sng" dirty="0"/>
              <a:t>Objective 2: Understand the importance of generating product ideas to the ongoing success of </a:t>
            </a:r>
            <a:r>
              <a:rPr lang="en-US" b="1" u="sng" dirty="0" smtClean="0"/>
              <a:t>a business</a:t>
            </a:r>
            <a:r>
              <a:rPr lang="en-US" b="1" u="sng" dirty="0"/>
              <a:t/>
            </a:r>
            <a:br>
              <a:rPr lang="en-US" b="1" u="sng" dirty="0"/>
            </a:br>
            <a:r>
              <a:rPr lang="en-US" b="1" dirty="0"/>
              <a:t>a. Identify product opportunities</a:t>
            </a:r>
            <a:br>
              <a:rPr lang="en-US" b="1" dirty="0"/>
            </a:br>
            <a:r>
              <a:rPr lang="en-US" b="1" dirty="0"/>
              <a:t>b. Identify methods/techniques to generate a product idea</a:t>
            </a:r>
            <a:br>
              <a:rPr lang="en-US" b="1" dirty="0"/>
            </a:br>
            <a:r>
              <a:rPr lang="en-US" b="1" u="sng" dirty="0"/>
              <a:t>Objective 3: Understand how product-mix strategies are employed to meet customer expectations.</a:t>
            </a:r>
            <a:br>
              <a:rPr lang="en-US" b="1" u="sng" dirty="0"/>
            </a:br>
            <a:r>
              <a:rPr lang="en-US" b="1" dirty="0"/>
              <a:t>a. Explain the concept of product mix</a:t>
            </a:r>
            <a:br>
              <a:rPr lang="en-US" b="1" dirty="0"/>
            </a:br>
            <a:r>
              <a:rPr lang="en-US" b="1" dirty="0"/>
              <a:t>b. Describe the nature of product bundling</a:t>
            </a:r>
            <a:br>
              <a:rPr lang="en-US" b="1" dirty="0"/>
            </a:br>
            <a:endParaRPr lang="en-US" b="1" dirty="0"/>
          </a:p>
        </p:txBody>
      </p:sp>
    </p:spTree>
    <p:extLst>
      <p:ext uri="{BB962C8B-B14F-4D97-AF65-F5344CB8AC3E}">
        <p14:creationId xmlns:p14="http://schemas.microsoft.com/office/powerpoint/2010/main" val="24927571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Product Life Cycle</a:t>
            </a:r>
            <a:endParaRPr lang="en-US" b="1" dirty="0"/>
          </a:p>
        </p:txBody>
      </p:sp>
      <p:pic>
        <p:nvPicPr>
          <p:cNvPr id="1026" name="Picture 2" descr="http://www.mrgoodacre.com/uploads/1/0/5/3/10539489/3596449_ori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447800"/>
            <a:ext cx="5943600" cy="509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271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Autofit/>
          </a:bodyPr>
          <a:lstStyle/>
          <a:p>
            <a:pPr algn="ctr"/>
            <a:r>
              <a:rPr lang="en-US" b="1" dirty="0" smtClean="0"/>
              <a:t>Marketing Mix</a:t>
            </a:r>
            <a:br>
              <a:rPr lang="en-US" b="1" dirty="0" smtClean="0"/>
            </a:br>
            <a:r>
              <a:rPr lang="en-US" b="1" dirty="0" smtClean="0"/>
              <a:t>(The 4 P’s of Marketing)</a:t>
            </a:r>
            <a:endParaRPr lang="en-US" b="1" dirty="0"/>
          </a:p>
        </p:txBody>
      </p:sp>
      <p:sp>
        <p:nvSpPr>
          <p:cNvPr id="3" name="Content Placeholder 2"/>
          <p:cNvSpPr>
            <a:spLocks noGrp="1"/>
          </p:cNvSpPr>
          <p:nvPr>
            <p:ph idx="1"/>
          </p:nvPr>
        </p:nvSpPr>
        <p:spPr>
          <a:xfrm>
            <a:off x="533400" y="2666999"/>
            <a:ext cx="8153400" cy="3382964"/>
          </a:xfrm>
        </p:spPr>
        <p:txBody>
          <a:bodyPr>
            <a:normAutofit/>
          </a:bodyPr>
          <a:lstStyle/>
          <a:p>
            <a:r>
              <a:rPr lang="en-US" sz="3600" b="1" dirty="0" smtClean="0"/>
              <a:t>Product</a:t>
            </a:r>
          </a:p>
          <a:p>
            <a:r>
              <a:rPr lang="en-US" sz="3600" b="1" dirty="0" smtClean="0"/>
              <a:t>Price</a:t>
            </a:r>
          </a:p>
          <a:p>
            <a:r>
              <a:rPr lang="en-US" sz="3600" b="1" dirty="0" smtClean="0"/>
              <a:t>Place</a:t>
            </a:r>
          </a:p>
          <a:p>
            <a:r>
              <a:rPr lang="en-US" sz="3600" b="1" dirty="0" smtClean="0"/>
              <a:t>Promotion</a:t>
            </a:r>
            <a:endParaRPr lang="en-US" sz="3600" b="1" dirty="0"/>
          </a:p>
        </p:txBody>
      </p:sp>
      <p:pic>
        <p:nvPicPr>
          <p:cNvPr id="1026" name="Picture 2" descr="http://2.bp.blogspot.com/-mN6JLCfTYKs/UOXgmE6Fy0I/AAAAAAAAAZ8/_e6I_UfQuFQ/s1600/11966552-rendered-marketing-mix-concep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362200"/>
            <a:ext cx="5243945" cy="3932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43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b="1" dirty="0" smtClean="0"/>
              <a:t>Product Mix</a:t>
            </a:r>
            <a:endParaRPr lang="en-US" b="1" dirty="0"/>
          </a:p>
        </p:txBody>
      </p:sp>
      <p:sp>
        <p:nvSpPr>
          <p:cNvPr id="3" name="TextBox 2"/>
          <p:cNvSpPr txBox="1"/>
          <p:nvPr/>
        </p:nvSpPr>
        <p:spPr>
          <a:xfrm>
            <a:off x="1066800" y="1981200"/>
            <a:ext cx="6858000" cy="1938992"/>
          </a:xfrm>
          <a:prstGeom prst="rect">
            <a:avLst/>
          </a:prstGeom>
          <a:noFill/>
        </p:spPr>
        <p:txBody>
          <a:bodyPr wrap="square" rtlCol="0">
            <a:spAutoFit/>
          </a:bodyPr>
          <a:lstStyle/>
          <a:p>
            <a:pPr algn="ctr"/>
            <a:r>
              <a:rPr lang="en-US" sz="2400" b="1" dirty="0"/>
              <a:t>Product mix, also known as product assortment, refers to the total number of product lines that a company offers to its customers. For example, a small company may sell multiple lines of products.</a:t>
            </a:r>
          </a:p>
        </p:txBody>
      </p:sp>
    </p:spTree>
    <p:extLst>
      <p:ext uri="{BB962C8B-B14F-4D97-AF65-F5344CB8AC3E}">
        <p14:creationId xmlns:p14="http://schemas.microsoft.com/office/powerpoint/2010/main" val="29800716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2" y="457200"/>
            <a:ext cx="8686800" cy="1676400"/>
          </a:xfrm>
        </p:spPr>
        <p:txBody>
          <a:bodyPr>
            <a:noAutofit/>
          </a:bodyPr>
          <a:lstStyle/>
          <a:p>
            <a:r>
              <a:rPr lang="en-US" sz="2000" b="1" dirty="0"/>
              <a:t>STANDARD 6 – Promotion </a:t>
            </a:r>
            <a:br>
              <a:rPr lang="en-US" sz="2000" b="1" dirty="0"/>
            </a:br>
            <a:r>
              <a:rPr lang="en-US" sz="2000" b="1" dirty="0"/>
              <a:t>Students will understand the concepts and strategies needed to communicate </a:t>
            </a:r>
            <a:r>
              <a:rPr lang="en-US" sz="2000" b="1" dirty="0" smtClean="0"/>
              <a:t>information about </a:t>
            </a:r>
            <a:r>
              <a:rPr lang="en-US" sz="2000" b="1" dirty="0"/>
              <a:t>products, services, images, and/or ideas to achieve a desired outcome</a:t>
            </a:r>
            <a:r>
              <a:rPr lang="en-US" sz="2000" dirty="0"/>
              <a:t/>
            </a:r>
            <a:br>
              <a:rPr lang="en-US" sz="2000" dirty="0"/>
            </a:br>
            <a:endParaRPr lang="en-US" sz="2000" dirty="0"/>
          </a:p>
        </p:txBody>
      </p:sp>
      <p:sp>
        <p:nvSpPr>
          <p:cNvPr id="3" name="TextBox 2"/>
          <p:cNvSpPr txBox="1"/>
          <p:nvPr/>
        </p:nvSpPr>
        <p:spPr>
          <a:xfrm>
            <a:off x="228600" y="1905000"/>
            <a:ext cx="8915400" cy="5078313"/>
          </a:xfrm>
          <a:prstGeom prst="rect">
            <a:avLst/>
          </a:prstGeom>
          <a:noFill/>
        </p:spPr>
        <p:txBody>
          <a:bodyPr wrap="square" rtlCol="0">
            <a:spAutoFit/>
          </a:bodyPr>
          <a:lstStyle/>
          <a:p>
            <a:r>
              <a:rPr lang="en-US" b="1" u="sng" dirty="0"/>
              <a:t>Objective 1: Understand the nature and scope of promotion</a:t>
            </a:r>
            <a:br>
              <a:rPr lang="en-US" b="1" u="sng" dirty="0"/>
            </a:br>
            <a:r>
              <a:rPr lang="en-US" b="1" dirty="0"/>
              <a:t>a. Explain the role of promotion as a marketing function</a:t>
            </a:r>
            <a:br>
              <a:rPr lang="en-US" b="1" dirty="0"/>
            </a:br>
            <a:r>
              <a:rPr lang="en-US" b="1" dirty="0"/>
              <a:t>b. Identify elements of the promotional mix (advertising, public relations, personal selling, </a:t>
            </a:r>
            <a:r>
              <a:rPr lang="en-US" b="1" dirty="0" smtClean="0"/>
              <a:t>sales promotion</a:t>
            </a:r>
            <a:r>
              <a:rPr lang="en-US" b="1" dirty="0"/>
              <a:t>)</a:t>
            </a:r>
            <a:br>
              <a:rPr lang="en-US" b="1" dirty="0"/>
            </a:br>
            <a:r>
              <a:rPr lang="en-US" b="1" dirty="0"/>
              <a:t>c. Explain the nature of a promotional plan</a:t>
            </a:r>
            <a:br>
              <a:rPr lang="en-US" b="1" dirty="0"/>
            </a:br>
            <a:r>
              <a:rPr lang="en-US" b="1" dirty="0"/>
              <a:t>d. Explain the importance of coordinating activities in the promotional mix</a:t>
            </a:r>
            <a:br>
              <a:rPr lang="en-US" b="1" dirty="0"/>
            </a:br>
            <a:r>
              <a:rPr lang="en-US" b="1" u="sng" dirty="0"/>
              <a:t>Objective 2: Understand promotional channels used to communicate with the targeted audiences</a:t>
            </a:r>
            <a:br>
              <a:rPr lang="en-US" b="1" u="sng" dirty="0"/>
            </a:br>
            <a:r>
              <a:rPr lang="en-US" b="1" dirty="0"/>
              <a:t>a. Explain types of advertising media used to communicate with target audiences</a:t>
            </a:r>
            <a:br>
              <a:rPr lang="en-US" b="1" dirty="0"/>
            </a:br>
            <a:r>
              <a:rPr lang="en-US" b="1" dirty="0"/>
              <a:t>b. Understand the use of public-relations activities to communicate with targeted audiences</a:t>
            </a:r>
            <a:br>
              <a:rPr lang="en-US" b="1" dirty="0"/>
            </a:br>
            <a:r>
              <a:rPr lang="en-US" b="1" dirty="0"/>
              <a:t>c. Identify methods personal selling is used to communicate with targeted audiences</a:t>
            </a:r>
            <a:br>
              <a:rPr lang="en-US" b="1" dirty="0"/>
            </a:br>
            <a:r>
              <a:rPr lang="en-US" b="1" dirty="0"/>
              <a:t>d. Identify and explain communication methods used in sales promotions</a:t>
            </a:r>
            <a:br>
              <a:rPr lang="en-US" b="1" dirty="0"/>
            </a:br>
            <a:r>
              <a:rPr lang="en-US" b="1" dirty="0"/>
              <a:t>e. Understand the use of social media tools to communicate with targeted audiences</a:t>
            </a:r>
            <a:r>
              <a:rPr lang="en-US" dirty="0"/>
              <a:t/>
            </a:r>
            <a:br>
              <a:rPr lang="en-US" dirty="0"/>
            </a:br>
            <a:r>
              <a:rPr lang="en-US" dirty="0" smtClean="0"/>
              <a:t>                                </a:t>
            </a:r>
            <a:endParaRPr lang="en-US" dirty="0"/>
          </a:p>
        </p:txBody>
      </p:sp>
    </p:spTree>
    <p:extLst>
      <p:ext uri="{BB962C8B-B14F-4D97-AF65-F5344CB8AC3E}">
        <p14:creationId xmlns:p14="http://schemas.microsoft.com/office/powerpoint/2010/main" val="14523839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pPr algn="ctr"/>
            <a:r>
              <a:rPr lang="en-US" b="1" dirty="0" smtClean="0"/>
              <a:t>Promotional Mix</a:t>
            </a:r>
            <a:endParaRPr lang="en-US" b="1" dirty="0"/>
          </a:p>
        </p:txBody>
      </p:sp>
      <p:sp>
        <p:nvSpPr>
          <p:cNvPr id="3" name="Content Placeholder 2"/>
          <p:cNvSpPr>
            <a:spLocks noGrp="1"/>
          </p:cNvSpPr>
          <p:nvPr>
            <p:ph idx="1"/>
          </p:nvPr>
        </p:nvSpPr>
        <p:spPr>
          <a:xfrm>
            <a:off x="2971800" y="1905000"/>
            <a:ext cx="4267200" cy="4276314"/>
          </a:xfrm>
        </p:spPr>
        <p:txBody>
          <a:bodyPr>
            <a:normAutofit/>
          </a:bodyPr>
          <a:lstStyle/>
          <a:p>
            <a:r>
              <a:rPr lang="en-US" b="1" dirty="0"/>
              <a:t>Personal </a:t>
            </a:r>
            <a:r>
              <a:rPr lang="en-US" b="1" dirty="0" smtClean="0"/>
              <a:t>Selling </a:t>
            </a:r>
          </a:p>
          <a:p>
            <a:r>
              <a:rPr lang="en-US" b="1" dirty="0" smtClean="0"/>
              <a:t>Advertising </a:t>
            </a:r>
          </a:p>
          <a:p>
            <a:r>
              <a:rPr lang="en-US" b="1" dirty="0" smtClean="0"/>
              <a:t>Public Relations </a:t>
            </a:r>
          </a:p>
          <a:p>
            <a:r>
              <a:rPr lang="en-US" b="1" dirty="0" smtClean="0"/>
              <a:t>Sales </a:t>
            </a:r>
            <a:endParaRPr lang="en-US" dirty="0"/>
          </a:p>
          <a:p>
            <a:r>
              <a:rPr lang="en-US" b="1" dirty="0" smtClean="0"/>
              <a:t>Promotion </a:t>
            </a:r>
          </a:p>
          <a:p>
            <a:r>
              <a:rPr lang="en-US" b="1" dirty="0" smtClean="0"/>
              <a:t>Sponsorships </a:t>
            </a:r>
          </a:p>
          <a:p>
            <a:r>
              <a:rPr lang="en-US" b="1" dirty="0" smtClean="0"/>
              <a:t>Direct Mail </a:t>
            </a:r>
          </a:p>
          <a:p>
            <a:r>
              <a:rPr lang="en-US" b="1" dirty="0" smtClean="0"/>
              <a:t>Trade </a:t>
            </a:r>
            <a:r>
              <a:rPr lang="en-US" b="1" dirty="0"/>
              <a:t>Shows.</a:t>
            </a:r>
            <a:endParaRPr lang="en-US" dirty="0"/>
          </a:p>
        </p:txBody>
      </p:sp>
    </p:spTree>
    <p:extLst>
      <p:ext uri="{BB962C8B-B14F-4D97-AF65-F5344CB8AC3E}">
        <p14:creationId xmlns:p14="http://schemas.microsoft.com/office/powerpoint/2010/main" val="2207450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Promotional Scope</a:t>
            </a:r>
            <a:endParaRPr lang="en-US" b="1" dirty="0"/>
          </a:p>
        </p:txBody>
      </p:sp>
      <p:sp>
        <p:nvSpPr>
          <p:cNvPr id="3" name="Content Placeholder 2"/>
          <p:cNvSpPr>
            <a:spLocks noGrp="1"/>
          </p:cNvSpPr>
          <p:nvPr>
            <p:ph idx="1"/>
          </p:nvPr>
        </p:nvSpPr>
        <p:spPr>
          <a:xfrm>
            <a:off x="1066800" y="2209800"/>
            <a:ext cx="7620000" cy="3916363"/>
          </a:xfrm>
        </p:spPr>
        <p:txBody>
          <a:bodyPr/>
          <a:lstStyle/>
          <a:p>
            <a:r>
              <a:rPr lang="en-US" b="1" dirty="0" smtClean="0"/>
              <a:t>May run from Niche (narrow) to Mass (wide).</a:t>
            </a:r>
            <a:endParaRPr lang="en-US" b="1" dirty="0"/>
          </a:p>
        </p:txBody>
      </p:sp>
    </p:spTree>
    <p:extLst>
      <p:ext uri="{BB962C8B-B14F-4D97-AF65-F5344CB8AC3E}">
        <p14:creationId xmlns:p14="http://schemas.microsoft.com/office/powerpoint/2010/main" val="22233183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Perception is Reality</a:t>
            </a:r>
            <a:endParaRPr lang="en-US" b="1" dirty="0"/>
          </a:p>
        </p:txBody>
      </p:sp>
      <p:sp>
        <p:nvSpPr>
          <p:cNvPr id="3" name="Content Placeholder 2"/>
          <p:cNvSpPr>
            <a:spLocks noGrp="1"/>
          </p:cNvSpPr>
          <p:nvPr>
            <p:ph idx="1"/>
          </p:nvPr>
        </p:nvSpPr>
        <p:spPr/>
        <p:txBody>
          <a:bodyPr/>
          <a:lstStyle/>
          <a:p>
            <a:r>
              <a:rPr lang="en-US" b="1" dirty="0" smtClean="0"/>
              <a:t>Nothing happens until someone sells something.</a:t>
            </a:r>
          </a:p>
          <a:p>
            <a:r>
              <a:rPr lang="en-US" b="1" dirty="0" smtClean="0"/>
              <a:t>Sell the </a:t>
            </a:r>
            <a:r>
              <a:rPr lang="en-US" b="1" u="sng" dirty="0" smtClean="0">
                <a:solidFill>
                  <a:srgbClr val="FF0000"/>
                </a:solidFill>
                <a:latin typeface="Tekton Pro Ext" pitchFamily="34" charset="0"/>
                <a:cs typeface="Adobe Hebrew" pitchFamily="18" charset="-79"/>
              </a:rPr>
              <a:t>sizzle</a:t>
            </a:r>
            <a:r>
              <a:rPr lang="en-US" b="1" u="sng" dirty="0" smtClean="0">
                <a:latin typeface="Tekton Pro Ext" pitchFamily="34" charset="0"/>
                <a:cs typeface="Adobe Hebrew" pitchFamily="18" charset="-79"/>
              </a:rPr>
              <a:t>,</a:t>
            </a:r>
            <a:r>
              <a:rPr lang="en-US" b="1" dirty="0" smtClean="0"/>
              <a:t> not the steak!</a:t>
            </a:r>
          </a:p>
          <a:p>
            <a:r>
              <a:rPr lang="en-US" b="1" dirty="0" smtClean="0"/>
              <a:t>Sell the </a:t>
            </a:r>
            <a:r>
              <a:rPr lang="en-US" b="1" u="sng" dirty="0" smtClean="0">
                <a:solidFill>
                  <a:srgbClr val="FF0000"/>
                </a:solidFill>
                <a:latin typeface="Tekton Pro Ext" pitchFamily="34" charset="0"/>
              </a:rPr>
              <a:t>suit</a:t>
            </a:r>
            <a:r>
              <a:rPr lang="en-US" b="1" dirty="0" smtClean="0"/>
              <a:t>, not the buttons!</a:t>
            </a:r>
            <a:endParaRPr lang="en-US" b="1" dirty="0"/>
          </a:p>
        </p:txBody>
      </p:sp>
      <p:pic>
        <p:nvPicPr>
          <p:cNvPr id="1026" name="Picture 2" descr="http://prawns.dinehere.us/itemimmgs/992953_2_2_RibeyeSteak_124887008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4038600"/>
            <a:ext cx="3620063" cy="24743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age.made-in-china.com/2f0j00DSaTHNsEHgoO/Brown-Men-Suits-Fit-Slim-Sui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6728" y="3930329"/>
            <a:ext cx="1702807" cy="258259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lucyalice.co.uk/suit-images/full-size/brook-taverner-apulia-jacket-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60126" y="3930329"/>
            <a:ext cx="1722684" cy="2582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91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Autofit/>
          </a:bodyPr>
          <a:lstStyle/>
          <a:p>
            <a:r>
              <a:rPr lang="en-US" sz="2000" b="1" dirty="0"/>
              <a:t>STANDARD 7 – Channel Management </a:t>
            </a:r>
            <a:br>
              <a:rPr lang="en-US" sz="2000" b="1" dirty="0"/>
            </a:br>
            <a:r>
              <a:rPr lang="en-US" sz="2000" b="1" dirty="0"/>
              <a:t>Students will understand the concepts and processes needed to identify, select, monitor, </a:t>
            </a:r>
            <a:r>
              <a:rPr lang="en-US" sz="2000" b="1" dirty="0" smtClean="0"/>
              <a:t>and evaluate </a:t>
            </a:r>
            <a:r>
              <a:rPr lang="en-US" sz="2000" b="1" dirty="0"/>
              <a:t>sales channels</a:t>
            </a:r>
            <a:r>
              <a:rPr lang="en-US" sz="2000" dirty="0"/>
              <a:t/>
            </a:r>
            <a:br>
              <a:rPr lang="en-US" sz="2000" dirty="0"/>
            </a:br>
            <a:endParaRPr lang="en-US" sz="2000" dirty="0"/>
          </a:p>
        </p:txBody>
      </p:sp>
      <p:sp>
        <p:nvSpPr>
          <p:cNvPr id="3" name="TextBox 2"/>
          <p:cNvSpPr txBox="1"/>
          <p:nvPr/>
        </p:nvSpPr>
        <p:spPr>
          <a:xfrm>
            <a:off x="381000" y="2057400"/>
            <a:ext cx="8273419" cy="2862322"/>
          </a:xfrm>
          <a:prstGeom prst="rect">
            <a:avLst/>
          </a:prstGeom>
          <a:noFill/>
        </p:spPr>
        <p:txBody>
          <a:bodyPr wrap="none" rtlCol="0">
            <a:spAutoFit/>
          </a:bodyPr>
          <a:lstStyle/>
          <a:p>
            <a:r>
              <a:rPr lang="en-US" sz="2000" b="1" u="sng" dirty="0"/>
              <a:t>Objective 1: Explain the nature and scope of channel management</a:t>
            </a:r>
            <a:br>
              <a:rPr lang="en-US" sz="2000" b="1" u="sng" dirty="0"/>
            </a:br>
            <a:r>
              <a:rPr lang="en-US" sz="2000" b="1" dirty="0"/>
              <a:t>a. Define sales channel</a:t>
            </a:r>
            <a:br>
              <a:rPr lang="en-US" sz="2000" b="1" dirty="0"/>
            </a:br>
            <a:r>
              <a:rPr lang="en-US" sz="2000" b="1" dirty="0"/>
              <a:t>b. Identify members of a sales </a:t>
            </a:r>
            <a:r>
              <a:rPr lang="en-US" sz="2000" b="1" dirty="0" smtClean="0"/>
              <a:t>channel</a:t>
            </a:r>
          </a:p>
          <a:p>
            <a:r>
              <a:rPr lang="en-US" sz="2000" b="1" dirty="0"/>
              <a:t/>
            </a:r>
            <a:br>
              <a:rPr lang="en-US" sz="2000" b="1" dirty="0"/>
            </a:br>
            <a:r>
              <a:rPr lang="en-US" sz="2000" b="1" u="sng" dirty="0"/>
              <a:t>Objective 2: Explain the nature of channels of distribution</a:t>
            </a:r>
            <a:br>
              <a:rPr lang="en-US" sz="2000" b="1" u="sng" dirty="0"/>
            </a:br>
            <a:r>
              <a:rPr lang="en-US" sz="2000" b="1" dirty="0"/>
              <a:t>a. Define channel of distribution</a:t>
            </a:r>
            <a:br>
              <a:rPr lang="en-US" sz="2000" b="1" dirty="0"/>
            </a:br>
            <a:r>
              <a:rPr lang="en-US" sz="2000" b="1" dirty="0"/>
              <a:t>b. Understand the role of intermediaries</a:t>
            </a:r>
            <a:br>
              <a:rPr lang="en-US" sz="2000" b="1" dirty="0"/>
            </a:br>
            <a:r>
              <a:rPr lang="en-US" sz="2000" b="1" dirty="0"/>
              <a:t>c. Understand exclusive, selective, and intensive distribution</a:t>
            </a:r>
            <a:br>
              <a:rPr lang="en-US" sz="2000" b="1" dirty="0"/>
            </a:br>
            <a:endParaRPr lang="en-US" sz="2000" b="1" dirty="0"/>
          </a:p>
        </p:txBody>
      </p:sp>
    </p:spTree>
    <p:extLst>
      <p:ext uri="{BB962C8B-B14F-4D97-AF65-F5344CB8AC3E}">
        <p14:creationId xmlns:p14="http://schemas.microsoft.com/office/powerpoint/2010/main" val="36412825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1711036"/>
          </a:xfrm>
        </p:spPr>
        <p:txBody>
          <a:bodyPr>
            <a:noAutofit/>
          </a:bodyPr>
          <a:lstStyle/>
          <a:p>
            <a:r>
              <a:rPr lang="en-US" sz="2000" b="1" dirty="0"/>
              <a:t>STANDARD 8 – Selling </a:t>
            </a:r>
            <a:br>
              <a:rPr lang="en-US" sz="2000" b="1" dirty="0"/>
            </a:br>
            <a:r>
              <a:rPr lang="en-US" sz="2000" b="1" dirty="0"/>
              <a:t>Students will understand the concepts and actions needed to determine client needs and </a:t>
            </a:r>
            <a:r>
              <a:rPr lang="en-US" sz="2000" b="1" dirty="0" smtClean="0"/>
              <a:t>wants and </a:t>
            </a:r>
            <a:r>
              <a:rPr lang="en-US" sz="2000" b="1" dirty="0"/>
              <a:t>respond through planned, personalized communication that influences purchase </a:t>
            </a:r>
            <a:r>
              <a:rPr lang="en-US" sz="2000" b="1" dirty="0" smtClean="0"/>
              <a:t>decisions and </a:t>
            </a:r>
            <a:r>
              <a:rPr lang="en-US" sz="2000" b="1" dirty="0"/>
              <a:t>enhances future business </a:t>
            </a:r>
            <a:r>
              <a:rPr lang="en-US" sz="2000" b="1" dirty="0" smtClean="0"/>
              <a:t>opportunities</a:t>
            </a:r>
            <a:endParaRPr lang="en-US" sz="2000" dirty="0"/>
          </a:p>
        </p:txBody>
      </p:sp>
      <p:sp>
        <p:nvSpPr>
          <p:cNvPr id="3" name="TextBox 2"/>
          <p:cNvSpPr txBox="1"/>
          <p:nvPr/>
        </p:nvSpPr>
        <p:spPr>
          <a:xfrm>
            <a:off x="304800" y="2285999"/>
            <a:ext cx="8610600" cy="4247317"/>
          </a:xfrm>
          <a:prstGeom prst="rect">
            <a:avLst/>
          </a:prstGeom>
          <a:noFill/>
        </p:spPr>
        <p:txBody>
          <a:bodyPr wrap="square" rtlCol="0">
            <a:spAutoFit/>
          </a:bodyPr>
          <a:lstStyle/>
          <a:p>
            <a:r>
              <a:rPr lang="en-US" b="1" u="sng" dirty="0"/>
              <a:t>Objective 1: Acquire a foundational knowledge of selling to understand its nature and scope</a:t>
            </a:r>
            <a:br>
              <a:rPr lang="en-US" b="1" u="sng" dirty="0"/>
            </a:br>
            <a:r>
              <a:rPr lang="en-US" b="1" dirty="0"/>
              <a:t>a. Explain the nature and scope of the selling function</a:t>
            </a:r>
            <a:br>
              <a:rPr lang="en-US" b="1" dirty="0"/>
            </a:br>
            <a:r>
              <a:rPr lang="en-US" b="1" dirty="0"/>
              <a:t>b. Explain the role of customer service as a component of selling </a:t>
            </a:r>
            <a:r>
              <a:rPr lang="en-US" b="1" dirty="0" smtClean="0"/>
              <a:t>relationships</a:t>
            </a:r>
          </a:p>
          <a:p>
            <a:r>
              <a:rPr lang="en-US" b="1" dirty="0"/>
              <a:t/>
            </a:r>
            <a:br>
              <a:rPr lang="en-US" b="1" dirty="0"/>
            </a:br>
            <a:r>
              <a:rPr lang="en-US" b="1" u="sng" dirty="0"/>
              <a:t>Objective 2: Acquire product knowledge to communicate product benefits and to </a:t>
            </a:r>
            <a:r>
              <a:rPr lang="en-US" b="1" u="sng" dirty="0" smtClean="0"/>
              <a:t>ensure appropriateness </a:t>
            </a:r>
            <a:r>
              <a:rPr lang="en-US" b="1" u="sng" dirty="0"/>
              <a:t>of product for the customer</a:t>
            </a:r>
            <a:r>
              <a:rPr lang="en-US" b="1" dirty="0"/>
              <a:t/>
            </a:r>
            <a:br>
              <a:rPr lang="en-US" b="1" dirty="0"/>
            </a:br>
            <a:r>
              <a:rPr lang="en-US" b="1" dirty="0"/>
              <a:t>a. Identify methods to acquire product information for use in selling</a:t>
            </a:r>
            <a:br>
              <a:rPr lang="en-US" b="1" dirty="0"/>
            </a:br>
            <a:r>
              <a:rPr lang="en-US" b="1" dirty="0"/>
              <a:t>b. Analyze product information to identify product features and </a:t>
            </a:r>
            <a:r>
              <a:rPr lang="en-US" b="1" dirty="0" smtClean="0"/>
              <a:t>benefits</a:t>
            </a:r>
          </a:p>
          <a:p>
            <a:r>
              <a:rPr lang="en-US" b="1" dirty="0"/>
              <a:t/>
            </a:r>
            <a:br>
              <a:rPr lang="en-US" b="1" dirty="0"/>
            </a:br>
            <a:r>
              <a:rPr lang="en-US" b="1" u="sng" dirty="0"/>
              <a:t>Objective 3: Understand sales processes and techniques to enhance customer relationships and </a:t>
            </a:r>
            <a:r>
              <a:rPr lang="en-US" b="1" u="sng" dirty="0" smtClean="0"/>
              <a:t>to increase </a:t>
            </a:r>
            <a:r>
              <a:rPr lang="en-US" b="1" u="sng" dirty="0"/>
              <a:t>the likelihood of making sales</a:t>
            </a:r>
            <a:br>
              <a:rPr lang="en-US" b="1" u="sng" dirty="0"/>
            </a:br>
            <a:r>
              <a:rPr lang="en-US" b="1" dirty="0"/>
              <a:t>a. Explain the selling process</a:t>
            </a:r>
            <a:br>
              <a:rPr lang="en-US" b="1" dirty="0"/>
            </a:br>
            <a:r>
              <a:rPr lang="en-US" b="1" dirty="0"/>
              <a:t>b. Discuss motivational theories that impact buying behavior</a:t>
            </a:r>
          </a:p>
        </p:txBody>
      </p:sp>
    </p:spTree>
    <p:extLst>
      <p:ext uri="{BB962C8B-B14F-4D97-AF65-F5344CB8AC3E}">
        <p14:creationId xmlns:p14="http://schemas.microsoft.com/office/powerpoint/2010/main" val="8044317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Selling Process</a:t>
            </a:r>
            <a:endParaRPr lang="en-US" b="1" dirty="0"/>
          </a:p>
        </p:txBody>
      </p:sp>
      <p:sp>
        <p:nvSpPr>
          <p:cNvPr id="3" name="TextBox 2"/>
          <p:cNvSpPr txBox="1"/>
          <p:nvPr/>
        </p:nvSpPr>
        <p:spPr>
          <a:xfrm>
            <a:off x="2362200" y="1567312"/>
            <a:ext cx="5357557" cy="5262979"/>
          </a:xfrm>
          <a:prstGeom prst="rect">
            <a:avLst/>
          </a:prstGeom>
          <a:noFill/>
        </p:spPr>
        <p:txBody>
          <a:bodyPr wrap="none" rtlCol="0">
            <a:spAutoFit/>
          </a:bodyPr>
          <a:lstStyle/>
          <a:p>
            <a:pPr marL="342900" indent="-342900">
              <a:buFont typeface="+mj-lt"/>
              <a:buAutoNum type="arabicPeriod"/>
            </a:pPr>
            <a:r>
              <a:rPr lang="en-US" sz="2400" b="1" dirty="0" smtClean="0"/>
              <a:t>Pre-approach</a:t>
            </a:r>
          </a:p>
          <a:p>
            <a:pPr marL="800100" lvl="1" indent="-342900">
              <a:buAutoNum type="alphaLcPeriod"/>
            </a:pPr>
            <a:r>
              <a:rPr lang="en-US" sz="2400" b="1" dirty="0" smtClean="0"/>
              <a:t>Product knowledge</a:t>
            </a:r>
          </a:p>
          <a:p>
            <a:pPr marL="800100" lvl="1" indent="-342900">
              <a:buAutoNum type="alphaLcPeriod"/>
            </a:pPr>
            <a:r>
              <a:rPr lang="en-US" sz="2400" b="1" dirty="0" smtClean="0"/>
              <a:t>Prospecting</a:t>
            </a:r>
          </a:p>
          <a:p>
            <a:pPr marL="800100" lvl="1" indent="-342900">
              <a:buAutoNum type="alphaLcPeriod"/>
            </a:pPr>
            <a:r>
              <a:rPr lang="en-US" sz="2400" b="1" dirty="0" smtClean="0"/>
              <a:t>Preparation</a:t>
            </a:r>
          </a:p>
          <a:p>
            <a:pPr marL="342900" indent="-342900">
              <a:buFont typeface="+mj-lt"/>
              <a:buAutoNum type="arabicPeriod"/>
            </a:pPr>
            <a:r>
              <a:rPr lang="en-US" sz="2400" b="1" dirty="0" smtClean="0"/>
              <a:t>Approach</a:t>
            </a:r>
          </a:p>
          <a:p>
            <a:pPr marL="342900" indent="-342900">
              <a:buFont typeface="+mj-lt"/>
              <a:buAutoNum type="arabicPeriod"/>
            </a:pPr>
            <a:r>
              <a:rPr lang="en-US" sz="2400" b="1" dirty="0" smtClean="0"/>
              <a:t>Needs Assessment</a:t>
            </a:r>
          </a:p>
          <a:p>
            <a:pPr marL="342900" indent="-342900">
              <a:buFont typeface="+mj-lt"/>
              <a:buAutoNum type="arabicPeriod"/>
            </a:pPr>
            <a:r>
              <a:rPr lang="en-US" sz="2400" b="1" dirty="0" smtClean="0"/>
              <a:t>Presentation</a:t>
            </a:r>
          </a:p>
          <a:p>
            <a:pPr lvl="1"/>
            <a:r>
              <a:rPr lang="en-US" sz="2400" b="1" dirty="0" smtClean="0"/>
              <a:t>a. Features &amp; Benefits</a:t>
            </a:r>
          </a:p>
          <a:p>
            <a:pPr marL="342900" indent="-342900">
              <a:buFont typeface="+mj-lt"/>
              <a:buAutoNum type="arabicPeriod"/>
            </a:pPr>
            <a:r>
              <a:rPr lang="en-US" sz="2400" b="1" dirty="0" smtClean="0"/>
              <a:t>Overcoming to Objections</a:t>
            </a:r>
          </a:p>
          <a:p>
            <a:pPr marL="342900" indent="-342900">
              <a:buFont typeface="+mj-lt"/>
              <a:buAutoNum type="arabicPeriod"/>
            </a:pPr>
            <a:r>
              <a:rPr lang="en-US" sz="2400" b="1" dirty="0" smtClean="0"/>
              <a:t>Close the Sale</a:t>
            </a:r>
          </a:p>
          <a:p>
            <a:pPr marL="800100" lvl="1" indent="-342900">
              <a:buAutoNum type="alphaLcPeriod"/>
            </a:pPr>
            <a:r>
              <a:rPr lang="en-US" sz="2400" b="1" dirty="0" smtClean="0"/>
              <a:t>Ask for the order</a:t>
            </a:r>
          </a:p>
          <a:p>
            <a:pPr marL="342900" indent="-342900">
              <a:buAutoNum type="arabicPeriod"/>
            </a:pPr>
            <a:r>
              <a:rPr lang="en-US" sz="2400" b="1" dirty="0" smtClean="0"/>
              <a:t>Suggestion selling</a:t>
            </a:r>
          </a:p>
          <a:p>
            <a:pPr marL="342900" indent="-342900">
              <a:buAutoNum type="arabicPeriod"/>
            </a:pPr>
            <a:r>
              <a:rPr lang="en-US" sz="2400" b="1" dirty="0" smtClean="0"/>
              <a:t>Follow-up / Relationship building</a:t>
            </a:r>
          </a:p>
          <a:p>
            <a:pPr marL="342900" indent="-342900">
              <a:buFont typeface="+mj-lt"/>
              <a:buAutoNum type="arabicPeriod"/>
            </a:pPr>
            <a:endParaRPr lang="en-US" sz="2400" b="1" dirty="0"/>
          </a:p>
        </p:txBody>
      </p:sp>
    </p:spTree>
    <p:extLst>
      <p:ext uri="{BB962C8B-B14F-4D97-AF65-F5344CB8AC3E}">
        <p14:creationId xmlns:p14="http://schemas.microsoft.com/office/powerpoint/2010/main" val="29479207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SMART Goals</a:t>
            </a:r>
            <a:endParaRPr lang="en-US" b="1" dirty="0"/>
          </a:p>
        </p:txBody>
      </p:sp>
      <p:sp>
        <p:nvSpPr>
          <p:cNvPr id="3" name="Content Placeholder 2"/>
          <p:cNvSpPr>
            <a:spLocks noGrp="1"/>
          </p:cNvSpPr>
          <p:nvPr>
            <p:ph idx="1"/>
          </p:nvPr>
        </p:nvSpPr>
        <p:spPr>
          <a:xfrm>
            <a:off x="2209800" y="2057400"/>
            <a:ext cx="6477000" cy="4068763"/>
          </a:xfrm>
        </p:spPr>
        <p:txBody>
          <a:bodyPr>
            <a:normAutofit/>
          </a:bodyPr>
          <a:lstStyle/>
          <a:p>
            <a:r>
              <a:rPr lang="en-US" sz="3200" b="1" dirty="0" smtClean="0"/>
              <a:t>Specific</a:t>
            </a:r>
          </a:p>
          <a:p>
            <a:r>
              <a:rPr lang="en-US" sz="3200" b="1" dirty="0" smtClean="0"/>
              <a:t>Measureable</a:t>
            </a:r>
          </a:p>
          <a:p>
            <a:r>
              <a:rPr lang="en-US" sz="3200" b="1" dirty="0" smtClean="0"/>
              <a:t>Attainable or Achievable</a:t>
            </a:r>
          </a:p>
          <a:p>
            <a:r>
              <a:rPr lang="en-US" sz="3200" b="1" dirty="0" smtClean="0"/>
              <a:t>Realistic</a:t>
            </a:r>
          </a:p>
          <a:p>
            <a:r>
              <a:rPr lang="en-US" sz="3200" b="1" dirty="0" smtClean="0"/>
              <a:t>Time Bound</a:t>
            </a:r>
            <a:endParaRPr lang="en-US" sz="3200" b="1" dirty="0"/>
          </a:p>
        </p:txBody>
      </p:sp>
    </p:spTree>
    <p:extLst>
      <p:ext uri="{BB962C8B-B14F-4D97-AF65-F5344CB8AC3E}">
        <p14:creationId xmlns:p14="http://schemas.microsoft.com/office/powerpoint/2010/main" val="5994627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SWOT Analysis</a:t>
            </a:r>
            <a:endParaRPr lang="en-US" b="1" dirty="0"/>
          </a:p>
        </p:txBody>
      </p:sp>
      <p:sp>
        <p:nvSpPr>
          <p:cNvPr id="3" name="Content Placeholder 2"/>
          <p:cNvSpPr>
            <a:spLocks noGrp="1"/>
          </p:cNvSpPr>
          <p:nvPr>
            <p:ph idx="1"/>
          </p:nvPr>
        </p:nvSpPr>
        <p:spPr>
          <a:xfrm>
            <a:off x="2819400" y="2133600"/>
            <a:ext cx="5867400" cy="3992563"/>
          </a:xfrm>
        </p:spPr>
        <p:txBody>
          <a:bodyPr>
            <a:normAutofit/>
          </a:bodyPr>
          <a:lstStyle/>
          <a:p>
            <a:r>
              <a:rPr lang="en-US" sz="3600" b="1" dirty="0" smtClean="0"/>
              <a:t>Strengths </a:t>
            </a:r>
          </a:p>
          <a:p>
            <a:r>
              <a:rPr lang="en-US" sz="3600" b="1" dirty="0" smtClean="0"/>
              <a:t>Weaknesses</a:t>
            </a:r>
          </a:p>
          <a:p>
            <a:r>
              <a:rPr lang="en-US" sz="3600" b="1" dirty="0" smtClean="0"/>
              <a:t>Opportunities</a:t>
            </a:r>
          </a:p>
          <a:p>
            <a:r>
              <a:rPr lang="en-US" sz="3600" b="1" dirty="0" smtClean="0"/>
              <a:t>Threats</a:t>
            </a:r>
            <a:endParaRPr lang="en-US" sz="3600" b="1" dirty="0"/>
          </a:p>
        </p:txBody>
      </p:sp>
    </p:spTree>
    <p:extLst>
      <p:ext uri="{BB962C8B-B14F-4D97-AF65-F5344CB8AC3E}">
        <p14:creationId xmlns:p14="http://schemas.microsoft.com/office/powerpoint/2010/main" val="2527903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Utility = Added Value</a:t>
            </a:r>
            <a:endParaRPr lang="en-US" b="1" dirty="0"/>
          </a:p>
        </p:txBody>
      </p:sp>
      <p:sp>
        <p:nvSpPr>
          <p:cNvPr id="3" name="Content Placeholder 2"/>
          <p:cNvSpPr>
            <a:spLocks noGrp="1"/>
          </p:cNvSpPr>
          <p:nvPr>
            <p:ph idx="1"/>
          </p:nvPr>
        </p:nvSpPr>
        <p:spPr>
          <a:xfrm>
            <a:off x="1295400" y="1981200"/>
            <a:ext cx="7391400" cy="4144963"/>
          </a:xfrm>
        </p:spPr>
        <p:txBody>
          <a:bodyPr/>
          <a:lstStyle/>
          <a:p>
            <a:r>
              <a:rPr lang="en-US" b="1" dirty="0" smtClean="0"/>
              <a:t>Form Utility</a:t>
            </a:r>
          </a:p>
          <a:p>
            <a:r>
              <a:rPr lang="en-US" b="1" dirty="0" smtClean="0"/>
              <a:t>Place Utility</a:t>
            </a:r>
          </a:p>
          <a:p>
            <a:r>
              <a:rPr lang="en-US" b="1" dirty="0" smtClean="0"/>
              <a:t>Time Utility</a:t>
            </a:r>
          </a:p>
          <a:p>
            <a:r>
              <a:rPr lang="en-US" b="1" dirty="0" smtClean="0"/>
              <a:t>Possession Utility</a:t>
            </a:r>
          </a:p>
          <a:p>
            <a:r>
              <a:rPr lang="en-US" b="1" dirty="0" smtClean="0"/>
              <a:t>Information Utility</a:t>
            </a:r>
            <a:endParaRPr lang="en-US" b="1" dirty="0"/>
          </a:p>
        </p:txBody>
      </p:sp>
    </p:spTree>
    <p:extLst>
      <p:ext uri="{BB962C8B-B14F-4D97-AF65-F5344CB8AC3E}">
        <p14:creationId xmlns:p14="http://schemas.microsoft.com/office/powerpoint/2010/main" val="205713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6 Step Decision Process</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Identify/Define the Problem/Opportunity</a:t>
            </a:r>
          </a:p>
          <a:p>
            <a:pPr marL="514350" indent="-514350">
              <a:buFont typeface="+mj-lt"/>
              <a:buAutoNum type="arabicPeriod"/>
            </a:pPr>
            <a:r>
              <a:rPr lang="en-US" b="1" dirty="0" smtClean="0"/>
              <a:t>Study the Environment</a:t>
            </a:r>
          </a:p>
          <a:p>
            <a:pPr marL="514350" indent="-514350">
              <a:buFont typeface="+mj-lt"/>
              <a:buAutoNum type="arabicPeriod"/>
            </a:pPr>
            <a:r>
              <a:rPr lang="en-US" b="1" dirty="0" smtClean="0"/>
              <a:t>List all Possible Alternatives</a:t>
            </a:r>
          </a:p>
          <a:p>
            <a:pPr marL="514350" indent="-514350">
              <a:buFont typeface="+mj-lt"/>
              <a:buAutoNum type="arabicPeriod"/>
            </a:pPr>
            <a:r>
              <a:rPr lang="en-US" b="1" dirty="0" smtClean="0"/>
              <a:t>Collaborate &amp; Choose the Best Alternative</a:t>
            </a:r>
          </a:p>
          <a:p>
            <a:pPr marL="514350" indent="-514350">
              <a:buFont typeface="+mj-lt"/>
              <a:buAutoNum type="arabicPeriod"/>
            </a:pPr>
            <a:r>
              <a:rPr lang="en-US" b="1" dirty="0" smtClean="0"/>
              <a:t>Launch Your Plan</a:t>
            </a:r>
          </a:p>
          <a:p>
            <a:pPr marL="514350" indent="-514350">
              <a:buFont typeface="+mj-lt"/>
              <a:buAutoNum type="arabicPeriod"/>
            </a:pPr>
            <a:r>
              <a:rPr lang="en-US" b="1" dirty="0" smtClean="0"/>
              <a:t>Evaluate Your Progress, and Continue or Start over.</a:t>
            </a:r>
            <a:endParaRPr lang="en-US" b="1" dirty="0"/>
          </a:p>
        </p:txBody>
      </p:sp>
    </p:spTree>
    <p:extLst>
      <p:ext uri="{BB962C8B-B14F-4D97-AF65-F5344CB8AC3E}">
        <p14:creationId xmlns:p14="http://schemas.microsoft.com/office/powerpoint/2010/main" val="265239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fontScale="90000"/>
          </a:bodyPr>
          <a:lstStyle/>
          <a:p>
            <a:pPr algn="ctr"/>
            <a:r>
              <a:rPr lang="en-US" b="1" dirty="0" smtClean="0"/>
              <a:t>Market Segmentation (Target Market)</a:t>
            </a:r>
            <a:endParaRPr lang="en-US" b="1" dirty="0"/>
          </a:p>
        </p:txBody>
      </p:sp>
      <p:sp>
        <p:nvSpPr>
          <p:cNvPr id="3" name="Content Placeholder 2"/>
          <p:cNvSpPr>
            <a:spLocks noGrp="1"/>
          </p:cNvSpPr>
          <p:nvPr>
            <p:ph idx="1"/>
          </p:nvPr>
        </p:nvSpPr>
        <p:spPr>
          <a:xfrm>
            <a:off x="152400" y="2590800"/>
            <a:ext cx="8763000" cy="3581400"/>
          </a:xfrm>
        </p:spPr>
        <p:txBody>
          <a:bodyPr>
            <a:normAutofit/>
          </a:bodyPr>
          <a:lstStyle/>
          <a:p>
            <a:r>
              <a:rPr lang="en-US" altLang="en-US" b="1" dirty="0" smtClean="0"/>
              <a:t>Market segmentation is a way of analyzing a market by specific characteristics in order to create a target market:</a:t>
            </a:r>
          </a:p>
          <a:p>
            <a:r>
              <a:rPr lang="en-US" altLang="en-US" b="1" dirty="0" smtClean="0"/>
              <a:t>1. </a:t>
            </a:r>
            <a:r>
              <a:rPr lang="en-US" altLang="en-US" b="1" i="1" u="sng" dirty="0" smtClean="0"/>
              <a:t>Demographics</a:t>
            </a:r>
            <a:r>
              <a:rPr lang="en-US" altLang="en-US" b="1" dirty="0" smtClean="0"/>
              <a:t> – Age, Gender, Income Level, Ethnic background, Education</a:t>
            </a:r>
          </a:p>
          <a:p>
            <a:r>
              <a:rPr lang="en-US" altLang="en-US" b="1" dirty="0" smtClean="0"/>
              <a:t>2. </a:t>
            </a:r>
            <a:r>
              <a:rPr lang="en-US" altLang="en-US" b="1" i="1" u="sng" dirty="0" err="1" smtClean="0"/>
              <a:t>Geographics</a:t>
            </a:r>
            <a:r>
              <a:rPr lang="en-US" altLang="en-US" b="1" dirty="0" smtClean="0"/>
              <a:t> – Regional, National, Global</a:t>
            </a:r>
          </a:p>
          <a:p>
            <a:r>
              <a:rPr lang="en-US" altLang="en-US" b="1" dirty="0" smtClean="0"/>
              <a:t>3. </a:t>
            </a:r>
            <a:r>
              <a:rPr lang="en-US" altLang="en-US" b="1" i="1" u="sng" dirty="0" err="1" smtClean="0"/>
              <a:t>Phychographics</a:t>
            </a:r>
            <a:r>
              <a:rPr lang="en-US" altLang="en-US" b="1" dirty="0" smtClean="0"/>
              <a:t> – Lifestyles, Personalities, Trends</a:t>
            </a:r>
          </a:p>
          <a:p>
            <a:r>
              <a:rPr lang="en-US" altLang="en-US" b="1" dirty="0" smtClean="0"/>
              <a:t>4. </a:t>
            </a:r>
            <a:r>
              <a:rPr lang="en-US" altLang="en-US" b="1" i="1" u="sng" dirty="0" smtClean="0"/>
              <a:t>Product Benefits</a:t>
            </a:r>
            <a:r>
              <a:rPr lang="en-US" altLang="en-US" b="1" dirty="0" smtClean="0"/>
              <a:t> – Consumers’ Needs &amp; Wants</a:t>
            </a:r>
          </a:p>
        </p:txBody>
      </p:sp>
    </p:spTree>
    <p:extLst>
      <p:ext uri="{BB962C8B-B14F-4D97-AF65-F5344CB8AC3E}">
        <p14:creationId xmlns:p14="http://schemas.microsoft.com/office/powerpoint/2010/main" val="122925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pPr algn="ctr"/>
            <a:r>
              <a:rPr lang="en-US" sz="4000" b="1" dirty="0" smtClean="0"/>
              <a:t>4 Types of Economies</a:t>
            </a:r>
            <a:endParaRPr lang="en-US" sz="4000" b="1" dirty="0"/>
          </a:p>
        </p:txBody>
      </p:sp>
      <p:sp>
        <p:nvSpPr>
          <p:cNvPr id="4" name="Subtitle 2"/>
          <p:cNvSpPr txBox="1">
            <a:spLocks/>
          </p:cNvSpPr>
          <p:nvPr/>
        </p:nvSpPr>
        <p:spPr>
          <a:xfrm>
            <a:off x="595745" y="1946564"/>
            <a:ext cx="8077200" cy="32004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14350" indent="-514350">
              <a:buFont typeface="Arial" pitchFamily="34" charset="0"/>
              <a:buAutoNum type="arabicPeriod"/>
            </a:pPr>
            <a:r>
              <a:rPr lang="en-US" b="1" u="sng" dirty="0" smtClean="0"/>
              <a:t>Traditional</a:t>
            </a:r>
            <a:r>
              <a:rPr lang="en-US" b="1" dirty="0" smtClean="0"/>
              <a:t> – Hunters &amp; Gathers ($0 Median Income)</a:t>
            </a:r>
          </a:p>
          <a:p>
            <a:pPr marL="514350" indent="-514350">
              <a:buFont typeface="Arial" pitchFamily="34" charset="0"/>
              <a:buAutoNum type="arabicPeriod"/>
            </a:pPr>
            <a:r>
              <a:rPr lang="en-US" b="1" u="sng" dirty="0" smtClean="0"/>
              <a:t>Free Enterprise or Market</a:t>
            </a:r>
            <a:r>
              <a:rPr lang="en-US" b="1" dirty="0" smtClean="0"/>
              <a:t> – Capitalism                         ($44,000 Median Income)</a:t>
            </a:r>
          </a:p>
          <a:p>
            <a:pPr marL="514350" indent="-514350">
              <a:buFont typeface="Arial" pitchFamily="34" charset="0"/>
              <a:buAutoNum type="arabicPeriod"/>
            </a:pPr>
            <a:r>
              <a:rPr lang="en-US" b="1" u="sng" dirty="0" smtClean="0"/>
              <a:t>Command</a:t>
            </a:r>
            <a:r>
              <a:rPr lang="en-US" b="1" dirty="0" smtClean="0"/>
              <a:t> – Communism &amp; Dictatorships ($8,000 Median Income)</a:t>
            </a:r>
          </a:p>
          <a:p>
            <a:pPr marL="514350" indent="-514350">
              <a:buFont typeface="Arial" pitchFamily="34" charset="0"/>
              <a:buAutoNum type="arabicPeriod"/>
            </a:pPr>
            <a:r>
              <a:rPr lang="en-US" b="1" u="sng" dirty="0" smtClean="0"/>
              <a:t>Mixed</a:t>
            </a:r>
            <a:r>
              <a:rPr lang="en-US" b="1" dirty="0" smtClean="0"/>
              <a:t> – Socialism ($22,000 Median Income)</a:t>
            </a:r>
            <a:endParaRPr lang="en-US" b="1" dirty="0"/>
          </a:p>
        </p:txBody>
      </p:sp>
    </p:spTree>
    <p:extLst>
      <p:ext uri="{BB962C8B-B14F-4D97-AF65-F5344CB8AC3E}">
        <p14:creationId xmlns:p14="http://schemas.microsoft.com/office/powerpoint/2010/main" val="397122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4 Factors of Production</a:t>
            </a:r>
            <a:endParaRPr lang="en-US" b="1" dirty="0"/>
          </a:p>
        </p:txBody>
      </p:sp>
      <p:sp>
        <p:nvSpPr>
          <p:cNvPr id="3" name="Content Placeholder 2"/>
          <p:cNvSpPr>
            <a:spLocks noGrp="1"/>
          </p:cNvSpPr>
          <p:nvPr>
            <p:ph idx="1"/>
          </p:nvPr>
        </p:nvSpPr>
        <p:spPr>
          <a:xfrm>
            <a:off x="457200" y="1752600"/>
            <a:ext cx="8229600" cy="4373563"/>
          </a:xfrm>
        </p:spPr>
        <p:txBody>
          <a:bodyPr/>
          <a:lstStyle/>
          <a:p>
            <a:r>
              <a:rPr lang="en-US" b="1" dirty="0" smtClean="0"/>
              <a:t>Land – Above, within, &amp; below</a:t>
            </a:r>
          </a:p>
          <a:p>
            <a:r>
              <a:rPr lang="en-US" b="1" dirty="0" smtClean="0"/>
              <a:t>Labor – Human effort</a:t>
            </a:r>
          </a:p>
          <a:p>
            <a:r>
              <a:rPr lang="en-US" b="1" dirty="0" smtClean="0"/>
              <a:t>Capital – Money, buildings, &amp; equipment</a:t>
            </a:r>
          </a:p>
          <a:p>
            <a:r>
              <a:rPr lang="en-US" b="1" dirty="0" smtClean="0"/>
              <a:t>Entrepreneurship – Risk taking, &amp; initiative</a:t>
            </a:r>
          </a:p>
          <a:p>
            <a:endParaRPr lang="en-US" b="1" dirty="0"/>
          </a:p>
        </p:txBody>
      </p:sp>
    </p:spTree>
    <p:extLst>
      <p:ext uri="{BB962C8B-B14F-4D97-AF65-F5344CB8AC3E}">
        <p14:creationId xmlns:p14="http://schemas.microsoft.com/office/powerpoint/2010/main" val="175281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1987</TotalTime>
  <Words>1744</Words>
  <Application>Microsoft Office PowerPoint</Application>
  <PresentationFormat>On-screen Show (4:3)</PresentationFormat>
  <Paragraphs>309</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Clarity</vt:lpstr>
      <vt:lpstr>Marketing 1 Review</vt:lpstr>
      <vt:lpstr>PowerPoint Presentation</vt:lpstr>
      <vt:lpstr>Marketing</vt:lpstr>
      <vt:lpstr>Benefits of Marketing</vt:lpstr>
      <vt:lpstr>Marketing Mix (The 4 P’s of Marketing)</vt:lpstr>
      <vt:lpstr>Utility = Added Value</vt:lpstr>
      <vt:lpstr>Market Segmentation (Target Market)</vt:lpstr>
      <vt:lpstr>4 Types of Economies</vt:lpstr>
      <vt:lpstr>4 Factors of Production</vt:lpstr>
      <vt:lpstr>Scarcity</vt:lpstr>
      <vt:lpstr>Channel Management</vt:lpstr>
      <vt:lpstr>Distribution Process:</vt:lpstr>
      <vt:lpstr>PowerPoint Presentation</vt:lpstr>
      <vt:lpstr>Marketing in a Global Economy</vt:lpstr>
      <vt:lpstr>Global Economy</vt:lpstr>
      <vt:lpstr>We All Play Two Roles</vt:lpstr>
      <vt:lpstr>Government Regulation</vt:lpstr>
      <vt:lpstr>Government Agencies</vt:lpstr>
      <vt:lpstr>PowerPoint Presentation</vt:lpstr>
      <vt:lpstr>3 Economic Theories</vt:lpstr>
      <vt:lpstr>3 Economic Questions</vt:lpstr>
      <vt:lpstr>Choice</vt:lpstr>
      <vt:lpstr>Opportunity Cost</vt:lpstr>
      <vt:lpstr>Gross Domestic Product (GDP)</vt:lpstr>
      <vt:lpstr>Voluntary Exchange</vt:lpstr>
      <vt:lpstr>DECA</vt:lpstr>
      <vt:lpstr>PowerPoint Presentation</vt:lpstr>
      <vt:lpstr>Market</vt:lpstr>
      <vt:lpstr>PowerPoint Presentation</vt:lpstr>
      <vt:lpstr>PowerPoint Presentation</vt:lpstr>
      <vt:lpstr>Marketing Plan</vt:lpstr>
      <vt:lpstr>PowerPoint Presentation</vt:lpstr>
      <vt:lpstr>Marketing Research</vt:lpstr>
      <vt:lpstr>Why is Marketing Research Important?</vt:lpstr>
      <vt:lpstr>There are two different categories of marketing information and information sources.</vt:lpstr>
      <vt:lpstr>Primary Information</vt:lpstr>
      <vt:lpstr>Why primary data are gathered?</vt:lpstr>
      <vt:lpstr>Some ways in which primary data are gathered in the virtual and physical worlds</vt:lpstr>
      <vt:lpstr>Secondary Information</vt:lpstr>
      <vt:lpstr>Marketing Research</vt:lpstr>
      <vt:lpstr>PowerPoint Presentation</vt:lpstr>
      <vt:lpstr>Break Even Point</vt:lpstr>
      <vt:lpstr>Equilibrium or Market Clearing Price</vt:lpstr>
      <vt:lpstr>Balance Sheet</vt:lpstr>
      <vt:lpstr>Income Statement</vt:lpstr>
      <vt:lpstr>Competition</vt:lpstr>
      <vt:lpstr>Forms of Business Ownership</vt:lpstr>
      <vt:lpstr>STANDARD 5 - Product/Service Management  Students will understand the concepts and processes needed to obtain, develop, maintain, and improve a product or service mix in response to market opportunities </vt:lpstr>
      <vt:lpstr>Product Life Cycle</vt:lpstr>
      <vt:lpstr>Product Mix</vt:lpstr>
      <vt:lpstr>STANDARD 6 – Promotion  Students will understand the concepts and strategies needed to communicate information about products, services, images, and/or ideas to achieve a desired outcome </vt:lpstr>
      <vt:lpstr>Promotional Mix</vt:lpstr>
      <vt:lpstr>Promotional Scope</vt:lpstr>
      <vt:lpstr>Perception is Reality</vt:lpstr>
      <vt:lpstr>STANDARD 7 – Channel Management  Students will understand the concepts and processes needed to identify, select, monitor, and evaluate sales channels </vt:lpstr>
      <vt:lpstr>STANDARD 8 – Selling  Students will understand the concepts and actions needed to determine client needs and wants and respond through planned, personalized communication that influences purchase decisions and enhances future business opportunities</vt:lpstr>
      <vt:lpstr>Selling Process</vt:lpstr>
      <vt:lpstr>SMART Goals</vt:lpstr>
      <vt:lpstr>SWOT Analysis</vt:lpstr>
      <vt:lpstr>6 Step Decision Process</vt:lpstr>
    </vt:vector>
  </TitlesOfParts>
  <Company>JSD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Review</dc:title>
  <dc:creator>Robert Willardson</dc:creator>
  <cp:lastModifiedBy>Robert Willardson</cp:lastModifiedBy>
  <cp:revision>87</cp:revision>
  <dcterms:created xsi:type="dcterms:W3CDTF">2015-02-24T10:54:18Z</dcterms:created>
  <dcterms:modified xsi:type="dcterms:W3CDTF">2016-09-27T16:58:06Z</dcterms:modified>
</cp:coreProperties>
</file>