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73" r:id="rId4"/>
    <p:sldId id="274" r:id="rId5"/>
    <p:sldId id="262" r:id="rId6"/>
    <p:sldId id="263" r:id="rId7"/>
    <p:sldId id="264" r:id="rId8"/>
    <p:sldId id="265" r:id="rId9"/>
    <p:sldId id="266" r:id="rId10"/>
    <p:sldId id="267" r:id="rId11"/>
    <p:sldId id="268" r:id="rId12"/>
    <p:sldId id="269" r:id="rId13"/>
    <p:sldId id="258" r:id="rId14"/>
    <p:sldId id="259" r:id="rId15"/>
    <p:sldId id="270" r:id="rId16"/>
    <p:sldId id="271" r:id="rId17"/>
    <p:sldId id="260" r:id="rId18"/>
    <p:sldId id="26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1109" y="-8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Market Share</c:v>
                </c:pt>
              </c:strCache>
            </c:strRef>
          </c:tx>
          <c:explosion val="25"/>
          <c:dLbls>
            <c:dLbl>
              <c:idx val="0"/>
              <c:showLegendKey val="0"/>
              <c:showVal val="1"/>
              <c:showCatName val="0"/>
              <c:showSerName val="0"/>
              <c:showPercent val="0"/>
              <c:showBubbleSize val="0"/>
            </c:dLbl>
            <c:dLbl>
              <c:idx val="1"/>
              <c:showLegendKey val="0"/>
              <c:showVal val="1"/>
              <c:showCatName val="0"/>
              <c:showSerName val="0"/>
              <c:showPercent val="0"/>
              <c:showBubbleSize val="0"/>
            </c:dLbl>
            <c:showLegendKey val="0"/>
            <c:showVal val="0"/>
            <c:showCatName val="0"/>
            <c:showSerName val="0"/>
            <c:showPercent val="0"/>
            <c:showBubbleSize val="0"/>
          </c:dLbls>
          <c:cat>
            <c:strRef>
              <c:f>Sheet1!$A$2:$A$4</c:f>
              <c:strCache>
                <c:ptCount val="3"/>
                <c:pt idx="0">
                  <c:v>Kraft = 70%</c:v>
                </c:pt>
                <c:pt idx="1">
                  <c:v>Pauly = 30%</c:v>
                </c:pt>
                <c:pt idx="2">
                  <c:v>Schreiber = 0%</c:v>
                </c:pt>
              </c:strCache>
            </c:strRef>
          </c:cat>
          <c:val>
            <c:numRef>
              <c:f>Sheet1!$B$2:$B$4</c:f>
              <c:numCache>
                <c:formatCode>0%</c:formatCode>
                <c:ptCount val="3"/>
                <c:pt idx="0">
                  <c:v>0.7</c:v>
                </c:pt>
                <c:pt idx="1">
                  <c:v>0.3</c:v>
                </c:pt>
                <c:pt idx="2">
                  <c:v>0</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72183204529989309"/>
          <c:y val="0.35422582995044366"/>
          <c:w val="0.26890869544084767"/>
          <c:h val="0.38517173030358404"/>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Market Share</c:v>
                </c:pt>
              </c:strCache>
            </c:strRef>
          </c:tx>
          <c:explosion val="25"/>
          <c:cat>
            <c:strRef>
              <c:f>Sheet1!$A$2:$A$4</c:f>
              <c:strCache>
                <c:ptCount val="3"/>
                <c:pt idx="0">
                  <c:v>Kraft = 2%</c:v>
                </c:pt>
                <c:pt idx="1">
                  <c:v>Pauly = 0%</c:v>
                </c:pt>
                <c:pt idx="2">
                  <c:v>Schreiber = 98%</c:v>
                </c:pt>
              </c:strCache>
            </c:strRef>
          </c:cat>
          <c:val>
            <c:numRef>
              <c:f>Sheet1!$B$2:$B$4</c:f>
              <c:numCache>
                <c:formatCode>0%</c:formatCode>
                <c:ptCount val="3"/>
                <c:pt idx="0">
                  <c:v>0.02</c:v>
                </c:pt>
                <c:pt idx="1">
                  <c:v>0</c:v>
                </c:pt>
                <c:pt idx="2">
                  <c:v>0.98</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8460204627199372"/>
          <c:y val="0.35422582995044366"/>
          <c:w val="0.30613869446874697"/>
          <c:h val="0.36833553433821709"/>
        </c:manualLayout>
      </c:layout>
      <c:overlay val="0"/>
    </c:legend>
    <c:plotVisOnly val="1"/>
    <c:dispBlanksAs val="gap"/>
    <c:showDLblsOverMax val="0"/>
  </c:chart>
  <c:txPr>
    <a:bodyPr/>
    <a:lstStyle/>
    <a:p>
      <a:pPr>
        <a:defRPr sz="1800"/>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F83F0A-9466-4805-B4D4-6968F0BCAF75}" type="datetimeFigureOut">
              <a:rPr lang="en-US" smtClean="0"/>
              <a:pPr/>
              <a:t>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1464E6-6A2C-474F-9BD1-156217E5E8A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F83F0A-9466-4805-B4D4-6968F0BCAF75}" type="datetimeFigureOut">
              <a:rPr lang="en-US" smtClean="0"/>
              <a:pPr/>
              <a:t>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1464E6-6A2C-474F-9BD1-156217E5E8A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F83F0A-9466-4805-B4D4-6968F0BCAF75}" type="datetimeFigureOut">
              <a:rPr lang="en-US" smtClean="0"/>
              <a:pPr/>
              <a:t>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1464E6-6A2C-474F-9BD1-156217E5E8A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F83F0A-9466-4805-B4D4-6968F0BCAF75}" type="datetimeFigureOut">
              <a:rPr lang="en-US" smtClean="0"/>
              <a:pPr/>
              <a:t>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1464E6-6A2C-474F-9BD1-156217E5E8A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F83F0A-9466-4805-B4D4-6968F0BCAF75}" type="datetimeFigureOut">
              <a:rPr lang="en-US" smtClean="0"/>
              <a:pPr/>
              <a:t>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1464E6-6A2C-474F-9BD1-156217E5E8A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F83F0A-9466-4805-B4D4-6968F0BCAF75}" type="datetimeFigureOut">
              <a:rPr lang="en-US" smtClean="0"/>
              <a:pPr/>
              <a:t>2/22/2016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1464E6-6A2C-474F-9BD1-156217E5E8A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F83F0A-9466-4805-B4D4-6968F0BCAF75}" type="datetimeFigureOut">
              <a:rPr lang="en-US" smtClean="0"/>
              <a:pPr/>
              <a:t>2/22/2016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1464E6-6A2C-474F-9BD1-156217E5E8A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F83F0A-9466-4805-B4D4-6968F0BCAF75}" type="datetimeFigureOut">
              <a:rPr lang="en-US" smtClean="0"/>
              <a:pPr/>
              <a:t>2/22/2016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1464E6-6A2C-474F-9BD1-156217E5E8A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F83F0A-9466-4805-B4D4-6968F0BCAF75}" type="datetimeFigureOut">
              <a:rPr lang="en-US" smtClean="0"/>
              <a:pPr/>
              <a:t>2/22/2016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1464E6-6A2C-474F-9BD1-156217E5E8A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F83F0A-9466-4805-B4D4-6968F0BCAF75}" type="datetimeFigureOut">
              <a:rPr lang="en-US" smtClean="0"/>
              <a:pPr/>
              <a:t>2/22/2016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1464E6-6A2C-474F-9BD1-156217E5E8A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F83F0A-9466-4805-B4D4-6968F0BCAF75}" type="datetimeFigureOut">
              <a:rPr lang="en-US" smtClean="0"/>
              <a:pPr/>
              <a:t>2/22/2016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1464E6-6A2C-474F-9BD1-156217E5E8A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F83F0A-9466-4805-B4D4-6968F0BCAF75}" type="datetimeFigureOut">
              <a:rPr lang="en-US" smtClean="0"/>
              <a:pPr/>
              <a:t>2/22/2016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1464E6-6A2C-474F-9BD1-156217E5E8A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6.xml"/><Relationship Id="rId4" Type="http://schemas.openxmlformats.org/officeDocument/2006/relationships/image" Target="../media/image53.jpeg"/></Relationships>
</file>

<file path=ppt/slides/_rels/slide1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png"/><Relationship Id="rId10" Type="http://schemas.openxmlformats.org/officeDocument/2006/relationships/image" Target="../media/image16.gif"/><Relationship Id="rId4" Type="http://schemas.openxmlformats.org/officeDocument/2006/relationships/image" Target="../media/image10.jpeg"/><Relationship Id="rId9" Type="http://schemas.openxmlformats.org/officeDocument/2006/relationships/image" Target="../media/image15.jpeg"/></Relationships>
</file>

<file path=ppt/slides/_rels/slide4.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20.png"/><Relationship Id="rId10" Type="http://schemas.openxmlformats.org/officeDocument/2006/relationships/image" Target="../media/image25.jpeg"/><Relationship Id="rId4" Type="http://schemas.openxmlformats.org/officeDocument/2006/relationships/image" Target="../media/image19.png"/><Relationship Id="rId9" Type="http://schemas.openxmlformats.org/officeDocument/2006/relationships/image" Target="../media/image24.jpeg"/></Relationships>
</file>

<file path=ppt/slides/_rels/slide5.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29.jpeg"/><Relationship Id="rId4" Type="http://schemas.openxmlformats.org/officeDocument/2006/relationships/image" Target="../media/image28.jpeg"/></Relationships>
</file>

<file path=ppt/slides/_rels/slide6.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jpeg"/></Relationships>
</file>

<file path=ppt/slides/_rels/slide7.xml.rels><?xml version="1.0" encoding="UTF-8" standalone="yes"?>
<Relationships xmlns="http://schemas.openxmlformats.org/package/2006/relationships"><Relationship Id="rId8" Type="http://schemas.openxmlformats.org/officeDocument/2006/relationships/hyperlink" Target="http://www.thefullwiki.org/Carthage,_Missouri" TargetMode="External"/><Relationship Id="rId13" Type="http://schemas.openxmlformats.org/officeDocument/2006/relationships/hyperlink" Target="http://www.thefullwiki.org/Shippensburg,_Pennsylvania" TargetMode="External"/><Relationship Id="rId18" Type="http://schemas.openxmlformats.org/officeDocument/2006/relationships/hyperlink" Target="http://www.thefullwiki.org/Richland_Center,_Wisconsin" TargetMode="External"/><Relationship Id="rId26" Type="http://schemas.openxmlformats.org/officeDocument/2006/relationships/image" Target="../media/image46.jpg"/><Relationship Id="rId3" Type="http://schemas.openxmlformats.org/officeDocument/2006/relationships/image" Target="../media/image42.png"/><Relationship Id="rId21" Type="http://schemas.openxmlformats.org/officeDocument/2006/relationships/hyperlink" Target="http://www.thefullwiki.org/Curitiba,_Brazil" TargetMode="External"/><Relationship Id="rId7" Type="http://schemas.openxmlformats.org/officeDocument/2006/relationships/hyperlink" Target="http://www.thefullwiki.org/Gainesville,_Georgia" TargetMode="External"/><Relationship Id="rId12" Type="http://schemas.openxmlformats.org/officeDocument/2006/relationships/hyperlink" Target="http://www.thefullwiki.org/Ravenna,_Nebraska" TargetMode="External"/><Relationship Id="rId17" Type="http://schemas.openxmlformats.org/officeDocument/2006/relationships/hyperlink" Target="http://www.thefullwiki.org/Smithfield,_Utah" TargetMode="External"/><Relationship Id="rId25" Type="http://schemas.openxmlformats.org/officeDocument/2006/relationships/image" Target="../media/image45.jpeg"/><Relationship Id="rId2" Type="http://schemas.openxmlformats.org/officeDocument/2006/relationships/image" Target="../media/image41.png"/><Relationship Id="rId16" Type="http://schemas.openxmlformats.org/officeDocument/2006/relationships/hyperlink" Target="http://www.thefullwiki.org/Logan,_Utah" TargetMode="External"/><Relationship Id="rId20" Type="http://schemas.openxmlformats.org/officeDocument/2006/relationships/hyperlink" Target="http://www.thefullwiki.org/Wisconsin_Rapids,_Wisconsin" TargetMode="External"/><Relationship Id="rId1" Type="http://schemas.openxmlformats.org/officeDocument/2006/relationships/slideLayout" Target="../slideLayouts/slideLayout2.xml"/><Relationship Id="rId6" Type="http://schemas.openxmlformats.org/officeDocument/2006/relationships/hyperlink" Target="http://www.thefullwiki.org/Tempe,_Arizona" TargetMode="External"/><Relationship Id="rId11" Type="http://schemas.openxmlformats.org/officeDocument/2006/relationships/hyperlink" Target="http://www.thefullwiki.org/Mount_Vernon,_Missouri" TargetMode="External"/><Relationship Id="rId24" Type="http://schemas.openxmlformats.org/officeDocument/2006/relationships/hyperlink" Target="http://www.thefullwiki.org/Leon,_Mexico" TargetMode="External"/><Relationship Id="rId5" Type="http://schemas.openxmlformats.org/officeDocument/2006/relationships/image" Target="../media/image44.png"/><Relationship Id="rId15" Type="http://schemas.openxmlformats.org/officeDocument/2006/relationships/hyperlink" Target="http://www.thefullwiki.org/Stephenville,_Texas" TargetMode="External"/><Relationship Id="rId23" Type="http://schemas.openxmlformats.org/officeDocument/2006/relationships/hyperlink" Target="http://www.thefullwiki.org/Baramati" TargetMode="External"/><Relationship Id="rId10" Type="http://schemas.openxmlformats.org/officeDocument/2006/relationships/hyperlink" Target="http://www.thefullwiki.org/Monett,_Missouri" TargetMode="External"/><Relationship Id="rId19" Type="http://schemas.openxmlformats.org/officeDocument/2006/relationships/hyperlink" Target="http://www.thefullwiki.org/West_Bend,_Wisconsin" TargetMode="External"/><Relationship Id="rId4" Type="http://schemas.openxmlformats.org/officeDocument/2006/relationships/image" Target="../media/image43.png"/><Relationship Id="rId9" Type="http://schemas.openxmlformats.org/officeDocument/2006/relationships/hyperlink" Target="http://www.thefullwiki.org/Clinton,_Missouri" TargetMode="External"/><Relationship Id="rId14" Type="http://schemas.openxmlformats.org/officeDocument/2006/relationships/hyperlink" Target="http://www.thefullwiki.org/Nashville,_Tennessee" TargetMode="External"/><Relationship Id="rId22" Type="http://schemas.openxmlformats.org/officeDocument/2006/relationships/hyperlink" Target="http://www.thefullwiki.org/Tianjin,_China" TargetMode="External"/><Relationship Id="rId27" Type="http://schemas.openxmlformats.org/officeDocument/2006/relationships/image" Target="../media/image47.jpeg"/></Relationships>
</file>

<file path=ppt/slides/_rels/slide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28600"/>
            <a:ext cx="8763000" cy="6477000"/>
          </a:xfrm>
        </p:spPr>
        <p:txBody>
          <a:bodyPr>
            <a:noAutofit/>
          </a:bodyPr>
          <a:lstStyle/>
          <a:p>
            <a:pPr algn="l"/>
            <a:r>
              <a:rPr lang="en-US" sz="1800" b="1" i="1" dirty="0" smtClean="0">
                <a:solidFill>
                  <a:schemeClr val="tx1"/>
                </a:solidFill>
              </a:rPr>
              <a:t>Dear Company (Doctor, Attorney, Employer, Teacher),</a:t>
            </a:r>
            <a:endParaRPr lang="en-US" sz="1800" b="1" dirty="0" smtClean="0">
              <a:solidFill>
                <a:schemeClr val="tx1"/>
              </a:solidFill>
            </a:endParaRPr>
          </a:p>
          <a:p>
            <a:pPr algn="l"/>
            <a:r>
              <a:rPr lang="en-US" sz="1800" b="1" i="1" dirty="0" smtClean="0">
                <a:solidFill>
                  <a:schemeClr val="tx1"/>
                </a:solidFill>
              </a:rPr>
              <a:t>     I am your customer (patient, client</a:t>
            </a:r>
            <a:r>
              <a:rPr lang="en-US" sz="1800" b="1" i="1" dirty="0" smtClean="0">
                <a:solidFill>
                  <a:schemeClr val="tx1"/>
                </a:solidFill>
              </a:rPr>
              <a:t>, </a:t>
            </a:r>
            <a:r>
              <a:rPr lang="en-US" sz="1800" b="1" i="1" dirty="0" smtClean="0">
                <a:solidFill>
                  <a:schemeClr val="tx1"/>
                </a:solidFill>
              </a:rPr>
              <a:t>student). Satisfy my wants with personal attention and a friendly touch and I will become a walking advertisement for your products and services. Ignore my wants, show carelessness, inattention, or poor manners, and I will simply cease to exist as far as you are concerned.</a:t>
            </a:r>
            <a:endParaRPr lang="en-US" sz="1800" b="1" dirty="0" smtClean="0">
              <a:solidFill>
                <a:schemeClr val="tx1"/>
              </a:solidFill>
            </a:endParaRPr>
          </a:p>
          <a:p>
            <a:pPr algn="l"/>
            <a:r>
              <a:rPr lang="en-US" sz="1800" b="1" i="1" dirty="0" smtClean="0">
                <a:solidFill>
                  <a:schemeClr val="tx1"/>
                </a:solidFill>
              </a:rPr>
              <a:t>     I am sophisticated. Much more than I was a few years ago, my needs are more complex. I have grown accustomed to better things. I have money to spend, I am sensitive, and I am proud. My ego needs the nourishment of a friendly, personal greeting from you. It is important to me that you appreciated my business. After all, when I buy your products and services, my money is feeding you and your family.</a:t>
            </a:r>
            <a:endParaRPr lang="en-US" sz="1800" b="1" dirty="0" smtClean="0">
              <a:solidFill>
                <a:schemeClr val="tx1"/>
              </a:solidFill>
            </a:endParaRPr>
          </a:p>
          <a:p>
            <a:pPr algn="l"/>
            <a:r>
              <a:rPr lang="en-US" sz="1800" b="1" i="1" dirty="0" smtClean="0">
                <a:solidFill>
                  <a:schemeClr val="tx1"/>
                </a:solidFill>
              </a:rPr>
              <a:t>     I am a perfectionist. I want the best I can get for the money I spend. When I criticize your products or your service take heed because I will tell anyone who will listen that I am dissatisfied. The source of my discontent lays in something you, or what you sold me, failed to do. Figure out what that was and fix it or you will also lose my friends as customers.</a:t>
            </a:r>
            <a:endParaRPr lang="en-US" sz="1800" b="1" dirty="0" smtClean="0">
              <a:solidFill>
                <a:schemeClr val="tx1"/>
              </a:solidFill>
            </a:endParaRPr>
          </a:p>
          <a:p>
            <a:pPr algn="l"/>
            <a:r>
              <a:rPr lang="en-US" sz="1800" b="1" i="1" dirty="0" smtClean="0">
                <a:solidFill>
                  <a:schemeClr val="tx1"/>
                </a:solidFill>
              </a:rPr>
              <a:t>     I am fickle. Other businesses continually entice me with offers of “more” for my money. To keep my business you must provide something better than they do. Though I am your customer now, you must prove to me again-and-again that I made the right choice in deciding to do business with you above all others.</a:t>
            </a:r>
          </a:p>
          <a:p>
            <a:pPr algn="l"/>
            <a:r>
              <a:rPr lang="en-US" sz="1800" b="1" i="1" dirty="0" smtClean="0">
                <a:solidFill>
                  <a:schemeClr val="tx1"/>
                </a:solidFill>
              </a:rPr>
              <a:t>Sincerely,</a:t>
            </a:r>
          </a:p>
          <a:p>
            <a:pPr algn="l"/>
            <a:r>
              <a:rPr lang="en-US" sz="1800" b="1" i="1" dirty="0" smtClean="0">
                <a:solidFill>
                  <a:schemeClr val="tx1"/>
                </a:solidFill>
              </a:rPr>
              <a:t>Your Customer (Patient, Client, Employee, Student)</a:t>
            </a:r>
            <a:endParaRPr lang="en-US" sz="1800" b="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smtClean="0"/>
              <a:t>Aristotle</a:t>
            </a:r>
            <a:r>
              <a:rPr lang="en-US" dirty="0" smtClean="0"/>
              <a:t> </a:t>
            </a:r>
            <a:r>
              <a:rPr lang="en-US" sz="2400" dirty="0" smtClean="0"/>
              <a:t>(384-322 BC)</a:t>
            </a:r>
            <a:endParaRPr lang="en-US" sz="2400" dirty="0"/>
          </a:p>
        </p:txBody>
      </p:sp>
      <p:sp>
        <p:nvSpPr>
          <p:cNvPr id="3" name="Content Placeholder 2"/>
          <p:cNvSpPr>
            <a:spLocks noGrp="1"/>
          </p:cNvSpPr>
          <p:nvPr>
            <p:ph idx="4294967295"/>
          </p:nvPr>
        </p:nvSpPr>
        <p:spPr>
          <a:xfrm>
            <a:off x="457200" y="1775191"/>
            <a:ext cx="8229600" cy="1501409"/>
          </a:xfrm>
          <a:prstGeom prst="rect">
            <a:avLst/>
          </a:prstGeom>
        </p:spPr>
        <p:txBody>
          <a:bodyPr>
            <a:normAutofit/>
          </a:bodyPr>
          <a:lstStyle/>
          <a:p>
            <a:pPr algn="ctr"/>
            <a:r>
              <a:rPr lang="en-US" sz="4000" b="1" dirty="0" smtClean="0"/>
              <a:t>Quality is not an act; it is a habit.”</a:t>
            </a:r>
          </a:p>
          <a:p>
            <a:pPr algn="ctr"/>
            <a:endParaRPr lang="en-US" sz="4000" b="1" dirty="0" smtClean="0"/>
          </a:p>
          <a:p>
            <a:pPr algn="ctr"/>
            <a:endParaRPr lang="en-US" sz="4000" b="1" dirty="0" smtClean="0"/>
          </a:p>
        </p:txBody>
      </p:sp>
      <p:pic>
        <p:nvPicPr>
          <p:cNvPr id="3074" name="Picture 2" descr="http://www.marshallfarrier.com/aristotle/aristotle2.jpg"/>
          <p:cNvPicPr>
            <a:picLocks noChangeAspect="1" noChangeArrowheads="1"/>
          </p:cNvPicPr>
          <p:nvPr/>
        </p:nvPicPr>
        <p:blipFill>
          <a:blip r:embed="rId2" cstate="print"/>
          <a:srcRect/>
          <a:stretch>
            <a:fillRect/>
          </a:stretch>
        </p:blipFill>
        <p:spPr bwMode="auto">
          <a:xfrm>
            <a:off x="3200400" y="2819400"/>
            <a:ext cx="2857500" cy="3810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dissolv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wipe(up)">
                                      <p:cBhvr>
                                        <p:cTn id="18"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762000"/>
          </a:xfrm>
        </p:spPr>
        <p:txBody>
          <a:bodyPr>
            <a:normAutofit/>
          </a:bodyPr>
          <a:lstStyle/>
          <a:p>
            <a:pPr algn="ctr"/>
            <a:r>
              <a:rPr lang="en-US" b="1" dirty="0" smtClean="0"/>
              <a:t>The McDonald’s Story</a:t>
            </a:r>
            <a:endParaRPr lang="en-US" b="1" dirty="0"/>
          </a:p>
        </p:txBody>
      </p:sp>
      <p:pic>
        <p:nvPicPr>
          <p:cNvPr id="1026" name="Picture 2" descr="http://i2.cdn.turner.com/cnn/dam/assets/120802062050-first-mcdonalds-franchise-story-to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066800"/>
            <a:ext cx="6096000" cy="342900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encrypted-tbn0.gstatic.com/images?q=tbn:ANd9GcTBBllnDLTs8NG1MRXnGxEbsC0WhCJOrrehM7WK8mvI6yX0O5nyD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6370" y="4632960"/>
            <a:ext cx="2526077" cy="198691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philsdeliandmarket.com/communities/4/000/001/345/164/images/3615552_440x18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632960"/>
            <a:ext cx="4590143" cy="197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098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fade">
                                      <p:cBhvr>
                                        <p:cTn id="16" dur="500"/>
                                        <p:tgtEl>
                                          <p:spTgt spid="205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fade">
                                      <p:cBhvr>
                                        <p:cTn id="21"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McDonalds - A True Story</a:t>
            </a:r>
            <a:endParaRPr lang="en-US" dirty="0"/>
          </a:p>
        </p:txBody>
      </p:sp>
      <p:sp>
        <p:nvSpPr>
          <p:cNvPr id="3" name="Content Placeholder 2"/>
          <p:cNvSpPr>
            <a:spLocks noGrp="1"/>
          </p:cNvSpPr>
          <p:nvPr>
            <p:ph idx="4294967295"/>
          </p:nvPr>
        </p:nvSpPr>
        <p:spPr>
          <a:xfrm>
            <a:off x="457200" y="1143000"/>
            <a:ext cx="8229600" cy="4525963"/>
          </a:xfrm>
          <a:prstGeom prst="rect">
            <a:avLst/>
          </a:prstGeom>
        </p:spPr>
        <p:txBody>
          <a:bodyPr/>
          <a:lstStyle/>
          <a:p>
            <a:r>
              <a:rPr lang="en-US" dirty="0" smtClean="0"/>
              <a:t>40 years ago, Lionel Root, Sr. Vice President of Procurement, McDonalds, Inc., in Oakbrook, IL and the McDonalds senior management decided to switch from a 5 lb. / 144 Slice Sharp American Cheese to a 5 lb. / 160 Slice Sharp American Cheese (Jerry Rogers)</a:t>
            </a:r>
          </a:p>
          <a:p>
            <a:r>
              <a:rPr lang="en-US" dirty="0" smtClean="0"/>
              <a:t>That equals a loss from .5556 oz. to a .50 oz. per slice.</a:t>
            </a:r>
            <a:endParaRPr lang="en-US" dirty="0"/>
          </a:p>
        </p:txBody>
      </p:sp>
      <p:pic>
        <p:nvPicPr>
          <p:cNvPr id="1026" name="Picture 2" descr="http://summitcountrymarket.com/wp-content/uploads/catablog/originals/ellow-american-cheese-kraf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4800600"/>
            <a:ext cx="4648200" cy="1886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8425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McDonald’s Annual Volume in 1975 = $200 million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8138031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873316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McDonald’s Annual Volume in 2015 = $1 Billion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19894697"/>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855451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381000" y="1828800"/>
            <a:ext cx="7680960" cy="4724400"/>
          </a:xfrm>
          <a:prstGeom prst="rect">
            <a:avLst/>
          </a:prstGeom>
        </p:spPr>
        <p:txBody>
          <a:bodyPr>
            <a:normAutofit/>
          </a:bodyPr>
          <a:lstStyle/>
          <a:p>
            <a:r>
              <a:rPr lang="en-US" sz="2800" b="1" dirty="0" smtClean="0"/>
              <a:t>1</a:t>
            </a:r>
            <a:r>
              <a:rPr lang="en-US" sz="2800" b="1" dirty="0"/>
              <a:t>. Quality is </a:t>
            </a:r>
            <a:r>
              <a:rPr lang="en-US" sz="2800" b="1" u="sng" dirty="0"/>
              <a:t>defined</a:t>
            </a:r>
            <a:r>
              <a:rPr lang="en-US" sz="2800" b="1" dirty="0"/>
              <a:t> as conformance to </a:t>
            </a:r>
            <a:r>
              <a:rPr lang="en-US" sz="2800" b="1" u="sng" dirty="0">
                <a:solidFill>
                  <a:srgbClr val="FFC000"/>
                </a:solidFill>
              </a:rPr>
              <a:t>customers’ requirements</a:t>
            </a:r>
            <a:r>
              <a:rPr lang="en-US" sz="2800" b="1" dirty="0"/>
              <a:t>.</a:t>
            </a:r>
          </a:p>
          <a:p>
            <a:r>
              <a:rPr lang="en-US" sz="2800" b="1" dirty="0"/>
              <a:t>2. The </a:t>
            </a:r>
            <a:r>
              <a:rPr lang="en-US" sz="2800" b="1" u="sng" dirty="0"/>
              <a:t>system</a:t>
            </a:r>
            <a:r>
              <a:rPr lang="en-US" sz="2800" b="1" dirty="0"/>
              <a:t> for improving quality is </a:t>
            </a:r>
            <a:r>
              <a:rPr lang="en-US" sz="2800" b="1" u="sng" dirty="0">
                <a:solidFill>
                  <a:srgbClr val="FFC000"/>
                </a:solidFill>
              </a:rPr>
              <a:t>prevention</a:t>
            </a:r>
            <a:r>
              <a:rPr lang="en-US" sz="2800" b="1" dirty="0"/>
              <a:t>.</a:t>
            </a:r>
          </a:p>
          <a:p>
            <a:r>
              <a:rPr lang="en-US" sz="2800" b="1" dirty="0"/>
              <a:t>3. The </a:t>
            </a:r>
            <a:r>
              <a:rPr lang="en-US" sz="2800" b="1" u="sng" dirty="0"/>
              <a:t>performance standard</a:t>
            </a:r>
            <a:r>
              <a:rPr lang="en-US" sz="2800" b="1" dirty="0"/>
              <a:t> is </a:t>
            </a:r>
            <a:r>
              <a:rPr lang="en-US" sz="2800" b="1" u="sng" dirty="0">
                <a:solidFill>
                  <a:srgbClr val="FFC000"/>
                </a:solidFill>
              </a:rPr>
              <a:t>zero defects</a:t>
            </a:r>
            <a:r>
              <a:rPr lang="en-US" sz="2800" b="1" dirty="0"/>
              <a:t>—a commitment to conform to requirements each and every time.</a:t>
            </a:r>
          </a:p>
          <a:p>
            <a:r>
              <a:rPr lang="en-US" sz="2800" b="1" dirty="0"/>
              <a:t>4 . The </a:t>
            </a:r>
            <a:r>
              <a:rPr lang="en-US" sz="2800" b="1" u="sng" dirty="0"/>
              <a:t>measurement</a:t>
            </a:r>
            <a:r>
              <a:rPr lang="en-US" sz="2800" b="1" dirty="0"/>
              <a:t> of quality is the </a:t>
            </a:r>
            <a:r>
              <a:rPr lang="en-US" sz="2800" b="1" u="sng" dirty="0">
                <a:solidFill>
                  <a:srgbClr val="FFC000"/>
                </a:solidFill>
              </a:rPr>
              <a:t>price of nonconformance</a:t>
            </a:r>
            <a:r>
              <a:rPr lang="en-US" sz="2800" b="1" dirty="0"/>
              <a:t>.</a:t>
            </a:r>
          </a:p>
          <a:p>
            <a:endParaRPr lang="en-US" dirty="0"/>
          </a:p>
        </p:txBody>
      </p:sp>
      <p:sp>
        <p:nvSpPr>
          <p:cNvPr id="3" name="Title 2"/>
          <p:cNvSpPr>
            <a:spLocks noGrp="1"/>
          </p:cNvSpPr>
          <p:nvPr>
            <p:ph type="title"/>
          </p:nvPr>
        </p:nvSpPr>
        <p:spPr>
          <a:xfrm>
            <a:off x="352426" y="228600"/>
            <a:ext cx="7059756" cy="1066800"/>
          </a:xfrm>
        </p:spPr>
        <p:txBody>
          <a:bodyPr>
            <a:normAutofit/>
          </a:bodyPr>
          <a:lstStyle/>
          <a:p>
            <a:pPr algn="ctr"/>
            <a:r>
              <a:rPr lang="en-US" sz="4400" b="1" dirty="0" smtClean="0"/>
              <a:t>The 4 Absolutes of Quality</a:t>
            </a:r>
            <a:endParaRPr lang="en-US" sz="4400" b="1" dirty="0"/>
          </a:p>
        </p:txBody>
      </p:sp>
      <p:pic>
        <p:nvPicPr>
          <p:cNvPr id="2050" name="Picture 2" descr="WangenBob-smalljpg"/>
          <p:cNvPicPr>
            <a:picLocks noChangeAspect="1" noChangeArrowheads="1"/>
          </p:cNvPicPr>
          <p:nvPr/>
        </p:nvPicPr>
        <p:blipFill rotWithShape="1">
          <a:blip r:embed="rId2">
            <a:extLst>
              <a:ext uri="{28A0092B-C50C-407E-A947-70E740481C1C}">
                <a14:useLocalDpi xmlns:a14="http://schemas.microsoft.com/office/drawing/2010/main" val="0"/>
              </a:ext>
            </a:extLst>
          </a:blip>
          <a:srcRect l="17295"/>
          <a:stretch/>
        </p:blipFill>
        <p:spPr bwMode="auto">
          <a:xfrm>
            <a:off x="7412182" y="152400"/>
            <a:ext cx="1556910" cy="2362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480058" y="2526268"/>
            <a:ext cx="1478866" cy="369332"/>
          </a:xfrm>
          <a:prstGeom prst="rect">
            <a:avLst/>
          </a:prstGeom>
          <a:noFill/>
        </p:spPr>
        <p:txBody>
          <a:bodyPr wrap="none" rtlCol="0">
            <a:spAutoFit/>
          </a:bodyPr>
          <a:lstStyle/>
          <a:p>
            <a:r>
              <a:rPr lang="en-US" b="1" dirty="0" smtClean="0">
                <a:solidFill>
                  <a:srgbClr val="FFC000"/>
                </a:solidFill>
              </a:rPr>
              <a:t>Philip Crosby</a:t>
            </a:r>
            <a:endParaRPr lang="en-US" b="1" dirty="0">
              <a:solidFill>
                <a:srgbClr val="FFC000"/>
              </a:solidFill>
            </a:endParaRPr>
          </a:p>
        </p:txBody>
      </p:sp>
    </p:spTree>
    <p:extLst>
      <p:ext uri="{BB962C8B-B14F-4D97-AF65-F5344CB8AC3E}">
        <p14:creationId xmlns:p14="http://schemas.microsoft.com/office/powerpoint/2010/main" val="814571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 calcmode="lin" valueType="num">
                                      <p:cBhvr additive="base">
                                        <p:cTn id="21"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 calcmode="lin" valueType="num">
                                      <p:cBhvr additive="base">
                                        <p:cTn id="27"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anim calcmode="lin" valueType="num">
                                      <p:cBhvr additive="base">
                                        <p:cTn id="33"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2">
                                            <p:txEl>
                                              <p:pRg st="3" end="3"/>
                                            </p:txEl>
                                          </p:spTgt>
                                        </p:tgtEl>
                                        <p:attrNameLst>
                                          <p:attrName>style.visibility</p:attrName>
                                        </p:attrNameLst>
                                      </p:cBhvr>
                                      <p:to>
                                        <p:strVal val="visible"/>
                                      </p:to>
                                    </p:set>
                                    <p:anim calcmode="lin" valueType="num">
                                      <p:cBhvr additive="base">
                                        <p:cTn id="39"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613" y="152400"/>
            <a:ext cx="8486774" cy="838200"/>
          </a:xfrm>
        </p:spPr>
        <p:txBody>
          <a:bodyPr/>
          <a:lstStyle/>
          <a:p>
            <a:pPr algn="ctr"/>
            <a:r>
              <a:rPr lang="en-US" b="1" dirty="0" smtClean="0"/>
              <a:t>Total Quality Process</a:t>
            </a:r>
            <a:endParaRPr lang="en-US" b="1" dirty="0"/>
          </a:p>
        </p:txBody>
      </p:sp>
      <p:sp>
        <p:nvSpPr>
          <p:cNvPr id="3" name="TextBox 2"/>
          <p:cNvSpPr txBox="1"/>
          <p:nvPr/>
        </p:nvSpPr>
        <p:spPr>
          <a:xfrm>
            <a:off x="167640" y="1219200"/>
            <a:ext cx="8839200" cy="4247317"/>
          </a:xfrm>
          <a:prstGeom prst="rect">
            <a:avLst/>
          </a:prstGeom>
          <a:noFill/>
        </p:spPr>
        <p:txBody>
          <a:bodyPr wrap="square" rtlCol="0">
            <a:spAutoFit/>
          </a:bodyPr>
          <a:lstStyle/>
          <a:p>
            <a:pPr marL="285750" indent="-285750">
              <a:buFont typeface="Arial" panose="020B0604020202020204" pitchFamily="34" charset="0"/>
              <a:buChar char="•"/>
            </a:pPr>
            <a:r>
              <a:rPr lang="en-US" sz="3000" b="1" dirty="0" smtClean="0">
                <a:solidFill>
                  <a:srgbClr val="FFC000"/>
                </a:solidFill>
              </a:rPr>
              <a:t>The “5 Why’s” and a “So What?”</a:t>
            </a:r>
          </a:p>
          <a:p>
            <a:pPr marL="285750" indent="-285750">
              <a:buFont typeface="Arial" panose="020B0604020202020204" pitchFamily="34" charset="0"/>
              <a:buChar char="•"/>
            </a:pPr>
            <a:r>
              <a:rPr lang="en-US" sz="3000" b="1" dirty="0" smtClean="0">
                <a:solidFill>
                  <a:schemeClr val="accent2">
                    <a:lumMod val="75000"/>
                  </a:schemeClr>
                </a:solidFill>
              </a:rPr>
              <a:t>If what you are doing isn’t adding value to the customer experience and reducing cost, stop doing it!</a:t>
            </a:r>
          </a:p>
          <a:p>
            <a:pPr marL="285750" indent="-285750">
              <a:buFont typeface="Arial" panose="020B0604020202020204" pitchFamily="34" charset="0"/>
              <a:buChar char="•"/>
            </a:pPr>
            <a:r>
              <a:rPr lang="en-US" sz="3000" b="1" dirty="0" smtClean="0">
                <a:solidFill>
                  <a:srgbClr val="FF0000"/>
                </a:solidFill>
              </a:rPr>
              <a:t>DIRFTE - Doing it right the first time, every time.</a:t>
            </a:r>
          </a:p>
          <a:p>
            <a:pPr marL="285750" indent="-285750">
              <a:buFont typeface="Arial" panose="020B0604020202020204" pitchFamily="34" charset="0"/>
              <a:buChar char="•"/>
            </a:pPr>
            <a:r>
              <a:rPr lang="en-US" sz="3000" b="1" dirty="0" smtClean="0">
                <a:solidFill>
                  <a:srgbClr val="92D050"/>
                </a:solidFill>
              </a:rPr>
              <a:t>Every one buys in from the Chairman and CEO to the Mailroom Clerk and </a:t>
            </a:r>
            <a:r>
              <a:rPr lang="en-US" sz="3000" b="1" dirty="0" err="1" smtClean="0">
                <a:solidFill>
                  <a:srgbClr val="92D050"/>
                </a:solidFill>
              </a:rPr>
              <a:t>Secretary.</a:t>
            </a:r>
            <a:r>
              <a:rPr lang="en-US" sz="3000" b="1" dirty="0" err="1" smtClean="0">
                <a:solidFill>
                  <a:schemeClr val="bg2">
                    <a:lumMod val="20000"/>
                    <a:lumOff val="80000"/>
                  </a:schemeClr>
                </a:solidFill>
              </a:rPr>
              <a:t>nization</a:t>
            </a:r>
            <a:r>
              <a:rPr lang="en-US" sz="3000" b="1" dirty="0" smtClean="0">
                <a:solidFill>
                  <a:schemeClr val="bg2">
                    <a:lumMod val="20000"/>
                    <a:lumOff val="80000"/>
                  </a:schemeClr>
                </a:solidFill>
              </a:rPr>
              <a:t>.</a:t>
            </a:r>
          </a:p>
          <a:p>
            <a:pPr marL="285750" indent="-285750">
              <a:buFont typeface="Arial" panose="020B0604020202020204" pitchFamily="34" charset="0"/>
              <a:buChar char="•"/>
            </a:pPr>
            <a:r>
              <a:rPr lang="en-US" sz="3000" b="1" dirty="0" smtClean="0">
                <a:solidFill>
                  <a:srgbClr val="00B0F0"/>
                </a:solidFill>
              </a:rPr>
              <a:t>The Voice of the Customer - 100% Service Levels &amp; Skip Day Lead Time</a:t>
            </a:r>
            <a:endParaRPr lang="en-US" sz="3000" b="1" dirty="0">
              <a:solidFill>
                <a:srgbClr val="00B0F0"/>
              </a:solidFill>
            </a:endParaRPr>
          </a:p>
        </p:txBody>
      </p:sp>
    </p:spTree>
    <p:extLst>
      <p:ext uri="{BB962C8B-B14F-4D97-AF65-F5344CB8AC3E}">
        <p14:creationId xmlns:p14="http://schemas.microsoft.com/office/powerpoint/2010/main" val="4045467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917575"/>
          </a:xfrm>
        </p:spPr>
        <p:txBody>
          <a:bodyPr/>
          <a:lstStyle/>
          <a:p>
            <a:r>
              <a:rPr lang="en-US" dirty="0" smtClean="0"/>
              <a:t>Who Are Your Customers?</a:t>
            </a:r>
            <a:endParaRPr lang="en-US" dirty="0"/>
          </a:p>
        </p:txBody>
      </p:sp>
      <p:sp>
        <p:nvSpPr>
          <p:cNvPr id="3" name="Subtitle 2"/>
          <p:cNvSpPr>
            <a:spLocks noGrp="1"/>
          </p:cNvSpPr>
          <p:nvPr>
            <p:ph type="subTitle" idx="1"/>
          </p:nvPr>
        </p:nvSpPr>
        <p:spPr>
          <a:xfrm>
            <a:off x="2286000" y="2514600"/>
            <a:ext cx="5562600" cy="2971800"/>
          </a:xfrm>
        </p:spPr>
        <p:txBody>
          <a:bodyPr>
            <a:normAutofit/>
          </a:bodyPr>
          <a:lstStyle/>
          <a:p>
            <a:pPr algn="l"/>
            <a:r>
              <a:rPr lang="en-US" b="1" dirty="0" smtClean="0"/>
              <a:t>1. </a:t>
            </a:r>
          </a:p>
          <a:p>
            <a:pPr algn="l"/>
            <a:r>
              <a:rPr lang="en-US" b="1" dirty="0" smtClean="0"/>
              <a:t>2. </a:t>
            </a:r>
          </a:p>
          <a:p>
            <a:pPr algn="l"/>
            <a:r>
              <a:rPr lang="en-US" b="1" dirty="0" smtClean="0"/>
              <a:t>3. </a:t>
            </a:r>
          </a:p>
          <a:p>
            <a:pPr algn="l"/>
            <a:r>
              <a:rPr lang="en-US" b="1" dirty="0" smtClean="0"/>
              <a:t>4. </a:t>
            </a:r>
          </a:p>
          <a:p>
            <a:pPr algn="l"/>
            <a:r>
              <a:rPr lang="en-US" b="1" dirty="0" smtClean="0"/>
              <a:t>5. </a:t>
            </a:r>
            <a:endParaRPr lang="en-US" b="1" dirty="0"/>
          </a:p>
        </p:txBody>
      </p:sp>
    </p:spTree>
    <p:extLst>
      <p:ext uri="{BB962C8B-B14F-4D97-AF65-F5344CB8AC3E}">
        <p14:creationId xmlns:p14="http://schemas.microsoft.com/office/powerpoint/2010/main" val="2283758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917575"/>
          </a:xfrm>
        </p:spPr>
        <p:txBody>
          <a:bodyPr/>
          <a:lstStyle/>
          <a:p>
            <a:r>
              <a:rPr lang="en-US" dirty="0" smtClean="0"/>
              <a:t>Who Are Your Suppliers?</a:t>
            </a:r>
            <a:endParaRPr lang="en-US" dirty="0"/>
          </a:p>
        </p:txBody>
      </p:sp>
      <p:sp>
        <p:nvSpPr>
          <p:cNvPr id="3" name="Subtitle 2"/>
          <p:cNvSpPr>
            <a:spLocks noGrp="1"/>
          </p:cNvSpPr>
          <p:nvPr>
            <p:ph type="subTitle" idx="1"/>
          </p:nvPr>
        </p:nvSpPr>
        <p:spPr>
          <a:xfrm>
            <a:off x="2286000" y="2514600"/>
            <a:ext cx="5562600" cy="2971800"/>
          </a:xfrm>
        </p:spPr>
        <p:txBody>
          <a:bodyPr>
            <a:normAutofit/>
          </a:bodyPr>
          <a:lstStyle/>
          <a:p>
            <a:pPr algn="l"/>
            <a:r>
              <a:rPr lang="en-US" b="1" dirty="0" smtClean="0"/>
              <a:t>1. </a:t>
            </a:r>
          </a:p>
          <a:p>
            <a:pPr algn="l"/>
            <a:r>
              <a:rPr lang="en-US" b="1" dirty="0" smtClean="0"/>
              <a:t>2. </a:t>
            </a:r>
          </a:p>
          <a:p>
            <a:pPr algn="l"/>
            <a:r>
              <a:rPr lang="en-US" b="1" dirty="0" smtClean="0"/>
              <a:t>3. </a:t>
            </a:r>
          </a:p>
          <a:p>
            <a:pPr algn="l"/>
            <a:r>
              <a:rPr lang="en-US" b="1" dirty="0" smtClean="0"/>
              <a:t>4. </a:t>
            </a:r>
          </a:p>
          <a:p>
            <a:pPr algn="l"/>
            <a:r>
              <a:rPr lang="en-US" b="1" dirty="0" smtClean="0"/>
              <a:t>5. </a:t>
            </a:r>
            <a:endParaRPr lang="en-US" b="1" dirty="0"/>
          </a:p>
        </p:txBody>
      </p:sp>
    </p:spTree>
    <p:extLst>
      <p:ext uri="{BB962C8B-B14F-4D97-AF65-F5344CB8AC3E}">
        <p14:creationId xmlns:p14="http://schemas.microsoft.com/office/powerpoint/2010/main" val="3145119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680960" cy="914400"/>
          </a:xfrm>
        </p:spPr>
        <p:txBody>
          <a:bodyPr/>
          <a:lstStyle/>
          <a:p>
            <a:pPr algn="ctr"/>
            <a:r>
              <a:rPr lang="en-US" b="1" dirty="0" smtClean="0"/>
              <a:t>B 2 B Business</a:t>
            </a:r>
            <a:endParaRPr lang="en-US" b="1" dirty="0"/>
          </a:p>
        </p:txBody>
      </p:sp>
      <p:pic>
        <p:nvPicPr>
          <p:cNvPr id="4098" name="Picture 2" descr="http://3.bp.blogspot.com/_AcBUSVxs82w/TI-LlChVR7I/AAAAAAAAhdU/d1h229GGhbw/s1600/Wal-Mart_Logo.jpg"/>
          <p:cNvPicPr>
            <a:picLocks noChangeAspect="1" noChangeArrowheads="1"/>
          </p:cNvPicPr>
          <p:nvPr/>
        </p:nvPicPr>
        <p:blipFill rotWithShape="1">
          <a:blip r:embed="rId2">
            <a:extLst>
              <a:ext uri="{28A0092B-C50C-407E-A947-70E740481C1C}">
                <a14:useLocalDpi xmlns:a14="http://schemas.microsoft.com/office/drawing/2010/main" val="0"/>
              </a:ext>
            </a:extLst>
          </a:blip>
          <a:srcRect t="24093" b="16915"/>
          <a:stretch/>
        </p:blipFill>
        <p:spPr bwMode="auto">
          <a:xfrm>
            <a:off x="381000" y="1676400"/>
            <a:ext cx="2857500" cy="1814947"/>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data:image/jpeg;base64,/9j/4AAQSkZJRgABAQAAAQABAAD/2wCEAAkGBxMQEBAUEhAUFRQWFhgTFhYXFxkYFRgVGBQXGBgXGBcYHSggGBolGxYYJTEhJSorLi4uFx8zODMsNygtLisBCgoKDg0OGxAQGywmICQvLDcsNywvNCwsNDQvLDcsLy8sLCwsLDQsLC8sLywsLCwtLCwsLCwsLCwsLCwsLCwsLP/AABEIAMMBAgMBEQACEQEDEQH/xAAbAAEAAwEBAQEAAAAAAAAAAAAABQYHBAMBAv/EAE8QAAEDAgIFBQwIAwUFCQAAAAEAAgMEEQUSBgchMVETQWFxkRciMzVSU3OBk6GywRQyQnKSsbPRFmKCIzSiwtIVVOHi8CQlQ1VjdIOj0//EABoBAQADAQEBAAAAAAAAAAAAAAAEBQYDAgH/xAA8EQACAQMABQgKAgIBBAMAAAAAAQIDBBEFEiExURQVQWFxgZGxBhMiMjM0ocHR8CPhUvFCJGJyshY1U//aAAwDAQACEQMRAD8A2jEq+OnifLK4NjYMzif25yd1l8lJRWWdKVKdWahBZbMjxvW3O55FLEyNnM54zSHptfK3q29agzu5Z9k1Nv6P0lHNZtvq2Ii+6jiPnI/ZtXjlVQk8x2nB+I7qOI+cj9m1OVVBzHacH4juo4j5yP2bU5VUHMdpwfiO6jiPnI/ZtTlVQcx2nB+I7qOI+cj9m1OVVBzHacH4juo4j5yP2bU5VUHMdpwfiO6jiPnI/ZtTlVQcx2nB+I7qOI+cj9m1OVVBzHacH4juo4j5yP2bU5VUHMdpwfiO6jiPnI/ZtTlVQcx2nB+I7qOI+cj9m1OVVBzHacH4juo4j5yP2bU5VUHMdpwfiO6jiPnI/ZtTlVQcx2nB+I7qOI+cj9m1OVVBzHacH4juo4j5yP2bU5VUHMdpwfiO6jiPnI/ZtTlVQcx2nB+I7qOI+cj9m1OVVBzHacH4juo4j5yP2bU5VUHMdpwfiO6jiPnI/ZtTlVQcx2nB+I7qOI+cj9m1OVVBzHacH4juo4j5yP2bU5VUHMdpwfiO6jiPnI/ZtTlVQcx2nB+I7qOI+cj9m1OVVBzHacH4juo4j5yP2bU5VUHMdpwfiO6jiPnI/ZtTlVQcx2nB+I7qOI+cj9m1OVVBzHacH4juo4j5yP2bU5VUHMdpwfiO6jiPnI/ZtTlVQcx2nB+J14frYrGOHKsilZfaMuR1uhw2D1gr7G7mt5yq6At5L2G0/H98TWdG8fhr4BLCTbc5p+sx1trXD171Op1FNZRl7u0qW1TUn/slV7IxlWvGvcBSQA2a7PK7pIs1vZd3aFCu5bkaX0dpJudR71hfkydQjUhAEAQBAEAQBAEAQBAEAQBAEAQBAEAQBAEAQBAEAQBAEAQBAEBetTuIOjxHkx9WZjmuHNdgL2n1WI/qUm1lieOJSadoqdtr9MWvrsNzViYwx/Xl4ej9G/4goN5vRqvR33KnajMlDNIEAQBAEAQHTh1BJUPDI23PPwA4k8wXKtWhSjrTZ4nUjBZkXrDNEoIgDIOVfz3+qOpv7qiraSqzfs7F9SsqXc5btiOuo0dpnixhaOlven3LjC+rxedbx2niNxUXSU/SDRp9MC9hL4uP2m/etzdKuLS/jW9mWyX7uJ9C5VTY9jIFWBKCAIAgCA7MLw2SpfkjHSSfqtHElcK9eFGOtI51Ksaayy8YdonBGBnHKu5y7d6mjm67qjraRrTfs7F1fkral3OW7YdVTo5TSNI5FrelnekdnzXKF9Xi862e3aeI3FSLzkpeP6Ovpe+BzxX+tba3gHDm61dWl7Gv7L2S/dxYULhVNm5kKpxJCAIAgCAIAgCAIAgCAt2qjxtT9Uv6L13tviIqtNfJz7vNG/qzMMY/ry8PR+jf8QUG83o1Xo77lTtRmShmkCAIAgCA9aSndK9rGC7nGwH/AFzLxOcYRcpbkeZSUVlmnYLhTKWIMbtcdrnc7j+3ALL3NxKvPWe7oKarVdSWWSCjnIID45oIIIuDsIO6y+p42o+mb6UYN9Glu3wb7lvQedvq5uhaSxuvXw271v8AyW1vW9ZHbvRCqcSQgCA9KWndK9rGC7nEADr+S8TmoRcpbkeZSUVlmo4PhjaaIMbtO9zudzucrLXFeVaes+4pqtR1JZZ3LgcggPzIwOBDgCCLEHcQvqbTyj6njajN9J8F+iyXbfknfVPA87Sf+ti0tldevht95b/yW1vW9ZHbvIZTSSEAQBAEAQBAEAQBAW7VR42p+qX9F6723xEVWmvk593mjf1ZmGMf15eHo/Rv+IKDeb0ar0d9yp2ozJQzSBAEAQBAXrQjCMjOXeO+eLM6Gces/l1qh0lc60vVR3Lf2/0Vl3W1nqLoLSqohFH0u0gcXmGJxDW7HuBsXO5xfgPer2wsko+smtr3Fla26S15ETguOy0zwcxcz7TCbi3EX3FS7mzhWjjGH0M71aEai6zSqedsjGvabtcA4HoKzM4OEnGW9FRKLi8M5Mcw4VMD2c+9p4OG79vWu1tXdGopePYe6NT1c1IytzSCQRYjYRz3WqTzuLoL6fQgLnoHhux07hvuxnV9o/L1FUulK+1Ul2v7Fde1P+CLgqYgFO0u0hc1xhhda313jffyQebpPqVzo+yTXrKi7F9ywtbdNa8u4r2FYzLTyBwcSPtNJJDhz+vpVjXtadWOq12EqpRjOOMGmUdU2aNr2G7XC4+Y6wdizFSnKnJxlvRTyi4vDPLFaBtRE+N3PuPBw3Fe6FZ0ZqaPVOo4S1kZXU07o3uY8Wc0kEdI+S1UJqcVKO5l1GSkso817PQQBAEAQBAEAQBAW7VR42p+qX9F6723xEVWmvk593mjf1ZmGMf15eHo/Rv+IKDeb0ar0d9yp2ozJQzSBAEAQEhgOHGpnYz7P1nng0b+3d61Guq6o03Lp6O041qnq4NmpNaAAALAbAOhZZvO1lMRukWI/R6d7we+Pes+8ef1C59Sk2dD11VRe7pOtCnrzSMvJWoLkL6fS6aA4hcPgJ3d+zqvZw7SD6yqTStHDVVdj+xXXtPapot6pyAZ1ppQclUlwHeyDP8A1fa99j61o9HVtejh71s/BbWlTWhjgQKsCUfuCIvc1rd7iGjrJsF5lJRTk+g+N4WWa1RUwijZG3c0Afue1ZKpUdSbk+kopycpNs58arvo8EknOBZv3jsb7/yXu2o+tqqHie6UNeaiZW5xJJJuTtJ6Vq0sLCLrcfF9PpbtAsSs58DjsPfs6x9YD1bfUVT6UoZSqrsf2IF7T2a67y6qkK4punmGfVnaODH/AOV3y7FdaLr76T7V9ywsqv8AwfcU5XJYBAEAQBAEAQBAEBbtVHjan6pf0XrvbfERVaa+Tn3eaN/VmYYx/Xl4ej9G/wCIKDeb0ar0d9yp2ozJQzSBAEAQF+0Gw/k4TKR30h2fcGwdpuexZ/SdbWqai3LzKu8qa09XgWVVhDKHp5W5pmxA7Ixc/edt/K3ar/RdLVpub6fsWdlDEdbiVhWhNCA78BrORqYn3sM1nfdOw/n7lHuqXrKMonKvDXg0aosoUhX9N6PlKbMBtjcHf0nYfkfUrHRtXUravElWk9WpjiZ4tEWxYdB6PlKnOd0bS7+o7B8+xV2k6urR1eJEvJ4hjiaEs6VRTtYFZ4KIHjI78m/5lc6Jpe9U7vyWFlDfIpquiwCA96CqMMscg3tcD6ucesXXOrTVSDg+k8TjrRcTWo5A5ocDcEAjqIuFkWmnhlG1h4PKupRNG+N25wI/Y+or3SqOnNTXQfYScZKSMnqITG9zHCzmktPWDZa2E1OKktzLyMlJZR5r0eggCAIAgCAIAgLdqo8bU/VL+i9d7b4iKrTXyc+7zRv6szDGP68vD0fo3/EFBvN6NV6O+5U7UZkoZpAgCA96ClM0scY3ucB1DnPqC51aipwc30HictWLkazFGGNa1osGgADoAsFkpScm2+ko28vLP05wAJO4C56gviWdiBkmIVJllkkP2nF3qJ2DsWupU/VwUeCLyEdWKieC6HsID4gNYweo5Wnhfzljb9drH3grJXENSrKPWUdWOrNo96qASRvYdzmlp9YsvFObhJSXQeYy1WmZE9haSCLEGxHSN616aayi9TysovmgdLlp3vI2vds+63YPeXKg0pU1qqjwXn+orL2WZ44FmVYQzMtK6nlKuU32NIYP6RY++609jT1KEevb4lxbR1aaIlTCQEAQGj6G1fKUjATtYSw9Q2j3EdizWkaepXb47SouoatR9ZOKCRih6d0OSZsoGyQWP3m7PeLdhV/outrU3B9Hkyzs55jq8CsK0JoQBAEAQBAEAQFu1UeNqfql/Reu9t8RFVpr5Ofd5o39WZhjH9eXh6P0b/iCg3m9Gq9HfcqdqMyUM0gQBAWrQGizSvlI+oMrfvO3+74lU6Vq4gqa6fsQb2eIqPEvKoitInSqp5OkmI3uGQf1Gx911LsaevXiuG3wO9tHWqIzJaguQgCAIDQdBZ81Ll8h7h6jZ3zKzuk4YrZ4r+iqvI4qZ4liVcRDMtK6fk6uYcziHj+oXPvutPYz16EerZ4FxbS1qaNCwin5KnhZwYL9drn3krPXE9erKXWVdWWtNs6ZH5QSdwBPYLrkll4PCWdhkE0hc5zjvJJPWTdbCK1Uki+SwsH5Xo+hAEBa9X9VaSWPymhw62m35O9yqdLU8wjPg/Mg3sfZUi8KiK0iNKqLlqWQW75n9o3rbv8AddTLGr6usuD2Ei2nqVEZmtOXAQBAEAQBAEAQFu1UeNqfql/Reu9t8RFVpr5Ofd5o39WZhjH9eXh6P0b/AIgoN5vRqvR33KnajMlDNIEAQGl6J0fJUsdxtfeQ/wBW7/CAszf1fWV31bP3vKe5nrVH1EwoRHKjrBqO9hj4kvPqFh+ZVxomG2U+4n2MdrkUpXZYhAEAQFv1ey7ahvENd2FwP5hU2lo7IS7SBfLZFl0VKVxUNL6EPq6TZ4QiM9QeL+56uNH1tWhU6tv0/on2s8U5dRb1TkAjtI5clJUHiwt/F3vzUmzjrV4Lr8tp2oLNSJlq1RdBAEAQElo3UcnVwHi7Kep3e/NRbyGvQkury2nG4jrU2jUVlilBCH0ybFaXkZ5Y/JcQPu72+6y1tCp6ynGfFF3TlrwUjlXY6BAEAQBAEAQFu1UeNqfql/Reu9t8RFVpr5Ofd5o39WZhjH9eXh6P0b/iCg3m9Gq9HfcqdqMyUM0gQHtQ0/KyxsH2nBvabXXOrPUg5cEeJy1YtmuNaAABuGwdQWRbztZRn1fD4Z3pvUZqst8hrW9ozH4lo9GQ1aGeLf4LazjinniQCsCUEAQBAWHQWS1Vbyo3D3g/JV2lI5oZ4NES8X8feaEs6VRxV1Jnkpnebe4+oxu+YC70qmrCceK+50hLEZLj+TtXA5lf04ly0hHlPaOzvvkrDRkc188EyVZrNQzxaMtggCAID6x1iCN4N+xfGsrB8azsNeppg9jHjc5od2gH5rHzjqyceBRSWG0ei8nkomn1Llmjk8ttj1t/4EdivtFVM03Dg/Ms7KWYuPAq6tSaEAQBAEAQBAW7VR42p+qX9F6723xEVWmvk593mjf1ZmGMf15eHo/Rv+IKDeb0ar0d9yp2ozJQzSBAWHQemz1WY7mNLvWe9H5lV2k6mrRxxZEvJYp44mhLOlUEBlGMz8pUTO4vdbqBsPcFrLeGpSjHqReUo6sEjjXc6BAEAQErotJlrIDxdl/E0j5qJfRzbyOFys0macsuUwQBAVPWFJ/ZwN4uc7sAH+ZW+iY+3J9ROsV7TZSFeFkEAQBAEBpuis+ejhPAFn4SQPdZZe+hq15fu8prmOKrJZRDgV/Temz0pdzscHeo96fzHYrDRlTVrY4r+yVaSxUxxM8WjLYIAgCAIAgCAt2qjxtT9Uv6L13tviIqtNfJz7vNG/qzMMY/ry8PR+jf8QUG83o1Xo77lTtRmShmkCAvOr+ntFK/ynBvqaL/AJu9yotLTzOMeC8/9Fbey9pItSqSCeVVLkje7yWud2Ale4R1pKPFnqKy0jISbrXl6F9PoQBAEB14Q/LUQHhIz4guNws0pLqZzqrMH2GsLJFGEAQFJ1hP7+AcGuPaR+yvNEr2ZPrRY2K2MqStyeEAQBAEBfdAZr08jfJf7nAfMFUGlY4qp8UVd6sTT6izKrIZz4hT8rFKzymlvrI2e9dKU9SpGXBnuEtWSZki15ehAEAQBAEAQFu1UeNqfql/Reu9t8RFVpr5Ofd5o39WZhjH9eXh6P0b/iCg3m9Gq9HfcqdqMyUM0gQGn6MQcnSQji3Mf6iT+RWXvZ61eT/dhTXEtaoyUUQ4EXpPLko5z/Ll/EQ35qVZR1q8V1+W0726zViZgtSXIQBAEAQH1jrEEbwbr41lYPm82IrGlAEAQFA09deqb0RNH+J5+a0Gil/C+1+SLSy+H3lbVmTAgCAIAgLbq9l7+dl97Wut1Gx+IKo0tH2YyIF8tiZdlRlcEBlOOQcnUzt4PcR1E3HuIWstp69GL6i7oy1qafUcS7nUIAgCAIAgLdqo8bU/VL+i9d7b4iKrTXyc+7zRv6szDGP68vD0fo3/ABBQbzejVejvuVO1GZKGaQ+xsLiAN5IA6zsXxvCyz43hZNgijyta0bgAOwWWOk9ZtlC3l5P0vh8K/pzLlpCPKe0dl3fJWOjI5r54JkqzWahV8L0QraqJssNM58brgOzMF7Gx3uB3grTRozkspEmtpC2oz1Kk8Pv/AAcOL4TNSScnURmN+UOsSD3puAbtJHMV5lBxeGd6FxTrx1qbyiUpNB6+WNkjKVxY9oe05mC7XC4Ni6+0L2qFRrKRGnpO0hJxlPat+x/ghsQopKeV8UrMsjDZzbg2Nr7xs3Fc5RcXhkulVhVgpweUzmXw6BAaZgtbV1UQfBQOkYDkLhIwd8AL7HWPOFUrQlSe2Mvp/ZR13Qoz1alTD7Gd5hxD/wArf7WP9195hq8fp/Zx5Raf/qvBkTiuOz0pHL0Esd9xce9PU4CxPrXiWhZx3y+hKoU6Vf4dRP8AeBS8dxL6TMZMuXYG2vfd0qfa0PUU9TOSyo0vVx1SOUk7H1AfEAQH1ASWj+K/RZS/Lmu0tIvbeQd/qUW7t/Xw1c42nGvS9ZHBYv45H+7n8f8AwVdzQ/8AP6ETkL4nXhWk0lVIIoKRz3kEhokaNg37SAF6joaUnhS+n9nKtQhRjr1J4XYQ2muE1McgnnpXQtfZgu5jruDf5TwCtKFpO3pqMjtZXNGotSnPLXb9ysrqWBJ4Lo/U1uf6NCZMmXNYtFs17fWI35T2L3CnKfuojXF3Rt8etljO7uOgaJVpqDT/AEc8sGcqWZmXyXtmvmtv6V99VPOrjaeOcLb1frdb2c4zt3+BF19FJBI+KVuV7DZzbg2Nr2uCRzrxKLi8MkUqsasFODymeC+HQIC3aqPG1P1S/ovXe2+Iiq018nPu80b+rMwxj+vLw9H6N/xBQbzejVejvuVO1GZKGaQ78Ahz1UDf52k9TTmPuCj3UtWjJ9RyryxTk+o1RZQpAgKprBf/AGULeLyextv8yttEr25PqJ1ivabNV0BpORw2jbYj+zDzfjIS8+9y2VFYppGR0lU9ZdVJdfls+xU9buBmeXD3tG18n0U/1nM3ss9cbmGs4+BZ6DulShVT6FreH6jSIIgxrWtFmtAaBwAFgpSWDPyk5Nt9JjGn+AuqMcbCywNQI3X4ANLXOPGwjJUCtT1quF0mv0Zdqlo91Jf8c/15l5mw7DMGp2mWJliQzM5nKSPdYngbbieYDsUlxp0o7SljWvb+q1BvueEv3xPDGdGcPxWlEtPyTHuaTFIwBm3yXtFri4sbi42r5OlTqRyj3Qvbqyq6lTLXSnt8H+5Pmp6Msw97XCzm1EjSOBAYCEtViHeNOyUrlNf4o89NNYTsOquQFMJBka/MXlv1r7LZTwXyrcaksYPWj9EK6pes18beGfuWTCMRgxSjD8gdHIC18bwDYjYWnp6eorrGUakclfXo1bOvq5w1uaMqotX+fFpqUuIgjtKXfaMTrFrR/Mb2v/KSoSt81HHoNNU0vq2Uay957O/p/JfcTnwnChHFJDEwuFw3kuUfl3ZnEgm2zeTc2O+xUqTpU9jKSlC/vczi2+/C7EceluhFLW0pnpGMZLk5SN0dmskFrhpbu2jcdhva+zYvNWjGccx3nWx0nXt6vq6zbjnDzvR91X4TBJhkLpKeJ7i6S7nMaXbJHDaSLpbwi6ayhpivVjdyUZNLZufUTFNQ4ZBMYGspRM9xeWOyGQl13Ws7aN+xvDcF0Spp42ZIk6t7Up+sblqrp242bP1kDrO0SpjRy1EcTYpYgHXYA0ObmAIc0bDsOw79gXK4pR1XJbydojSFZV40pPMXx247CL0Dgwmnpo5J5qd9Q9uZ3KEHJe9mhh2Agbzv3rxRVKMctrJI0lO/q1XCnGSit2OnryWXRyvw7FRM2OibZlg7PCwAg3sQW34dBXanKnUzhFfdUruycXKpv4NkJhejkdBj8TYbiKSGSRrSbluwgtudpGzZfiucaahW2EytezutHNz3qSR0654HSU9Gxgu59QGtHFxYQB2r7dLMUlxOegJqFWcpblH7nThWr+gooM9UGyOa28kkptGOOVuwAX3XuV9jb04LMjnW0vdXFTVpbF0Jb/H9RNaJ0VA3lpaAsyyFrZOTcS3MzNbvSe9Nn7updKcYLLgQ72rdPVhcZ2Zxnft89xUtKNJ2YbjMkjonSZqZjAA4Nt35N9o27lwqVVTq5fAtLOxld2KhF4xJv6HpolodBVRur6xhlfO504Zd2RjS4kCwsXm3HZawsvtOjGS15dJ5vdI1aMlbUHhRws9L/B+cOiwLEGSf2LKcsdls94hfu+sAH2I37+G5IqjNbsfQ+1ZaTtZL2nLPBay8jMdJcOZTVUsUUrZY2kFjw5rrtIBFy3ZcXsekKHUioyaRpLStKtRjOccPpRN6qPG1P1S/ovXS2+IiHpr5Ofd5o39WZhjH9eXh6P0b/iCg3m9Gq9HfcqdqMyUM0hPaERZqtp8ljne7L/mVfpOWKDXFoi3jxTNFWcKkICm6fAufTMG85rDpJaArvRC2S7iws2lGUma9pDL9EwycsOUxU5a3oIZlb77LXTerTeOBjbWPr7qKl0y2+J20MjKuCmmIuCGTt6HFuz1jMV6WJJM5VFKhUnDtT8SNkxj/AL3jpgdgpXvI5s7pI8t+prHfiXjX/k1eokK3/wCidX/uS+j/AD9Dhx3LHjWGSO/8SOaEHg4C7dvTmIXmeyrF9p2t8zsasV0OLITXbh8skVJIxrnMY57XgAmxeGZSQObvCL9I4rndxbSaJvo/WhCc4yeG8Y7v9lNwzVvXVELJWtjY14uBI4tda+8jLsvv6lHjbTksltW01bUpuDy8cNq8zRNTzMuHvFwbVEguNoNgzaDwUq19zvKDTrzcp/8Aaioa2cKnlxHNFTyyN5JguyNzhe7tlwN64XMJOexFroSvShbYnJLa97SL7qzwSSioGsmBbI97pS0723DWgHps0H1qTbwcIYZSaXuYXFxrQ3JJHngGKxy4xibGkEiOBoOzbyecPt1OkA9SQknUkuw9XNCcLKlJ8ZfXGPIo2uPDJvpzJRG50b4mta4AkBzS67dm47QfX1qNdRevkudA16at3BtJpv8A2aPoRSvpcMpmz965kZc6/wBkFzn2N91mkdil0k401koNITjWu5unub2eRy6sXh2HRuG4yTEdRmeV8t/c8TppdNXTT4R8kY7i8rv9rzOzHMKx1jfaLTkDb0WHYoEn/K+01lGK5FFY/wCC/wDU2rWL4rrPuD42qwr/AA2ZDRfzdPt+xzYHopTYfSZxTNmmbHyjnFoc97w25DL3y7dgA95XmFKMI7ss93N/Wuq2HLVi3hdCS6/uNBNIKiuEzpaQQRtsGGxBc65uNtr2FttudKNSU85WBpG0pW+qoT1m9554l4+ov/bS/mUl8Zdh6pf/AF1T/wAkemnMjWzYSXbvpje0tcB77JW3x7T5o5N06yX+D8zw1t0skmGu5NrnZZGPeG3JyC99g3gEtPqvzL5cpuGw96EqQhdLW6U8dpBajqZ7WVrnMcGOMQaSCAS3lM1uNsze0LnaJ4bJvpFOLlTintWc/TBXNcnjL/4Wfm9crr3yw0D8r3v7Fm0LxTEaOlYyXDnywtbnY9r2BwYe+tYnvhtNtxXWlKpGOHHYVukKFnXrOUKqUnvTTxncT+ETYdjUUj/orXEHK8PjDZASDY527d3ODfqXWLp1VnBBrxu9HzUdfsw9ng/wZJp/gDKCtdFGSY3NEjQdpaHEjKTz2IO3hZQa1NQlhGq0ZdyuaCnLfuZ16qPG1P1S/ovXq2+Ijlpr5Ofd5o39WZhjH9eXh6P0b/iCg3m9Gq9HfcqdqMyUM0hatX0d5ZnW3MA7Xf8AKqnS0vYiusg3z9lIvKoitCApulNUyPEKR0gJZHyb3gWuWiUlwFyNpAWg0PhQbfH8E6jCU7ecY73nHgT2musamraGaCKKdr35Nr2sDQGyNedrXk/Z4K/q3EZwcUVuj9D1re4jVm44Wd2eGOA0K1kQUdFFBPHO50ZcAWBhGUuLgLueDsvbduASlcxjHDyNIaGq167qU3FJ435+yIOl0yaMadXObJyRLhlAaX8nyRYwWJAvsaSL8dpXJVl63X6CZPRsnYK2WNbZ2Zzl/c7tYOnFPXxQCnbOySKXlA5wa2wynaC15IdfKvdevGaWMnHRei6ttOTqOLTWNmfuiTwLW5lY1tXA5zgLGSPL33SWGwB6jboC9wu9ntIjXPo/mWaMsLg/ycOlutF9RE6KljdE1ws6RxHKFp3gAbG3HPc+revFW6cliJ3stBxpTU6zy10Ld/Z16utKW0VFyb6WqeXSOkDo42uaWkNA2l48krlSv6FJaspbTnpTR07mvrxlFbEtr/os51ixf7jXeyZ/+i6c6W3+Xl+Su5kq/wCcPF/gr+kWsCslYWUtFLFcWMjgS8fdAFmnp2rlPSlJrEZLxJ1roajCWtWmn1Ld3mb4diU9HUCVji2VhN789/rNeDvB514p1N04s0FahTr0tSSzF/uw06g1wRFg5elkD7beTLXNJ/qII96mq7XSjN1PR6prfxzWOv8ArJXdMdZUlZG6GGPkYnCzyTeR48m42NHEC9+PMuVW5c1hbifYaFhbyVSo9aS3cF+Tp0N1jRUFHHA6nkeWlxzBzQDmeXc/WvtK4UI6uDnf6HqXNd1VJLOPIpVbiAkrJJw0gOndNl5wDIX2vxUdyzLW6y4p0XGgqWd0cfTBfdJ9ZsVXSTwNppGmRuUOLmkDaDtt1KVUuVKLWCjs9CVKFaNRyTwemjetcRQMjqoXvewBoewi7gNgzBxFjbnF7pC7wsSPl3oFzqOVKSSfQ+jsJZmsiXlH3w2bk7DKB9e/OXbLAcAFy51oZ3rxIz0HHVWKiz08CLqtLnvxGCr+gVAbHE+ItttJcTtBt0rw9JUHNS1l4kmGjNW2lR9Ystp+BwawtJn18EQbRzw8k/lC924DKRvG7evlS/o1cRi1ntO+jNHq2qNymnlYJDANbYbE1tXC972i3KR5e+6S0kAHjY+oKVC72e0iNc+j7c26MklwfR3nV3YIQ5wFJJk2Ze+aHX23uNw5tx4r7ytcDn/8eqYXtrPSUHTjSBuIVXLMjcwZGss4gnYTt2dajVqinLKLzR1pK1o+rk87cln0R1n/AEWCOCohMjYwGsewgOyjcC07DYbL3G5dqVzqrEkVt9oP11R1KcsN70yUfrVpIWuFNQvBJLiCI42lx5zkvcr3yqC91EZaBuKjXrai+r88GaY/jElbUPnlIzOtsH1WtAsGtHAD5lQ5zc3lmitraFvTVOG5E9qo8bU/VL+i9dbb4iIWmvk593mjf1ZmGMf15eHo/Rv+IKDeb0ar0d9yp2ozJQzSF01eM72odxLB2Bx+apNLvbBdpXXz2xRb1TkAIDPdOz/2oejb+ZWi0X8DvZa2fw+8rysSWEAQBAEAQGoaM/3Sn+78yste/Hl2lLX+JIk1FOIQGV4//eqj0jvzWrtfgw7EXdD4aOBSDqEAQBAEAabEFfN58NiYbgHoH5LHNYZQs+r4fDixtt6aoH/pv+ErvbPFaD60dKXxI9qMpWsLwIAgCAIAgLdqo8bU/VL+i9d7b4iKrTXyc+7zRv6szDGP68vD0fo3/EFBvN6NV6O+5U7UZkoZpC96v2/2Ep4yW7Gt/dUOln/LFdX3Ky999dhaFVEIIDOtNnXrHdDWj3X+a0mjV/Au1ltaL+IgVPJQQBAEAQBAahoz/dKf7vzKy178eXaUtf4kiTUU4hAZTjZvUz+kd8RWstlijHsRd0fhrsOJdzqEAQBAEB8QGwU5uxn3R+QWOn7zKB7z0Xk+HlVtvHIOLXD3Fe6bxJPrPUd6MooaflHtaTYbXOPBrQXOPYCtZVnqRbXcXc5aqyTscMWSA5mx8qSGN5Bsu52Xv3uNyd24KA5VNaSxnV3+010Z2JEVuWWt+OvH0ODGqEMLiA0OY/k5A2+W5F2ubfcCAbjmIUi2quSWdzWVnf1p/k60Zt7+ncRSlkgIAgLdqo8bU/VL+i9d7b4iKrTXyc+7zRv6szDGP68vD0fo3/EFBvN6NV6O+5U7UZkoZpC/aAf3Z/pXfAxZ/Svxl2fdlXe/EXYWVVhDCAzbTF162XoDB/8AW0/NaXRy/wCnj3+ZcWvwl3+ZCqcSAgCAIAgCAl6PSSoiY1jHgNaLDvQfeodSxo1JOUltfWR5W1OTyz2/i2q8tv4G/svHNtvw+p55JSH8W1Xlt/A39k5tt+H1HJKRCzzF7nOdvcS49ZU2MVGKiugkRSSwj8L0eggCAIAgPiA16hdeKI8WNP8AhCyFVYnJdbKGeyTPZczyfmQXBHQfyX1PDPq3mTYdUCN4LrlpBY4Dflc0tNumx9y1tWDnHC39HatpeTjrR2Fhgq6iOOnbAHPYy5e5lnMe0vv1t2XBBsQq+VOjOU5VNje7OxrYRHGEnJz3sjMZlY3lGR/bk5RwvcNsDlZcGxN3OJt0KTbxm8Sl0LC6+v6I7UVJ4cuhfrIlTCQEAQFu1UeNqfql/Reu9t8RFVpr5Ofd5o39WZhjH9eXh6P0b/iCg3m9Gq9HfcqdqMyUM0hL4RpDLSxlkbWEFxd3wJNyAOYjgFDuLKnXlrSb7v8ARwq28ajy8nb/ABrUeRF+F3+pcOaqPF/T8HLkVPi/3uH8a1HkRfhd/qTmqjxf0/A5FT4v97iExKtdPK6R4Ac617bBsaBzngFOo0o0oKEdyJMIKEdVHMup7CAIAgCAIAgCAIAgCAIAgCAIAgLDDpjOxrWhkVmgNHeuvYC3lKuloyjJttvb+8CI7Om3nafv+NajyIvwu/1LzzVR4v6fg+cip8X+9w/jWo8iL8Lv9Sc1UeL+n4HIqfF/vcVpWZMCA+oAgCAIC3aqPG1P1S/ovXe2+Iiq018nPu80b+rMwxkOvOM8rRO5iyQDrDmk/mFBvN6NT6Ov2ai619zMFDNKEAQBAEAQBAEAQBAEAQBAEAQBAEAQBAEAQBAEAQBAEAQBAEAQFx1SxF2KwkDY1kjndA5Mtv2uHau9sv5EVOm5JWck+lrzN8VmYcgtMtHGYjTOiccrwc8b/JeAd/8AKb2K51aanHBNsLyVrV11u6ewwPG9HqmjeWzwubY2D7Exu4FrxsP5qsnTlDejb295RuFmnLPV0+BFLwSgh8CAIAgCAIAgCAIAgCAIAgCAIAgCAIAgCAIAgCAIAgCAIDrw7DJqhwbDC+RxIHetJ38TuA6TsX2MXLcjnVr06SzUkl2m4audDf8AZ0b3ykGeQAOttDGb8gPOb7SegcLmxoUfVrL3mM0rpHlUlGHur69f4LmpBUhAEB8yjggGUcEAyjggGUcEAyjggGUcEAyjggGUcEAyjggGUcEAyjggGUcEAyjggGUcEAyjggGUcEAyjggGUcEAyjggGUcEAyjggGUcEAyjggGUcEAyjggGUcEAyjggGUcEAAQH1AE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data:image/jpeg;base64,/9j/4AAQSkZJRgABAQAAAQABAAD/2wCEAAkGBxMQEBAUEhAUFRQWFhgTFhYXFxkYFRgVGBQXGBgXGBcYHSggGBolGxYYJTEhJSorLi4uFx8zODMsNygtLisBCgoKDg0OGxAQGywmICQvLDcsNywvNCwsNDQvLDcsLy8sLCwsLDQsLC8sLywsLCwtLCwsLCwsLCwsLCwsLCwsLP/AABEIAMMBAgMBEQACEQEDEQH/xAAbAAEAAwEBAQEAAAAAAAAAAAAABQYHBAMBAv/EAE8QAAEDAgIFBQwIAwUFCQAAAAEAAgMEEQUSBgchMVETQWFxkRciMzVSU3OBk6GywRQyQnKSsbPRFmKCIzSiwtIVVOHi8CQlQ1VjdIOj0//EABoBAQADAQEBAAAAAAAAAAAAAAAEBQYDAgH/xAA8EQACAQMABQgKAgIBBAMAAAAAAQIDBBEFEiExURQVQWFxgZGxBhMiMjM0ocHR8CPhUvFCJGJyshY1U//aAAwDAQACEQMRAD8A2jEq+OnifLK4NjYMzif25yd1l8lJRWWdKVKdWahBZbMjxvW3O55FLEyNnM54zSHptfK3q29agzu5Z9k1Nv6P0lHNZtvq2Ii+6jiPnI/ZtXjlVQk8x2nB+I7qOI+cj9m1OVVBzHacH4juo4j5yP2bU5VUHMdpwfiO6jiPnI/ZtTlVQcx2nB+I7qOI+cj9m1OVVBzHacH4juo4j5yP2bU5VUHMdpwfiO6jiPnI/ZtTlVQcx2nB+I7qOI+cj9m1OVVBzHacH4juo4j5yP2bU5VUHMdpwfiO6jiPnI/ZtTlVQcx2nB+I7qOI+cj9m1OVVBzHacH4juo4j5yP2bU5VUHMdpwfiO6jiPnI/ZtTlVQcx2nB+I7qOI+cj9m1OVVBzHacH4juo4j5yP2bU5VUHMdpwfiO6jiPnI/ZtTlVQcx2nB+I7qOI+cj9m1OVVBzHacH4juo4j5yP2bU5VUHMdpwfiO6jiPnI/ZtTlVQcx2nB+I7qOI+cj9m1OVVBzHacH4juo4j5yP2bU5VUHMdpwfiO6jiPnI/ZtTlVQcx2nB+I7qOI+cj9m1OVVBzHacH4juo4j5yP2bU5VUHMdpwfiO6jiPnI/ZtTlVQcx2nB+I7qOI+cj9m1OVVBzHacH4juo4j5yP2bU5VUHMdpwfiO6jiPnI/ZtTlVQcx2nB+J14frYrGOHKsilZfaMuR1uhw2D1gr7G7mt5yq6At5L2G0/H98TWdG8fhr4BLCTbc5p+sx1trXD171Op1FNZRl7u0qW1TUn/slV7IxlWvGvcBSQA2a7PK7pIs1vZd3aFCu5bkaX0dpJudR71hfkydQjUhAEAQBAEAQBAEAQBAEAQBAEAQBAEAQBAEAQBAEAQBAEAQBAEBetTuIOjxHkx9WZjmuHNdgL2n1WI/qUm1lieOJSadoqdtr9MWvrsNzViYwx/Xl4ej9G/4goN5vRqvR33KnajMlDNIEAQBAEAQHTh1BJUPDI23PPwA4k8wXKtWhSjrTZ4nUjBZkXrDNEoIgDIOVfz3+qOpv7qiraSqzfs7F9SsqXc5btiOuo0dpnixhaOlven3LjC+rxedbx2niNxUXSU/SDRp9MC9hL4uP2m/etzdKuLS/jW9mWyX7uJ9C5VTY9jIFWBKCAIAgCA7MLw2SpfkjHSSfqtHElcK9eFGOtI51Ksaayy8YdonBGBnHKu5y7d6mjm67qjraRrTfs7F1fkral3OW7YdVTo5TSNI5FrelnekdnzXKF9Xi862e3aeI3FSLzkpeP6Ovpe+BzxX+tba3gHDm61dWl7Gv7L2S/dxYULhVNm5kKpxJCAIAgCAIAgCAIAgCAt2qjxtT9Uv6L13tviIqtNfJz7vNG/qzMMY/ry8PR+jf8QUG83o1Xo77lTtRmShmkCAIAgCA9aSndK9rGC7nGwH/AFzLxOcYRcpbkeZSUVlmnYLhTKWIMbtcdrnc7j+3ALL3NxKvPWe7oKarVdSWWSCjnIID45oIIIuDsIO6y+p42o+mb6UYN9Glu3wb7lvQedvq5uhaSxuvXw271v8AyW1vW9ZHbvRCqcSQgCA9KWndK9rGC7nEADr+S8TmoRcpbkeZSUVlmo4PhjaaIMbtO9zudzucrLXFeVaes+4pqtR1JZZ3LgcggPzIwOBDgCCLEHcQvqbTyj6njajN9J8F+iyXbfknfVPA87Sf+ti0tldevht95b/yW1vW9ZHbvIZTSSEAQBAEAQBAEAQBAW7VR42p+qX9F6723xEVWmvk593mjf1ZmGMf15eHo/Rv+IKDeb0ar0d9yp2ozJQzSBAEAQBAXrQjCMjOXeO+eLM6Gces/l1qh0lc60vVR3Lf2/0Vl3W1nqLoLSqohFH0u0gcXmGJxDW7HuBsXO5xfgPer2wsko+smtr3Fla26S15ETguOy0zwcxcz7TCbi3EX3FS7mzhWjjGH0M71aEai6zSqedsjGvabtcA4HoKzM4OEnGW9FRKLi8M5Mcw4VMD2c+9p4OG79vWu1tXdGopePYe6NT1c1IytzSCQRYjYRz3WqTzuLoL6fQgLnoHhux07hvuxnV9o/L1FUulK+1Ul2v7Fde1P+CLgqYgFO0u0hc1xhhda313jffyQebpPqVzo+yTXrKi7F9ywtbdNa8u4r2FYzLTyBwcSPtNJJDhz+vpVjXtadWOq12EqpRjOOMGmUdU2aNr2G7XC4+Y6wdizFSnKnJxlvRTyi4vDPLFaBtRE+N3PuPBw3Fe6FZ0ZqaPVOo4S1kZXU07o3uY8Wc0kEdI+S1UJqcVKO5l1GSkso817PQQBAEAQBAEAQBAW7VR42p+qX9F6723xEVWmvk593mjf1ZmGMf15eHo/Rv+IKDeb0ar0d9yp2ozJQzSBAEAQEhgOHGpnYz7P1nng0b+3d61Guq6o03Lp6O041qnq4NmpNaAAALAbAOhZZvO1lMRukWI/R6d7we+Pes+8ef1C59Sk2dD11VRe7pOtCnrzSMvJWoLkL6fS6aA4hcPgJ3d+zqvZw7SD6yqTStHDVVdj+xXXtPapot6pyAZ1ppQclUlwHeyDP8A1fa99j61o9HVtejh71s/BbWlTWhjgQKsCUfuCIvc1rd7iGjrJsF5lJRTk+g+N4WWa1RUwijZG3c0Afue1ZKpUdSbk+kopycpNs58arvo8EknOBZv3jsb7/yXu2o+tqqHie6UNeaiZW5xJJJuTtJ6Vq0sLCLrcfF9PpbtAsSs58DjsPfs6x9YD1bfUVT6UoZSqrsf2IF7T2a67y6qkK4punmGfVnaODH/AOV3y7FdaLr76T7V9ywsqv8AwfcU5XJYBAEAQBAEAQBAEBbtVHjan6pf0XrvbfERVaa+Tn3eaN/VmYYx/Xl4ej9G/wCIKDeb0ar0d9yp2ozJQzSBAEAQF+0Gw/k4TKR30h2fcGwdpuexZ/SdbWqai3LzKu8qa09XgWVVhDKHp5W5pmxA7Ixc/edt/K3ar/RdLVpub6fsWdlDEdbiVhWhNCA78BrORqYn3sM1nfdOw/n7lHuqXrKMonKvDXg0aosoUhX9N6PlKbMBtjcHf0nYfkfUrHRtXUravElWk9WpjiZ4tEWxYdB6PlKnOd0bS7+o7B8+xV2k6urR1eJEvJ4hjiaEs6VRTtYFZ4KIHjI78m/5lc6Jpe9U7vyWFlDfIpquiwCA96CqMMscg3tcD6ucesXXOrTVSDg+k8TjrRcTWo5A5ocDcEAjqIuFkWmnhlG1h4PKupRNG+N25wI/Y+or3SqOnNTXQfYScZKSMnqITG9zHCzmktPWDZa2E1OKktzLyMlJZR5r0eggCAIAgCAIAgLdqo8bU/VL+i9d7b4iKrTXyc+7zRv6szDGP68vD0fo3/EFBvN6NV6O+5U7UZkoZpAgCA96ClM0scY3ucB1DnPqC51aipwc30HictWLkazFGGNa1osGgADoAsFkpScm2+ko28vLP05wAJO4C56gviWdiBkmIVJllkkP2nF3qJ2DsWupU/VwUeCLyEdWKieC6HsID4gNYweo5Wnhfzljb9drH3grJXENSrKPWUdWOrNo96qASRvYdzmlp9YsvFObhJSXQeYy1WmZE9haSCLEGxHSN616aayi9TysovmgdLlp3vI2vds+63YPeXKg0pU1qqjwXn+orL2WZ44FmVYQzMtK6nlKuU32NIYP6RY++609jT1KEevb4lxbR1aaIlTCQEAQGj6G1fKUjATtYSw9Q2j3EdizWkaepXb47SouoatR9ZOKCRih6d0OSZsoGyQWP3m7PeLdhV/outrU3B9Hkyzs55jq8CsK0JoQBAEAQBAEAQFu1UeNqfql/Reu9t8RFVpr5Ofd5o39WZhjH9eXh6P0b/iCg3m9Gq9HfcqdqMyUM0gQBAWrQGizSvlI+oMrfvO3+74lU6Vq4gqa6fsQb2eIqPEvKoitInSqp5OkmI3uGQf1Gx911LsaevXiuG3wO9tHWqIzJaguQgCAIDQdBZ81Ll8h7h6jZ3zKzuk4YrZ4r+iqvI4qZ4liVcRDMtK6fk6uYcziHj+oXPvutPYz16EerZ4FxbS1qaNCwin5KnhZwYL9drn3krPXE9erKXWVdWWtNs6ZH5QSdwBPYLrkll4PCWdhkE0hc5zjvJJPWTdbCK1Uki+SwsH5Xo+hAEBa9X9VaSWPymhw62m35O9yqdLU8wjPg/Mg3sfZUi8KiK0iNKqLlqWQW75n9o3rbv8AddTLGr6usuD2Ei2nqVEZmtOXAQBAEAQBAEAQFu1UeNqfql/Reu9t8RFVpr5Ofd5o39WZhjH9eXh6P0b/AIgoN5vRqvR33KnajMlDNIEAQGl6J0fJUsdxtfeQ/wBW7/CAszf1fWV31bP3vKe5nrVH1EwoRHKjrBqO9hj4kvPqFh+ZVxomG2U+4n2MdrkUpXZYhAEAQFv1ey7ahvENd2FwP5hU2lo7IS7SBfLZFl0VKVxUNL6EPq6TZ4QiM9QeL+56uNH1tWhU6tv0/on2s8U5dRb1TkAjtI5clJUHiwt/F3vzUmzjrV4Lr8tp2oLNSJlq1RdBAEAQElo3UcnVwHi7Kep3e/NRbyGvQkury2nG4jrU2jUVlilBCH0ybFaXkZ5Y/JcQPu72+6y1tCp6ynGfFF3TlrwUjlXY6BAEAQBAEAQFu1UeNqfql/Reu9t8RFVpr5Ofd5o39WZhjH9eXh6P0b/iCg3m9Gq9HfcqdqMyUM0gQHtQ0/KyxsH2nBvabXXOrPUg5cEeJy1YtmuNaAABuGwdQWRbztZRn1fD4Z3pvUZqst8hrW9ozH4lo9GQ1aGeLf4LazjinniQCsCUEAQBAWHQWS1Vbyo3D3g/JV2lI5oZ4NES8X8feaEs6VRxV1Jnkpnebe4+oxu+YC70qmrCceK+50hLEZLj+TtXA5lf04ly0hHlPaOzvvkrDRkc188EyVZrNQzxaMtggCAID6x1iCN4N+xfGsrB8azsNeppg9jHjc5od2gH5rHzjqyceBRSWG0ei8nkomn1Llmjk8ttj1t/4EdivtFVM03Dg/Ms7KWYuPAq6tSaEAQBAEAQBAW7VR42p+qX9F6723xEVWmvk593mjf1ZmGMf15eHo/Rv+IKDeb0ar0d9yp2ozJQzSBAWHQemz1WY7mNLvWe9H5lV2k6mrRxxZEvJYp44mhLOlUEBlGMz8pUTO4vdbqBsPcFrLeGpSjHqReUo6sEjjXc6BAEAQErotJlrIDxdl/E0j5qJfRzbyOFys0macsuUwQBAVPWFJ/ZwN4uc7sAH+ZW+iY+3J9ROsV7TZSFeFkEAQBAEBpuis+ejhPAFn4SQPdZZe+hq15fu8prmOKrJZRDgV/Temz0pdzscHeo96fzHYrDRlTVrY4r+yVaSxUxxM8WjLYIAgCAIAgCAt2qjxtT9Uv6L13tviIqtNfJz7vNG/qzMMY/ry8PR+jf8QUG83o1Xo77lTtRmShmkCAvOr+ntFK/ynBvqaL/AJu9yotLTzOMeC8/9Fbey9pItSqSCeVVLkje7yWud2Ale4R1pKPFnqKy0jISbrXl6F9PoQBAEB14Q/LUQHhIz4guNws0pLqZzqrMH2GsLJFGEAQFJ1hP7+AcGuPaR+yvNEr2ZPrRY2K2MqStyeEAQBAEBfdAZr08jfJf7nAfMFUGlY4qp8UVd6sTT6izKrIZz4hT8rFKzymlvrI2e9dKU9SpGXBnuEtWSZki15ehAEAQBAEAQFu1UeNqfql/Reu9t8RFVpr5Ofd5o39WZhjH9eXh6P0b/iCg3m9Gq9HfcqdqMyUM0gQGn6MQcnSQji3Mf6iT+RWXvZ61eT/dhTXEtaoyUUQ4EXpPLko5z/Ll/EQ35qVZR1q8V1+W0726zViZgtSXIQBAEAQH1jrEEbwbr41lYPm82IrGlAEAQFA09deqb0RNH+J5+a0Gil/C+1+SLSy+H3lbVmTAgCAIAgLbq9l7+dl97Wut1Gx+IKo0tH2YyIF8tiZdlRlcEBlOOQcnUzt4PcR1E3HuIWstp69GL6i7oy1qafUcS7nUIAgCAIAgLdqo8bU/VL+i9d7b4iKrTXyc+7zRv6szDGP68vD0fo3/ABBQbzejVejvuVO1GZKGaQ+xsLiAN5IA6zsXxvCyz43hZNgijyta0bgAOwWWOk9ZtlC3l5P0vh8K/pzLlpCPKe0dl3fJWOjI5r54JkqzWahV8L0QraqJssNM58brgOzMF7Gx3uB3grTRozkspEmtpC2oz1Kk8Pv/AAcOL4TNSScnURmN+UOsSD3puAbtJHMV5lBxeGd6FxTrx1qbyiUpNB6+WNkjKVxY9oe05mC7XC4Ni6+0L2qFRrKRGnpO0hJxlPat+x/ghsQopKeV8UrMsjDZzbg2Nr7xs3Fc5RcXhkulVhVgpweUzmXw6BAaZgtbV1UQfBQOkYDkLhIwd8AL7HWPOFUrQlSe2Mvp/ZR13Qoz1alTD7Gd5hxD/wArf7WP9195hq8fp/Zx5Raf/qvBkTiuOz0pHL0Esd9xce9PU4CxPrXiWhZx3y+hKoU6Vf4dRP8AeBS8dxL6TMZMuXYG2vfd0qfa0PUU9TOSyo0vVx1SOUk7H1AfEAQH1ASWj+K/RZS/Lmu0tIvbeQd/qUW7t/Xw1c42nGvS9ZHBYv45H+7n8f8AwVdzQ/8AP6ETkL4nXhWk0lVIIoKRz3kEhokaNg37SAF6joaUnhS+n9nKtQhRjr1J4XYQ2muE1McgnnpXQtfZgu5jruDf5TwCtKFpO3pqMjtZXNGotSnPLXb9ysrqWBJ4Lo/U1uf6NCZMmXNYtFs17fWI35T2L3CnKfuojXF3Rt8etljO7uOgaJVpqDT/AEc8sGcqWZmXyXtmvmtv6V99VPOrjaeOcLb1frdb2c4zt3+BF19FJBI+KVuV7DZzbg2Nr2uCRzrxKLi8MkUqsasFODymeC+HQIC3aqPG1P1S/ovXe2+Iiq018nPu80b+rMwxj+vLw9H6N/xBQbzejVejvuVO1GZKGaQ78Ahz1UDf52k9TTmPuCj3UtWjJ9RyryxTk+o1RZQpAgKprBf/AGULeLyextv8yttEr25PqJ1ivabNV0BpORw2jbYj+zDzfjIS8+9y2VFYppGR0lU9ZdVJdfls+xU9buBmeXD3tG18n0U/1nM3ss9cbmGs4+BZ6DulShVT6FreH6jSIIgxrWtFmtAaBwAFgpSWDPyk5Nt9JjGn+AuqMcbCywNQI3X4ANLXOPGwjJUCtT1quF0mv0Zdqlo91Jf8c/15l5mw7DMGp2mWJliQzM5nKSPdYngbbieYDsUlxp0o7SljWvb+q1BvueEv3xPDGdGcPxWlEtPyTHuaTFIwBm3yXtFri4sbi42r5OlTqRyj3Qvbqyq6lTLXSnt8H+5Pmp6Msw97XCzm1EjSOBAYCEtViHeNOyUrlNf4o89NNYTsOquQFMJBka/MXlv1r7LZTwXyrcaksYPWj9EK6pes18beGfuWTCMRgxSjD8gdHIC18bwDYjYWnp6eorrGUakclfXo1bOvq5w1uaMqotX+fFpqUuIgjtKXfaMTrFrR/Mb2v/KSoSt81HHoNNU0vq2Uay957O/p/JfcTnwnChHFJDEwuFw3kuUfl3ZnEgm2zeTc2O+xUqTpU9jKSlC/vczi2+/C7EceluhFLW0pnpGMZLk5SN0dmskFrhpbu2jcdhva+zYvNWjGccx3nWx0nXt6vq6zbjnDzvR91X4TBJhkLpKeJ7i6S7nMaXbJHDaSLpbwi6ayhpivVjdyUZNLZufUTFNQ4ZBMYGspRM9xeWOyGQl13Ws7aN+xvDcF0Spp42ZIk6t7Up+sblqrp242bP1kDrO0SpjRy1EcTYpYgHXYA0ObmAIc0bDsOw79gXK4pR1XJbydojSFZV40pPMXx247CL0Dgwmnpo5J5qd9Q9uZ3KEHJe9mhh2Agbzv3rxRVKMctrJI0lO/q1XCnGSit2OnryWXRyvw7FRM2OibZlg7PCwAg3sQW34dBXanKnUzhFfdUruycXKpv4NkJhejkdBj8TYbiKSGSRrSbluwgtudpGzZfiucaahW2EytezutHNz3qSR0654HSU9Gxgu59QGtHFxYQB2r7dLMUlxOegJqFWcpblH7nThWr+gooM9UGyOa28kkptGOOVuwAX3XuV9jb04LMjnW0vdXFTVpbF0Jb/H9RNaJ0VA3lpaAsyyFrZOTcS3MzNbvSe9Nn7updKcYLLgQ72rdPVhcZ2Zxnft89xUtKNJ2YbjMkjonSZqZjAA4Nt35N9o27lwqVVTq5fAtLOxld2KhF4xJv6HpolodBVRur6xhlfO504Zd2RjS4kCwsXm3HZawsvtOjGS15dJ5vdI1aMlbUHhRws9L/B+cOiwLEGSf2LKcsdls94hfu+sAH2I37+G5IqjNbsfQ+1ZaTtZL2nLPBay8jMdJcOZTVUsUUrZY2kFjw5rrtIBFy3ZcXsekKHUioyaRpLStKtRjOccPpRN6qPG1P1S/ovXS2+IiHpr5Ofd5o39WZhjH9eXh6P0b/iCg3m9Gq9HfcqdqMyUM0hPaERZqtp8ljne7L/mVfpOWKDXFoi3jxTNFWcKkICm6fAufTMG85rDpJaArvRC2S7iws2lGUma9pDL9EwycsOUxU5a3oIZlb77LXTerTeOBjbWPr7qKl0y2+J20MjKuCmmIuCGTt6HFuz1jMV6WJJM5VFKhUnDtT8SNkxj/AL3jpgdgpXvI5s7pI8t+prHfiXjX/k1eokK3/wCidX/uS+j/AD9Dhx3LHjWGSO/8SOaEHg4C7dvTmIXmeyrF9p2t8zsasV0OLITXbh8skVJIxrnMY57XgAmxeGZSQObvCL9I4rndxbSaJvo/WhCc4yeG8Y7v9lNwzVvXVELJWtjY14uBI4tda+8jLsvv6lHjbTksltW01bUpuDy8cNq8zRNTzMuHvFwbVEguNoNgzaDwUq19zvKDTrzcp/8Aaioa2cKnlxHNFTyyN5JguyNzhe7tlwN64XMJOexFroSvShbYnJLa97SL7qzwSSioGsmBbI97pS0723DWgHps0H1qTbwcIYZSaXuYXFxrQ3JJHngGKxy4xibGkEiOBoOzbyecPt1OkA9SQknUkuw9XNCcLKlJ8ZfXGPIo2uPDJvpzJRG50b4mta4AkBzS67dm47QfX1qNdRevkudA16at3BtJpv8A2aPoRSvpcMpmz965kZc6/wBkFzn2N91mkdil0k401koNITjWu5unub2eRy6sXh2HRuG4yTEdRmeV8t/c8TppdNXTT4R8kY7i8rv9rzOzHMKx1jfaLTkDb0WHYoEn/K+01lGK5FFY/wCC/wDU2rWL4rrPuD42qwr/AA2ZDRfzdPt+xzYHopTYfSZxTNmmbHyjnFoc97w25DL3y7dgA95XmFKMI7ss93N/Wuq2HLVi3hdCS6/uNBNIKiuEzpaQQRtsGGxBc65uNtr2FttudKNSU85WBpG0pW+qoT1m9554l4+ov/bS/mUl8Zdh6pf/AF1T/wAkemnMjWzYSXbvpje0tcB77JW3x7T5o5N06yX+D8zw1t0skmGu5NrnZZGPeG3JyC99g3gEtPqvzL5cpuGw96EqQhdLW6U8dpBajqZ7WVrnMcGOMQaSCAS3lM1uNsze0LnaJ4bJvpFOLlTintWc/TBXNcnjL/4Wfm9crr3yw0D8r3v7Fm0LxTEaOlYyXDnywtbnY9r2BwYe+tYnvhtNtxXWlKpGOHHYVukKFnXrOUKqUnvTTxncT+ETYdjUUj/orXEHK8PjDZASDY527d3ODfqXWLp1VnBBrxu9HzUdfsw9ng/wZJp/gDKCtdFGSY3NEjQdpaHEjKTz2IO3hZQa1NQlhGq0ZdyuaCnLfuZ16qPG1P1S/ovXq2+Ijlpr5Ofd5o39WZhjH9eXh6P0b/iCg3m9Gq9HfcqdqMyUM0hatX0d5ZnW3MA7Xf8AKqnS0vYiusg3z9lIvKoitCApulNUyPEKR0gJZHyb3gWuWiUlwFyNpAWg0PhQbfH8E6jCU7ecY73nHgT2musamraGaCKKdr35Nr2sDQGyNedrXk/Z4K/q3EZwcUVuj9D1re4jVm44Wd2eGOA0K1kQUdFFBPHO50ZcAWBhGUuLgLueDsvbduASlcxjHDyNIaGq167qU3FJ435+yIOl0yaMadXObJyRLhlAaX8nyRYwWJAvsaSL8dpXJVl63X6CZPRsnYK2WNbZ2Zzl/c7tYOnFPXxQCnbOySKXlA5wa2wynaC15IdfKvdevGaWMnHRei6ttOTqOLTWNmfuiTwLW5lY1tXA5zgLGSPL33SWGwB6jboC9wu9ntIjXPo/mWaMsLg/ycOlutF9RE6KljdE1ws6RxHKFp3gAbG3HPc+revFW6cliJ3stBxpTU6zy10Ld/Z16utKW0VFyb6WqeXSOkDo42uaWkNA2l48krlSv6FJaspbTnpTR07mvrxlFbEtr/os51ixf7jXeyZ/+i6c6W3+Xl+Su5kq/wCcPF/gr+kWsCslYWUtFLFcWMjgS8fdAFmnp2rlPSlJrEZLxJ1roajCWtWmn1Ld3mb4diU9HUCVji2VhN789/rNeDvB514p1N04s0FahTr0tSSzF/uw06g1wRFg5elkD7beTLXNJ/qII96mq7XSjN1PR6prfxzWOv8ArJXdMdZUlZG6GGPkYnCzyTeR48m42NHEC9+PMuVW5c1hbifYaFhbyVSo9aS3cF+Tp0N1jRUFHHA6nkeWlxzBzQDmeXc/WvtK4UI6uDnf6HqXNd1VJLOPIpVbiAkrJJw0gOndNl5wDIX2vxUdyzLW6y4p0XGgqWd0cfTBfdJ9ZsVXSTwNppGmRuUOLmkDaDtt1KVUuVKLWCjs9CVKFaNRyTwemjetcRQMjqoXvewBoewi7gNgzBxFjbnF7pC7wsSPl3oFzqOVKSSfQ+jsJZmsiXlH3w2bk7DKB9e/OXbLAcAFy51oZ3rxIz0HHVWKiz08CLqtLnvxGCr+gVAbHE+ItttJcTtBt0rw9JUHNS1l4kmGjNW2lR9Ystp+BwawtJn18EQbRzw8k/lC924DKRvG7evlS/o1cRi1ntO+jNHq2qNymnlYJDANbYbE1tXC972i3KR5e+6S0kAHjY+oKVC72e0iNc+j7c26MklwfR3nV3YIQ5wFJJk2Ze+aHX23uNw5tx4r7ytcDn/8eqYXtrPSUHTjSBuIVXLMjcwZGss4gnYTt2dajVqinLKLzR1pK1o+rk87cln0R1n/AEWCOCohMjYwGsewgOyjcC07DYbL3G5dqVzqrEkVt9oP11R1KcsN70yUfrVpIWuFNQvBJLiCI42lx5zkvcr3yqC91EZaBuKjXrai+r88GaY/jElbUPnlIzOtsH1WtAsGtHAD5lQ5zc3lmitraFvTVOG5E9qo8bU/VL+i9dbb4iIWmvk593mjf1ZmGMf15eHo/Rv+IKDeb0ar0d9yp2ozJQzSF01eM72odxLB2Bx+apNLvbBdpXXz2xRb1TkAIDPdOz/2oejb+ZWi0X8DvZa2fw+8rysSWEAQBAEAQGoaM/3Sn+78yste/Hl2lLX+JIk1FOIQGV4//eqj0jvzWrtfgw7EXdD4aOBSDqEAQBAEAabEFfN58NiYbgHoH5LHNYZQs+r4fDixtt6aoH/pv+ErvbPFaD60dKXxI9qMpWsLwIAgCAIAgLdqo8bU/VL+i9d7b4iKrTXyc+7zRv6szDGP68vD0fo3/EFBvN6NV6O+5U7UZkoZpC96v2/2Ep4yW7Gt/dUOln/LFdX3Ky999dhaFVEIIDOtNnXrHdDWj3X+a0mjV/Au1ltaL+IgVPJQQBAEAQBAahoz/dKf7vzKy178eXaUtf4kiTUU4hAZTjZvUz+kd8RWstlijHsRd0fhrsOJdzqEAQBAEB8QGwU5uxn3R+QWOn7zKB7z0Xk+HlVtvHIOLXD3Fe6bxJPrPUd6MooaflHtaTYbXOPBrQXOPYCtZVnqRbXcXc5aqyTscMWSA5mx8qSGN5Bsu52Xv3uNyd24KA5VNaSxnV3+010Z2JEVuWWt+OvH0ODGqEMLiA0OY/k5A2+W5F2ubfcCAbjmIUi2quSWdzWVnf1p/k60Zt7+ncRSlkgIAgLdqo8bU/VL+i9d7b4iKrTXyc+7zRv6szDGP68vD0fo3/EFBvN6NV6O+5U7UZkoZpC/aAf3Z/pXfAxZ/Svxl2fdlXe/EXYWVVhDCAzbTF162XoDB/8AW0/NaXRy/wCnj3+ZcWvwl3+ZCqcSAgCAIAgCAl6PSSoiY1jHgNaLDvQfeodSxo1JOUltfWR5W1OTyz2/i2q8tv4G/svHNtvw+p55JSH8W1Xlt/A39k5tt+H1HJKRCzzF7nOdvcS49ZU2MVGKiugkRSSwj8L0eggCAIAgPiA16hdeKI8WNP8AhCyFVYnJdbKGeyTPZczyfmQXBHQfyX1PDPq3mTYdUCN4LrlpBY4Dflc0tNumx9y1tWDnHC39HatpeTjrR2Fhgq6iOOnbAHPYy5e5lnMe0vv1t2XBBsQq+VOjOU5VNje7OxrYRHGEnJz3sjMZlY3lGR/bk5RwvcNsDlZcGxN3OJt0KTbxm8Sl0LC6+v6I7UVJ4cuhfrIlTCQEAQFu1UeNqfql/Reu9t8RFVpr5Ofd5o39WZhjH9eXh6P0b/iCg3m9Gq9HfcqdqMyUM0hL4RpDLSxlkbWEFxd3wJNyAOYjgFDuLKnXlrSb7v8ARwq28ajy8nb/ABrUeRF+F3+pcOaqPF/T8HLkVPi/3uH8a1HkRfhd/qTmqjxf0/A5FT4v97iExKtdPK6R4Ac617bBsaBzngFOo0o0oKEdyJMIKEdVHMup7CAIAgCAIAgCAIAgCAIAgCAIAgLDDpjOxrWhkVmgNHeuvYC3lKuloyjJttvb+8CI7Om3nafv+NajyIvwu/1LzzVR4v6fg+cip8X+9w/jWo8iL8Lv9Sc1UeL+n4HIqfF/vcVpWZMCA+oAgCAIC3aqPG1P1S/ovXe2+Iiq018nPu80b+rMwxkOvOM8rRO5iyQDrDmk/mFBvN6NT6Ov2ai619zMFDNKEAQBAEAQBAEAQBAEAQBAEAQBAEAQBAEAQBAEAQBAEAQBAEAQFx1SxF2KwkDY1kjndA5Mtv2uHau9sv5EVOm5JWck+lrzN8VmYcgtMtHGYjTOiccrwc8b/JeAd/8AKb2K51aanHBNsLyVrV11u6ewwPG9HqmjeWzwubY2D7Exu4FrxsP5qsnTlDejb295RuFmnLPV0+BFLwSgh8CAIAgCAIAgCAIAgCAIAgCAIAgCAIAgCAIAgCAIAgCAIDrw7DJqhwbDC+RxIHetJ38TuA6TsX2MXLcjnVr06SzUkl2m4audDf8AZ0b3ykGeQAOttDGb8gPOb7SegcLmxoUfVrL3mM0rpHlUlGHur69f4LmpBUhAEB8yjggGUcEAyjggGUcEAyjggGUcEAyjggGUcEAyjggGUcEAyjggGUcEAyjggGUcEAyjggGUcEAyjggGUcEAyjggGUcEAyjggGUcEAyjggGUcEAyjggGUcEAyjggGUcEAAQH1AE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4" name="Picture 8" descr="http://www.grayflannelsuit.net/blog/wp-content/uploads/2014/04/mcdonalds-logo-golden-arch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676400"/>
            <a:ext cx="2362200" cy="1783487"/>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img4.wikia.nocookie.net/__cb20121012153822/monsterhigh/images/8/8a/Logo_-_Costc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855" y="3700503"/>
            <a:ext cx="3567545" cy="1100097"/>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http://upload.wikimedia.org/wikipedia/en/thumb/b/b0/Kroger_logo.svg/300px-Kroger_logo.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1352550"/>
            <a:ext cx="285750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http://www.newonline.org/resource/resmgr/sponsor_logos_hi-res/dannon_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2500" y="3733800"/>
            <a:ext cx="3467100" cy="1546302"/>
          </a:xfrm>
          <a:prstGeom prst="rect">
            <a:avLst/>
          </a:prstGeom>
          <a:noFill/>
          <a:extLst>
            <a:ext uri="{909E8E84-426E-40DD-AFC4-6F175D3DCCD1}">
              <a14:hiddenFill xmlns:a14="http://schemas.microsoft.com/office/drawing/2010/main">
                <a:solidFill>
                  <a:srgbClr val="FFFFFF"/>
                </a:solidFill>
              </a14:hiddenFill>
            </a:ext>
          </a:extLst>
        </p:spPr>
      </p:pic>
      <p:pic>
        <p:nvPicPr>
          <p:cNvPr id="4116" name="Picture 20" descr="http://static.freepik.com/free-photo/yoplait-logo_423979.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3001" y="5029201"/>
            <a:ext cx="3080325" cy="1643496"/>
          </a:xfrm>
          <a:prstGeom prst="rect">
            <a:avLst/>
          </a:prstGeom>
          <a:noFill/>
          <a:extLst>
            <a:ext uri="{909E8E84-426E-40DD-AFC4-6F175D3DCCD1}">
              <a14:hiddenFill xmlns:a14="http://schemas.microsoft.com/office/drawing/2010/main">
                <a:solidFill>
                  <a:srgbClr val="FFFFFF"/>
                </a:solidFill>
              </a14:hiddenFill>
            </a:ext>
          </a:extLst>
        </p:spPr>
      </p:pic>
      <p:pic>
        <p:nvPicPr>
          <p:cNvPr id="4118" name="Picture 22" descr="http://www.theshelbyreport.com/wp-content/uploads/2013/06/KRAFTLOGO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0600" y="5481730"/>
            <a:ext cx="3429000" cy="1307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3119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426" y="228600"/>
            <a:ext cx="8486774" cy="762000"/>
          </a:xfrm>
        </p:spPr>
        <p:txBody>
          <a:bodyPr/>
          <a:lstStyle/>
          <a:p>
            <a:pPr algn="ctr"/>
            <a:r>
              <a:rPr lang="en-US" b="1" dirty="0" smtClean="0"/>
              <a:t>B 2 B Business (cont.)</a:t>
            </a:r>
            <a:endParaRPr lang="en-US" b="1" dirty="0"/>
          </a:p>
        </p:txBody>
      </p:sp>
      <p:pic>
        <p:nvPicPr>
          <p:cNvPr id="5122" name="Picture 2" descr="http://hotspotorlando.files.wordpress.com/2012/09/prn-dunkin-donuts-hot-logo-1y-1-8-1-1-1hig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474092"/>
            <a:ext cx="3276600" cy="126618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denverbargains.com/wp-content/uploads/2011/07/cheesecake-factory-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474092"/>
            <a:ext cx="2667000" cy="13335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www.bsd.ufl.edu/dining/cfc/images/EBB_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1474092"/>
            <a:ext cx="2019300" cy="198387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www.viewlogos.com/wp-content/uploads/2013/05/sysco-logo.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2971801"/>
            <a:ext cx="3352800" cy="170112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encrypted-tbn3.gstatic.com/images?q=tbn:ANd9GcRQh5WdczeJf4foUAYOSqQhid1oZbdwm6U2tcN0PCYbhVGF8X1FU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0" y="2978728"/>
            <a:ext cx="2371725" cy="19240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d-cube.com/wp-content/uploads/2013/12/free-subway-logo-restaurant-identity-popular-company-brand-56465.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97782" y="3581400"/>
            <a:ext cx="2514600" cy="16778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mg3.wikia.nocookie.net/__cb20120206145340/entertainment1/images/3/33/Burger-King-Logo-Wallpaper-1024x1024.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8600" y="4800600"/>
            <a:ext cx="1819274" cy="1819274"/>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8" descr="data:image/jpeg;base64,/9j/4AAQSkZJRgABAQAAAQABAAD/2wCEAAkGBxQQEhUUExQWFRQWGBoVGBcXFRoVGhgcFSEdGBcbFxkcHCggGRwmGxUYITEiJikrLi4uFx8zODMsNygtLiwBCgoKDg0OGxAQGzckICQwLzQsNDQvLCwsLDIsLzAvLzQtMiwvLzQsNCwsLCwsLCw0NCwsNDYsLywsLCwsNCwsLP/AABEIALgBEgMBEQACEQEDEQH/xAAcAAEAAgMBAQEAAAAAAAAAAAAABAYDBQcCAQj/xABQEAACAQMBBAQHCgkLAwUBAAABAgMABBESBQYhMQcTIkFRUmFxkZOxFBYjNFRygaGy0hUyNUJTVXSD0xckM0NigpKkwcLhZOPwRHOzw/El/8QAGwEBAAIDAQEAAAAAAAAAAAAAAAMEAQIFBgf/xABBEQACAQICBQcKBAQHAQEAAAAAAQIDEQQhBRIxQVETYXGBkaHRFBUiMlJTkrHB8BYkNOEGIzOCNUJDYmOisvFy/9oADAMBAAIRAxEAPwDuNAKAUAoBQCgFAKAUAoBQCgFAKAUBRd4ekELObPZ0JvbwZDBTiKLHA9bJyGDwIyOPAkHhQECXdK/uVMm09qvAnMxWjCCNB4DK3Fv7wPnNAaSXdjdsn4S9WVvHa91n0qcUBPsdxIJBq2TtieNl4gJcLcRjHcyKRw85PmoDL78do7IYLteETW5IUXtuOAzwHWpgY9C+QNQHRtmbRiuYllgkWSNxlXU5B7j5iDwI5gjFASqAUAoBQCgFAKAUAoBQCgFAKAUAoBQCgFAKAUAoBQCgFAKAUAoBQHON/t4J7q5XZGzm0zuuq5nH/p4uGcY5MQw492pQOLZAGGa7h2FGmztlwe6b+QaivM/+7ctwwOPBcgYP5owSBp/eEbxnl2tfyXUsZjZ7e3YBIRKdI4ngBgEnSFwFJ454gT4uj3ZRgjkXZ7OzEhgJ7huKg8AyNpJJwA3Bc5yRQGtn6OdnySxi1N1Z3BLBGRjIqMoU9vUdYILlcBhxjlz+ISANnZbw3mzD7n2wEurJyYheoNaqfxdFyuPMDkZ58X44Ai7TtH3amF5aZk2VOy9fCDqERfAWSI+DiMHv4KTxUgDrNldpNGkkbB43UOrDkQwyCPooDNQCgFAKAUAoBQCgFAKAUAoBQCgFAKAUAoBQCgFAKAUAoBQCgNPvft1dn2c9ywB6tCVB/Oc9lF+liBQFE3ShfZWzGu3UzbR2g4cKcBpJZ8mGPuwACZGHDHb8AoDb7t7I9ya4VzNdzAyXNyRjrGJxlZMFQiOGXqmXlngeIYDPvRtddnKkVuqiZkA1YGI4wTpAXwAlgi8QoB8xr16upktp2NF6OWJbnU9Vd7/beVSPfC9Gfhyc+FIzjzdmq3L1OJ3paKwj/wAne/ElbM31uEdTMwmQHJBRQy9xKFQOOCefPiOGa2hiJJ55kOI0Nh5x/lrVe7N2673LI+ykgDMvw1rOCerkfMZVlLt1jMrcMBQpYhcBR2TqMt5O+Z5CUXFuL2oh7Cs1tpH2VNmSyuY3e0MmchP662JPaygOtc8dJPHs8MmCB0TzPY3F3siZi3uduut2PNoZDk92OBZT53Yd1AdNoBQCgFAKAUAoBQCgFAKAUAoBQCgFAKAUAoBQCgFAKAUAoBQHNOmg+6Ds6w44urpdYHekeA+fIOtB/u+SgLFfBpb86F1Gztw0a93W3RZcjJA1LFCQBkcJiMjOaAn7v2jQxvJMCrsWLZbXhIyRGWOTligBJLMcnGohRgzKTbsjle3NpG6neY5AY9kHuUcFHoGT5Sa5c560mz3uEw6w9GNPht6d5EeFlAYqQrZIJBAIGMkeEcRxrWxMpxbaTzR5ZSOYI7vpHMeehsmmdR6PrjrrLQ3Hq2aPng44OuCOIxqwPmir+HleHQeP01SUMTdf5kn9Ppc123NkSW9pJMAi+5ZvdsSoDqAiJM6k6iG6yLrBnhnXlhqJqc5JC3vxb7c2VdLynWS1cjkQRmIH+9Ln+6KA6RQCgFAKAUAoBQCgFAKAUAoBQCgFAKAUAoBQCgFAKAUAoBQCgOZbxOZ95tnxDitvBJM3kLiQe1Y/TQFq3eXVd7SJJyLiJBxIwBbwMPrdj9NAeJ9tLcddbpHKpbroFkYroZ0DKwA6zXjUrDJUA48oylBuDZnD4iEMRFPc0/qcz2Rs6S6Z1RW7GdRIxnABwuTxbiBjhgnjiubGk3Z7j2uI0lSpOUVnJbuN1dZ8C17r3a3kDzSwuhQgYcAtpjUOoGjgQDx0gDtDlkZqzOCTPNUsVU1Xnx79vW9l9tsthptrzLcNMsaTD3MyIoKxLGxlk6psNq1Fi4LFnbkM4GcnWdG6Vi3gtJclUk6l2na/FW2W+VuwlbtbUmtrYPEqssqC5VWDZkDZQIulhpbsKckN/SDhwqfDUmoO5S03jY1MTDVzVku3P6nQJ7+CUTRBwxCsrDUSM4OpefEgc/BkVsppuyK88NVhBTlGyf337jnvSBIV2bse6b+puLOV2PcNGWJ+kCtiA6xQCgFAKAUAoBQCgFAKAUAoBQCgFAKAUAoBQCgPLSAcyB5zigPPXL4w9IoB1y+MPSKAdcvjD0igPSyA8iD5jQFe3s31tNmxs80qlwOzErBpHPcAvcPKeAoCr7i7PlhN1tnaK9XPcDsxnnFCMaEweTNhBjn2VzxJA1lJRV2S0aMq1RU4bWafYm0LiWa5EOTO8kd4uGGeTwzYDcHUBoRp8DA91VYylKF47bnoq1HD0MSo1fUcLbNrTXDY8k79W8xx3197rYqGMqO7NGkYeNMIU1LpYkvqmcsOIyo7lwbM51FQXE4mGoYOppGSb9BLJt2vsyz/AGZM3ctJ7e4NzLHIkLK6TO4KhS5VllYNg4ymkvjgHBJwuRVpRnZ3R19Kzw94OnJXWWWeW7Zll9S2Xd+Y5CCkoAXsuGhCPq5ga3HbGBwIHkyM1Ko3OROdma7eC2baEC26oVklxK0chAKRxnV8JpJC6mVVx3knxWw1XnqklKrSU4uqvRvmir7W3Zvo40UYTLFUQysMFih6wdUfzdAOCccMkcK3wtKecXvJdN43CzdOrTzlF7bbluz++c3kuyo7CxmvY5i5ktykAKaMNcgLFkZJJ1Mo7sca0hRVN6zZJi9JzxsY0YxtdrffP7fOe9l28e1dlybNdtLpGFQnuCEGFvKFYKCPBjw0w9TWVntQ0xg3Rq8pH1Zdz39u3t4GPcnfv3LjZ+1j7muoQEWSQ4jmQcEYSHhnAxknBxzzkCwcY6PHdIwyrqQeRDAj00B665fGHpFAOuXxh6RQDrl8YekUB9Ey+MPSKA90AoBQCgFAKAUAoBQCgFAKAUAoDlXS3sqO82lsi3mBMcjTqwB0nGIzwPdyoBedFuw4W0SOyNgHS1xg4PI4PmNaOcU7NlilhK9WOtCDa5kYP5Odgfpv8zWOVhxJPN+K92+xj+TnYH6b/M05WHEeb8V7t9jH8nOwP03+ZpysOI834r3b7GbHZmz9h7LPWQRrJMOKsNUzAjvVmOhD5Rg1rKvBbyajojFVHnHV6cv37jT7ybxyXrDV2I1OVjBz9LH85vZ6c06lVzPS4HR9PCrLOT2vw4I0sN+9pLFdRgs0DZZBzkjbhKg8pXiP7SrW1CerLpI9LYXl6F4+tHNfVffA6Buk1qksJW9ilLx5jUIEd+tA0tMxY5lKxkY7JOG4cMDpuTatwPDRpRjNyvmyV0k7Si9zNbi4RZnZB1YZmZkz8NrSNg5j6rrCeIGFOSAK1W0kn6rsVnYF+0UMUSggLGi5WVGjLoEU6A4JRtbBQo7OqOXh2QX0dJt9ZusTGK6rmbcK/jW/uXlulTrFiKxPOSXaaNGBJYgMwCthFVQoc4GMY2SsrGus5SuXOa6s9ot1OtmMbawUM0IYrlG6uVdIkAyQwViOPGs5rM1bhP0XnY5/v3taOaaOytsC3szl9P4pmA0pGPD1asSf7RXvWq2InaOrxO9oTC69XlXsjs6f28DU2V28LrJGxV1OQR/r4R5KpRk4u6PUVaUKsHCaumXRt4rHaMQi2jAhx3lC65PDKMO3Gf8AzNXIYmL9bI8xidCVYO9H0l2Pwf3kaeTo83fY5EgUeAXJ/wBxJqXlYcTn+bsV7t9h5/k52B+m/wAzTlYcR5vxXu32Mfyc7A/Tf5mnKw4jzfivdvsYPR1u/wDpv81TlYcR5uxXu5djNPvjuNabLvdktaq4Mt5GG1OX4K8ZGM8udSFM7pQCgFAKAUAoBQCgFAKAUAoBQCgOcdIP5Z2J8+f2JQELpH+Ofuk9rVQxHrnsNCfpet/Q0tnsaeZdccTuvLIGRw51EoSaukXqmLoUpas5pMz+9u7+Tyeis8lPgaecML7xEOLZ0rSGJUYyDIKd4xzrCi27byaWIpxp8o5ejxC7PlMvUhG63ONGO1wGo8PNxrGq723h16ap8rrejx3cCX727v5PJ6K25KfAg84YX3iI19suaAAyxsgJwCwxk1iUJR2ompYmlVbVOSdis3fW2iydUvWW0jLJJAOBV1ZH6xCBn+qAx3ZP0XMPictSR5rS+hry5eiulcOjm+XRstW6237Pq0eF416ppHdThGEcMvWodB4nMFxKjNxzpPE1dVnrI81JSThJ7dj6zGdhJALiNIEbEJtI8kL1coklt4rgZPBsrESyjXmYc8msON7WNlNR19bd8mTbh7W1judOmOAdXKmsg9ZoMN5GiluL5W5njA4kgYomrJiSblOHFXXyKhNtcSuYtmjREFEbzaWRUaJmCSwAEfCmIR9ojIOSMamJiq11TTRfwOjamLlF7LbX97ejtNhZWqwoEXkPDxJJ5knvJPGuXKTk7s91QowowVOGxGasEooD2kTNyUnzAn2UzMOUVtZ5oZFAeJeR8xrBtHai39LvxrYv7an2oq66PnD2nUKGBQCgFAKAUAoBQCgFAKAUAoBQHOOkH8s7E+fP7EoCF0kfHP3Se1qoYj1z2GhP0vW/oWzo5+Jj57+2rGH9Q42m/wBU+hFoqc5BRt2bfVtS7fxNQ+l2GPqQ1Vpr+bJnoMfUto+jDjbuX7o9T2ujbcbY/HQyfSEaP/YPTRq1dGIVdbRMlwdu9P6l3q0cAo/Sl/RQ/Pb2VVxWxHf0B/Un0L5nO6pnpzT7S3bgnJJXSx/OTsk+ccj6KlhWnEoYnRmHru7VnxWX7EI7rOPxbuYDwcTyIYcmH5yKeXNQe6pVinwOdL+H6beU+79zJbbowKQZC8pGANbYHDgBgceQAxmtJYmb2ZFmjoTDwd5Xl07O4uGz927h1Ait3Cjl2erX6NWB6KjVOcs7FuWMwtFarmlbcs+5Hraewbi2UNLEVU8NWVYZPcSpOPppKnKObRtQx2Hry1acrvrXzNzabhXEiK+uEBlDDtNnDDIz2PLUiw8mrlGppuhCTjqvLo8TxsXcuS6iEglVRqZcFSfxCVPf4RSFByV7m2K0vDD1NRxbyW/irll3Jga1lntCC2kiUyjgvaVAq455OG/wmp6KcG4HK0pOOIp08Ssr5W35N5/LtNDsvcqS7UzGURo7MydnWWUk4b8YYB5jnwqGOHc87nRr6Xhh2qSjdpK+drPhsewyR9Hkupw0qKoAKuFLas5yCuoFSMDw8xWfJnfaavT1LVTUG29qva3XZ37ikucqfNVU7y9YuHS78a2L+2p9qKuuj5w9p1ChgUAoBQCgFAKAUAoBQCgFAKAUBzjpB/LOxPnz+xKAhdJHxz90ntaqGI9c9hoT9L1v6GbcfeR4njtiqmN3Izx1Avy45wRnAxjvrNCq01HcR6V0fGpCVdN6yXVZF63m2k1rbSSoAzLpwDy7TBcnHgzmrdSTjFtHnsDh44ivGnJ2Tv3K5pOjxzKLm4YANLLxxy7IzwyeWXNRYfO8nvL+mUqbp0Y7Ix+b/Yx7+XT2stvcxhSyiSPtAkdoAjkQeWqsV24tSRtomlHEU6lCex2eXN9osewL83FvHKwCs65IHLPLh5DjP01NTlrRTOZi6Ko1pU4u6TOYb07yPeNpKqsaMxTGdR7ssc4PDjwA+mqNWq5nrNH6PhhY6ybcmlfh1GntrZ5TiNGc+BFLenHKo0m9hfqVIU1ebS6XY22xN1p7ovp0oEcxuXJBDLzGADkjNSQoymUsVpKjh7a13dXVuBa93dxI1XXcjW55JkhVHdnByT9Q5d2anp4dWvI42N01UlLVoZLjvfh8zJa7EjtNpR9UMJJFIwUknSVKg4J447Q+usqmoVVbga1MZUxGAlym1SWfG9/AttxcJGpZ2VFHNmIUDzk1YbSzZxYQlOWrBXfMa7eDRNZTEEMrQuysCCD2SysD38gQa0qWcH0FrB61PFwTVmpJPts0et2bxZrWJkzgKEORjinZP1is05JxVjGOoypYicZcb9uZqNwNoK0ckAB1xO7HPIiR3Ixx7u/NRUJJpx4F3TFCUZxq7pJdyRVN+L2SO8uFR2UOqBgrFdWEGAcc+Z9NV68mpux2dFUac8LTc4p2va+7M6M8xitdcS6ikOpFHfpXKjh5qu3tG64Hl1FVMRqzdryzfC7zNdulvAb6FywCuhwwXkQRlWGeIB4j6DWlKrrxLOkcD5JVSTunsv3o5AfxPo/0rnbj269YuHS78a2L+2p9qKuuj5u9p1ChgUAoBQCgFAKAUAoBQCgFAKAUBzjpB/LOxPnz+xKAhdJHxz90ntaqGI9c9hoT9L1v6Gg2XJpnhbxZY29DA/6VDF2kjo4iOtRnHin8jrm9sWqzuB4I2b/B2v8ASujVV4M8Xo6Wriqb5135EXcWERWMZPDVqkJ5cGJIP+HFa0FamibS0+Uxckt1l2LxI/SRb6rMt+jdG9PY/wB9YxKvAk0JPVxWrxTX1+hstjfA2MRP5kCsfoXJreGVNdBUxX83Fztvk/mavdLd+2NrBI0KM7RqzMw1ZJHE4bIH0VHSpw1E2i5pHHYhYipCM2km7Wy+RaY0CjCgAeADAqwchtt3ZVtxZRrvVyNQupGx34JwD5sqfRVeg85LnOvpaL1aMrZaiX32omNvJ/PxZiPu4vq79HWcFxyx35rflf5mpYgWj/yflOt1ddtpX+k+6eF7d43ZGCS4ZTg/1Z9HkqHEtppo6egacKsKkJq6vHb1m56QDmwf50f2hUmI/plDQ+WMXX8meLT8jn9lf7LUX9HqNqn+J/3r5o99HfxJPnP9o0w/qGumv1b6F8jT9Hg/nV55/wDe9R4f1pF7TP6ej97kV/fz49N/c+wtQ1/6jOlon9HDr+bLZuJvKkkaW8jBZUGlMn8dR+Lg+MBwx34z4cWKFVNar2nG0to+cKjrQV4vN8z39X/w8b4bpKyvPb9hxlnQcA+OJIHc3M+XznNK1H/NE20bpRqSpVs1sT4ft8ug5rJ+KfMaonqo7UW/pd+NbF/bU+1FXXR84e06hQwKAUAoBQCgFAKAUAoBQCgFAKA5x0g/lnYnz5/YlAQukj45+6T2tVDEeuew0J+l639CrE44jmKrnXSvkzuV0vWwMPHjI/xD/muq84nz2m+Tqp8H8manbK+5tmOg4aYBEPOVEY+s1HP0aVuYu4V8vj4y4yv33Mm1AbrZzleLSW+tfnFdS/Xisy9Kn1GuHaw+OinsjOz6L2fcZd4j1VjMB3Qso+ldI9tZqZU30GmC/mYuF/aT77kPo+u2ks1DY+DJjGPAuMZ8vGtMPK8CfTFJQxTtvz7Sr7N25LZTTyTJO8cjsqaiQpYMSMF+7Tnlnu8FQxqShJuVzrV8HSxVKnTpOKaSbta9rLhz8Sd0bz9ZcXb4xrKvjOca2kbGe/Ga2wzvKTINNw1KNGHC67EkeWP/APdHn/8AorH+v98DK/wf79s8dLY4QfNm/wBlMXu6zb+Hds+mP1N7v6M2DeeP7S1LX/pnO0R+sX93yZ9SFk2SysCrC1fIPAjsHgR3GlrUc+Ac4z0kpRd1rr5nzo6P8yX57/aNMP6g01+rfQvkTtibvR2kksis7GU5OrGBxLYGAO9jz8lbwpKDbW8r4rHTxEIQkklHh2fQ5vv6f59P/c/+NKpV/Xf3uPVaI/SU+v8A9MuO8+7fX2qe540EqlWwoVCwxgjPDwg8T3VZq0taPorM4WA0hyOIly0nqu63u2f2iwbCjlW3iWfjKFAbJyfpPecYyfDmpYJ6q1tpzcXKm60nS9W+X38jil8gVpAOQLAeYEgfVXMZ72i21FvbkWrpd+NbF/bU+1FXWR87e06hQwKAUAoBQCgFAKAUAoBQCgFAKA5x0g/lnYnz5/YlAQukj45+6T2tVDEeuew0J+l639CrVAdY7Zu7LrtYG8MSZ8+kZ+uunTd4I8FjYamIqR/3P5mk6S7jTaBf0kir9C5f2qKixLtA6Gg6etidbgn4fUnbjXGuxh/shk/wMVH1AVvQd4Ir6VhqYufPZ9quY9/5dNjJ/aKL6WXP1A1jEP8Als20PHWxcea/yZF6NPih/wDdb2LWuG9Qm05+pXQvqajbd0+15Pc8CBOpZiWkfGcHRwCg1HNus9WK2FzC04aNhy1WV9dLJLr32MvRxbGK4u42ILJoU45ZVnBxWcOrSkjXTdRVKNKa2O77Uj5dQsu242KkK57JI4NphIOD34NGmq9/vYKc4y0TKKea283pm1352Yk5tdecdeIiBwysv43HmPxPrNSV4p6t+JT0ViJUlV1duq31x2fMtIFTnIK3vxtmOC3kjyDJKpQL3gOMFj4AAT5zUNeajFrezqaKwk6teM7ejF3b6NxWdxdp3MSukVu08ZbOQwTS2Bkam7PLSccPD31BQnNKyV0dbS2Gw85KVSpqStwvddCz45lm3W3la9llUxiNYwMDVqOSSDk4A7vBU1Kq5tqxycfo+OFpwkpXcr83Aoe/XG+uPOn/AMaVUr/1H97j0eicsJT6/wD0y2rv/AojUJIRwVyQBpGOYGe1xxw4cM+Y2fKY5HFeg68nJtrm58+7L73mXam/duIyIGLSNwBKMqpn85tQGQOeBn/WsyxEbeiaUNC13O9VWiudNvmVnv5znm2bJYTpWQSArnI/14nz8/qwTTnFR3npsLWlVWtKOrn9/f1yVi6XfjWxf21PtRV1EeAe06hQwKAUAoBQCgFAKAUAoBQCgFAKA5x0g/lnYnz5/YlAQukj45+6T2tVDEeuew0J+l639CrVAdY6/uLLqsYfIGX/AAsy+wV0aD/lo8VpaOri59T7UmVzpTuO1AngDufp0hfY1QYp7EdTQEMqk+hfO/0JvRfcZglTxZNX0OB/qrVvhX6LRX09TtWjPivk/wB0ZOk+XFtGvjSj0BWPtxTEv0Ua6BjfESfCP1RO3CsWhs01Y+EPWjHHAcArny4x6a3oRtAr6XrKrinbdl1raZN3N3BaPNIX1tKxPLSFXJYDmcnjxPkHCs06Wo2+Jpjce8TCEErKK6bu1iNuXGuu9fHaN1IpPkXio9LN6a1orOT5ybSknqUI7tRPrf8A8RH33vhbz2UxGdDSZA54YKpx9BPorWvLVlFkuiqLrUa1Jb0u65rN5t8oZeqEIZzHKk2WGhTozw49rv8ABWlWvF2tuLWA0TVhrOq0taLXF593eVfbnSJIxKyXKQ/2IzpP0nJf6xWrnVnsLEcLo/Cu02m+d37v2NHbbUimJ0Sq7Hie1lj5cHiahlCSzaOjRxNCp6NOSfMvA6f0XXK9VLFkaxJrx36WVVz6VPpHhq1hWrNHA0/TlykJ7rW602/qWDZ+ybewEsi9gN2nZ24ADJAyeQGo+mpowjTuzmVsVXxbjB52ySS++Bx3fXbqmWWdVLdY4WNeRY4CIOPLIXPpqk/5k29x6mLeCwkItXlsS4tu9jSCG9xq6yEN4nVnT5tWc0vT2WZlQx1tbXjfhZ27b3JGy9o9aWR10Sx8HTnz5Mp71P8A55dZw1c1sZNhsTyrcJK0o7V9VxRNl5HzGoy5Hai39LvxrYv7an2oq66PnD2nUKGBQCgFAKAUAoBQCgFAKAUAoBQHOOkH8s7E+fP7EoCF0kfHP3Se1qoYj1z2GhP0vW/oV6wiDyxqeTSIp7uDMAfqNQxV2kdKtJxpyktqTfYjttjZpAixxqFReQHl4nnxJySc11IxUVZHgatWdWbnN3bK/wBIFhG9q8rKDJGAFbiCNTKD5+Z51DiIpxudLQ9epHERpp+i9q6mT909nxw20ZjXSZER3OSSzFQTknznhyFb0opRVivpCvUq15KbvZtLmVzJvLs+Oe3frF1aFZ14kYYKcEEUqRUou5pga9SlWjqO12k+i5X9l77W0NtCh6xnSJFYKneqgHixAPEVDGvCMUjp4jQ+Iq15yVkm21d8XzXNZtzpYigAIj054AyNxPmRASfTWVXcvVRrLRNKgk8RVt0K9/voKtYb1SOjvBNpSWRpWKdntN+NxPaXHgzVdynFtbDt06GErxjNLWUUkm+C4r53RVbrb00xZ4urEYOkz3Dthz/ZOcnz1tyaXrXvzFd42pJPydRjBZa0sk+ixinvp5GW2Zeqkbi0sZypjA4mMniCTwrKjBLX2r6mJ4jEVJrDNasntktmrzcHuJ2LeyXAXTwySELtgc2cgE48prT06ha/LYONrW6m30to194qXzlIViKqAWnIOQW4qE0kHIxk5PkreN6avLsKlZQxs9SklZWvLer7ErW+ZKgubjZ4DvI0sa/1i5SWPPDPA5ZfpzxrC1Zv0cmbvlcLC1d8pDe7ZrpWd13m/O12ukVjM8qcxqdnHoJ4H66im5XtIvYeNDV16KVnvSSNZtmxMyAKQHR1kQnlqTlnycTWactV5muMw7rQSi7STTXC64nqzM7NmUIigEaVJYsTjiSQMAYPDy0lqJZGaXlEpXqWS4LO7+hEkA93pjn1DavNqGnP01sv6T6SCVvL429h36L5G2l5HzGoTpR2ot/S78a2L+2p9qKuuj5w9p1ChgUAoBQCgFAKAUAoBQCgFAKAUBzjpB/LOxPnz+xKAhdJHxz90ntaqGI9c9hoT9L1v6Fe2dKEmiZuCrIjE88BWBP1CoYuzTOlWi5UpRW1prtR1T37WX6Y+ql+5V/l6fH5nkPM+M9jvj4mp3r3ptZ7WWOOXU7acDq5BnDKTxKgcgajq1oSg0mXNH6NxNHExnONkr71wfBk3Y+9lokESNNhljRSND8CqgEZ045itoVoKKVyvidF4qVaclDJt71x6TLtPeu0aGRRMCWRgAFY8SCB+bwrMq0NV5mtDRmKVSLcNjW9cek5OKoHsjRbUzDdJcMjPF1ZjJUajGc51Y8GOGfP5MzQ9KDitpysTejio15Rbja2Weq77SK3851RWyukUjl5pSpUHPNUB7zjH/6a39T0p7VsRA/zF6WHTUZO85Wt1Lp+95sNo7PZeoa3VT1BOIydIIYaTx8YeE+Emo4zTvrby3iMNOKpyoK+pu2XTVu0iXAuRIl08YwgKGFDrYI3Ns8mOccB3Dz1utS2on1lep5SqkcTOOSy1Vm7Pa7789xKbea3I7LF2PARqjamPgxitOQnvLD0phmvRd3ws7vm2ELYuwZrdFKSCN3HwisusZySpXiMEA48BrepVjJ5q/ArYPR9ahBOE9VtekmrrmtzpdRn2nftJG8CxOZmzHxU6cHh1hfGnBXj5zisQgk1K+RJicROdOVBQbm7rZlbjfZszJD7LeI9ZbsFc41of6OQjmcfmt5R9PfWuunlL90SvCTpPXoOz3r/ACy8Hznn3xJHwnSSBv7SllPzWUEMKci36ruY85QhlXi4PnV11NbT4d4Uk4W6PO3dhSqj5zMAAKci162Q84wnlQi5voaXW3axK2VYtHqeQhppMFyOQA5Kv9kfXWs5J5LYifDYeULzqO85beHMlzImy8j5jUZcjtRb+l341sX9tT7UVddHzh7TqFDAoBQCgFAKAUAoBQCgFAKAUAoDnHSD+WdifPn9iUBM3y3YuLq56yJVK6FXiwHEZzw+mqlalKUro9DozSNDD0NSo3e73dBo/eLeeKnrBUXk8zoeesJxfYPeLeeKnrBTyeY89YTi+we8a88VPWCnk8x56wnF9g94154qesFPJ5jz1hOL7B7xrzxU9YKeTzHnrCcX2D3i3nip6wU8nmPPWE4vsHvGvPFT1gp5PMeesJxfYPeNeeKnrBTyeY89YTi+we8W88VPWCnk8x56wnF9g94154qesFPJ5jz1hOL7D57xLvnoTPzxTyeoPPOE23fYffeNeeKnrBTyeY89YTi+we8a88VPWCnk8x56wnF9g94t54qesFPJ5jz1hOL7B7xrzxU9YKeTzHnrCcX2D3jXnip6wU8nmPPWE4vsHvFvPFT1gp5PMeesJxfYeX3EvCD2U5fpBTyeZlaawie19hK6Xh/Oti/tqfairoHjmdPoYFAKAUAoBQCgFAKAUAoBQCgFAc46QfyzsT58/sSgMHSFeSJeYSSRR1aHCuyjm3cDiqOIk1PJnrNDUqcsNeUU83tSfAjbtW0t1rLz3CquACsrDJPMcc93tFcLSmlJ4RRUM29zvs6mibG1KVCyjCLb4pG8973/AFV367/iuP8AiPFcF/28Sh5d/wAUPhHve/6q79d/xT8R4rgv+3iPLv8Aih8JCS1gMphG0ZTKucxi6UuMcTleYwONWHpnSChyjp+i99pW7bmvnCN7cnD4T1FZQOrMu0JWVBlmF0pCg8ixHBRwPPwViWmtIRai6dm9mUs+jMecI+7h8IsbOCckQ7QmlK/jCO6VyPPpzilXTWPpJOpT1b8VJfNhaQi9lOHwny5tIImKybRlRhzVrtVIzxGQePKkNNaQmtaNO65lN/UPSEV/pw+EyQ7MjdtC307PpD6VuQW0NybA46TkceXGtZadx0Y60oJK9r2la/Dbt5gsen/pw+EjpHbMzKNpSFkyHAvEyunJbUO7AVs+DSfBUj0vpJJSdLJ7Mp59GZjzjH3cPhPS29ucAbSkJPL+eJx7uHh4iseeNIr/AEu6fiZ84R93D4T48NsEMh2lIIwQC/uxNIJ5AtyBPgrK0vpFy1FSz4Wnf5jzjH3cPhMq2EJKAX8xMg1IBdLlweRQfnDgeI8FaPTePSbdPZtyll055DzhH3cPhMXVW2M/hOTByAfdiY4YJ4+Zh6R4a3876Svbkv8ArPxHnGPu4fCHhtlUMdpSBTyJvEAOOBwe/jwotMaRbsqWfRPxMecY+7h8JMi2GHAZbu5ZSMgifII8IIHGoJfxDi4u0opP+7xNljk/9OHwnv3vf9Vd+u/4rX8R4rgv+3iZ8u/4ofCYL7YTrG5jubpnAJUGY4JHdwA51Nh/4hrSqxjUsot5vPLvN6WMg5pTpxS3+iUyTac2D8NNyP8AWv8Aer1DlLidyOHo3XoLsXgWXpd+NbF/bU+1FXVPnz2nUKGBQCgFAKAUAoBQCgFAKAUAoBQHOOkH8s7E+fP7EoDzvfEH2pErDKlYwQe8ZauNpWcoUpyi7NRyPU6Nk46PlJbU5fJFlhiVFCqoVRyAGAPMBXzidSVSTlN3b4nMlJyd5O7PdaGD6KGDnFjujdILaApj3NeNdG61r8KhJbTjOvrGyFOQF7PM16erpLDydSqn68NXVs/RfystqtnzIrKm8lwZK3dsr22SZPchxPczzsTJCcRyqdKjEv8ASawo8XGePghxdXCVpwlyvqwjFZS2p5v1dlr85mKkr5GLdnde6R9nGRBCtlHMsja1YzGXkqhCeyOB7WO/hW+N0jh5QrqMtZ1HG2TWrbp39AhCV1fcbHbuxJ7jaUMqpIkMcehpFePtEOspUqW1FGCFDwz2u8ZqthcXRo4KdNtOTd0mnlk1e9rXV7rxNpRbnc02yd3LuC9hulgKDrJI5Yg0PYt9KRQqHEhLhEjQ4xzV/CM3cRjsLVw06DnfJNO0s5Xbk7auV22r8GjRQkpXsY9j7s3sDQARSdVGszNFJLBKiNIjLptW1dYuS5HbwMc2bmd8RpDCVVNuS1m42aUk2k1nNWtlbdnwSMRhJWPW7G7F5bSbPaSKR1t0mVwZLfCGXgvVaSCR3ksSePDwVrjdIYWtCvGEknNxaynnbj8layEISTV9x92TuzdRyW07wE+57i6laHrIizrdDsMh16NSnGQxHLhWK+kMPOFSlGfrxgr2lZam2+V891k+czGEk07EcbkXTRIjoVfrLi5RklXTaySlGhUdoFgGjOdK4+E4ZPKXzth41HKLurRi007zSupPZldPK73ZmOTlYkXe7t7La2QeFlnjupbqYxPANGuR3+D1sVLHWpA4js4JFR08dhKeIrOM7wcFGN1LOySzsr2yae/PIy4ScUTzsm5L2TCzwIJpZXHWRZYOpUM3bOZGJ1tjhkniar+U4fVqrlfXjFLKWVne2zYtiM6ryyN5uTseSzturl0hmkkl0IcpEJGLCNDgZA83MmufpPFQxNfXhsSSu9rstrJaUXFZm/xXONxWTJTd/LNEVXVQrOW1EDGeHfXqNA16k9eEpXSStzHb0TVnKTi3dK1j30u/Gti/tqfair3SPIPadQoYFAKAUAoBQCgFAKAUAoBQCgFAc46QfyzsT58/sSgPu9X5Vh80XtauJpn+hU//ACz1Gj/8On/d8kWWvnBzDlHTq0sQtpYpZEyXjYK5UHGGU4Hf+N9Vet/hdU6jqU5xT2PNX5iriLqzNTu+wl2+scN3LLbph1cSEiTq4gxDdxBYEHh4auYu8NEudSkozeVrbLyt8thpHOpZMw7x7dlG2vdAdhbxXUdvjV2R1YCyjHl7Zz5a3weEpvRnItenKDlz55r6GJSfKX5zY9MlrMt5G0M0il4JHZQ7KALcFiV095XPoqt/DtSk8NKNSKdpJbE/W6ec2rp62RRtubfubkRzLJIqJHDbZ6xhl0QayePEk6jnyiu7hsHQpOVNxTbcpbFsbyIZSbzLRvxae5Np20D3lwkDxQda/WkFdOYWYY4ZIiDcQeJNcvRlXyjBVKsaUXJOVlb+63fYkqLVklci2092+ybyQ3E5hgmia3l1sC+WMTrknVo0urY7m+mpZxw8NIUoKEdacXrKyyyuua9010dRhazg8zZbE2bL12xS1zOfdAeRx1hIPUsZVGM8chgpzmq2Jr0+TxaVOPoWSy9pavdtRtGLvHPaaO/zHd7Rjlvp0WBZTD8KwMkgYCNMZ48Cc4xyzwFXqVp4ehOFGL1nHWyWStmzR5Nq5vL/AHlvoNgxda0izTTGNJGJEhgA1asnjknsg+LVGlgcJV0rLUScYxu1u1r2+WduJu5yVPM2OwN3pbbaEEHuqaS2a3ZnzLwWWVGRlC5wGyQwyM8Rz51XxeNp1sHOryaU1JWy2xTTT6NzMxi1JK5TdlRPJJdW5u7rr0Zo7ZEkJ6x16w4cE8vgwMjvYV2a8oxhTqqnHVaTm2tidtnbv4ES3q5sN74J4F2Z1s08LyxdXMC7KU0PxY8eeJOOfAKraPnSqvEKEIyUXeOSd7rZ3G001a5v+jie5F5epbzS3NoiSCOSQl1Mi46rBPDUcnOMAjjjlVDTEKHk1GVaChUbV0snbf1dOx5cTek3rO2wrG6EL3T491TLfe6kMkLy6FliBBc9rGqRWDEqTnA4Cupj5RoRvyadLUdmldxlu2bE1az47WRwz35n6ENfOjoFU6Qv6OPzv7BXo/4d9ep0L6nX0P8A1JdXzMfS78a2L+2p9qKvfo8o9p1ChgUAoBQCgFAKAUAoBQCgFAKAUBzjpB/LOxPnz+xKA8b5ziPacbtwVVjJ4Z4At3Vx9KU5VKc4R2uNkeq0ZBzwEox2tv5IsdpdJKoeNgynvHsI5g+Q186rUKlGepUVmc2pTlTlqzVmcp6eJnf3LCkbtjXKxCkjjhVGR38Gz5xXq/4WhGKqVZSS2L6+BRxLzSNdZXnU7ce7W0lS3EbHSkWMYg4gY7OSynkeZqzVpcpotYeVVOd1m3/v7dhonad7FOvrd5oHkKXPXyXTOyaT1OllzqAxkyaiRnwV2ac406qgnHVUUr/5rp/K3eRvNF42ptlry72cJLeUFrd4JcqR2rtWgJ8ignVx7jXDoYWOHw9fUmspKUc90GpfsSylrNXRSb+1kSwtoRDJqeSW5Y6DwBxCi+HPwLnj4wrtUqkJYqpU1lZJRWf9z/8ASXURNeikWffXaguNqWtw9rK8EcVv1iGLXqDDryuD2TwmCkE8wa5ejsO6OBqUY1EpNys72tb0en/LcknK8k7HzZGwbqax2qY4JY4pSjwwlSpbRKJDoXvKxjHDnwAzitsRi8PTxWGU5pyjdSd+MbZvnfiIxbjKyNnuVeteXOyokikBsY5hOzLpVdYKrx8PZHp8hqrpKjHD0MTOUl/NcdXPN2zZmm7uK4Glj03V9tMtau5niuDb6otRV0BdSOHZYhDjT3kDjmrz1qGFw6jUS1XDWztdPJ9We/pNdsnkYUtrm/2MEWJ2FlIpBIJZg5l6wJ4QgMPDuy3krZzoYXSWtKSTqLstq2v0+l3CzlDoJm790t1tiG9W2lEARnZtJw0kEDFirDs51qMDPHhnGcVDi6boaOnhnUWtdJZ7FKatz7GIu89axqtlbWEcl7M9rN10xeS3ZVOYXfrBxbgcYlzw5lB5xbr4dzhSpxqLVjZSXtJW3dXezVS2uxL3ovndNldZFNM0MYllLKW163zpJOcnEZznwiocFRhGWJ1JKKk7Rtlay295tJ7Lm52DLJZ7Uvo4YJI0nR3QKhComDIr8OCgAkAjkTiqeKjDEYGjOpNNxaTu829jXPz82ZtFuMnYrV/FNe+5EW2uF2lnDzFWXrVJ+CkYntagCMyHHAZJPDHTpSp4blZOpF0dyydnvXCz3R7uMbvK2WZ3rY22UudYQP2OBLALq4suRg8OKNwOD5BXgMVhJ0LOVs+HU/qXoTUitb7bUimVUjbUULZIHDiO49/0V6LQmDrUNadRW1krcf2PQ6Lw9SnJymrXsSel341sX9tT7UVe1R417TqFDAoBQCgFAKAUAoBQCgFAKAUAoDnHSD+WdifPn9iUBI313cubm56yKPUmhVzrReIJzwLA94qpWpTlK6R6TRePw9DD6lSVnd7nzcERNibFv7UtptwwbGQZUAyM8fxvLXKx+iPK1HWyt0E2KxmBxFr1LW5n4G2ztD5Inrl+9XN/Cy9p9xT/ACHvX8L8BnaHyRPXL96n4WXtPuH5D3r+F+A1bR+SJ65fvU/Cy9p9w/Ie9fwvwGdo/JE9cv3qfhZe0+4fkPev4X4DVtH5Inrl+9T8LL2n3D8h71/C/Aato/JE9cv3qfhZe0+4fkPev4X4DO0PkieuX71Z/C69p9w/Ie9fwvwGdofJE9cv3qx+Fl7T7h+Q96/hfgNW0fkieuX71PwsvafcPyHvX8L8BnaHyRPXL96n4WXtPuH5D3r+F+AztD5Inrl+9WfwsvafcPyHvX8L8Bq2j8kT1y/erH4Wj7T7h+Q96/hfgNW0fkieuX71PwsvafcPyHvX8L8BnaHyRPXL96s/hZe0+4fkPev4X4DO0PkieuX71PwsvafcPyHvX8L8CNe2m0JI3QWqJrGCwlTPHn+dxyOFT0P4d5KpGprN6uxOxJRqYCnNT5S9v9r8CuvuVekH4Hu/SR/ers8hU4HUWl8Hf1+5+BsOl741sX9tT7UVdE8U9p0+hgUAoBQCgFAKAUAoBQCgFAKAUBSN/wDdW6vLizuLSWKKS1MhBlDMCZNAGAAc8FPPyUBG/Bm8Hy2y9S33aA+fgzeD5bZepb7tAPwXvB8tsvUt9ygH4L3h+W2XqT9ygPn4L3h+XWXqT9ygPn4K3h+XWfqT9ygPn4J3h+X2fqf+3QHz8Ebw/L7P1P8A26AfgfeL9YWnqP8At0B8/A28X6wtPUD+HQHz8C7xfrG09QP4VAfPwLvF+sbX1A/hUA/Am8X6ytfUL/CoD5+A94v1la+oX+DQHz8B7x/rO29Qv8GgPn4C3j/Wdt6hP4NAfDsHeP8AWlt6hP4NAfDsDeP9aW/qI/4FAPe/vH+tbf1Ef8CgIk24e17m4tJb2+gmS2nSYKIwh7LKzY0RLkkL30B1igFAKAUAoBQCg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10" descr="data:image/jpeg;base64,/9j/4AAQSkZJRgABAQAAAQABAAD/2wCEAAkGBxQQEhUUExQWFRQWGBoVGBcXFRoVGhgcFSEdGBcbFxkcHCggGRwmGxUYITEiJikrLi4uFx8zODMsNygtLiwBCgoKDg0OGxAQGzckICQwLzQsNDQvLCwsLDIsLzAvLzQtMiwvLzQsNCwsLCwsLCw0NCwsNDYsLywsLCwsNCwsLP/AABEIALgBEgMBEQACEQEDEQH/xAAcAAEAAgMBAQEAAAAAAAAAAAAABAYDBQcCAQj/xABQEAACAQMBBAQHCgkLAwUBAAABAgMABBESBQYhMQcTIkFRUmFxkZOxFBYjNFRygaGy0hUyNUJTVXSD0xckM0NigpKkwcLhZOPwRHOzw/El/8QAGwEBAAIDAQEAAAAAAAAAAAAAAAMEAQIFBgf/xABBEQACAQICBQcKBAQHAQEAAAAAAQIDEQQhBRIxQVETYXGBkaHRFBUiMlJTkrHB8BYkNOEGIzOCNUJDYmOisvFy/9oADAMBAAIRAxEAPwDuNAKAUAoBQCgFAKAUAoBQCgFAKAUBRd4ekELObPZ0JvbwZDBTiKLHA9bJyGDwIyOPAkHhQECXdK/uVMm09qvAnMxWjCCNB4DK3Fv7wPnNAaSXdjdsn4S9WVvHa91n0qcUBPsdxIJBq2TtieNl4gJcLcRjHcyKRw85PmoDL78do7IYLteETW5IUXtuOAzwHWpgY9C+QNQHRtmbRiuYllgkWSNxlXU5B7j5iDwI5gjFASqAUAoBQCgFAKAUAoBQCgFAKAUAoBQCgFAKAUAoBQCgFAKAUAoBQHON/t4J7q5XZGzm0zuuq5nH/p4uGcY5MQw492pQOLZAGGa7h2FGmztlwe6b+QaivM/+7ctwwOPBcgYP5owSBp/eEbxnl2tfyXUsZjZ7e3YBIRKdI4ngBgEnSFwFJ454gT4uj3ZRgjkXZ7OzEhgJ7huKg8AyNpJJwA3Bc5yRQGtn6OdnySxi1N1Z3BLBGRjIqMoU9vUdYILlcBhxjlz+ISANnZbw3mzD7n2wEurJyYheoNaqfxdFyuPMDkZ58X44Ai7TtH3amF5aZk2VOy9fCDqERfAWSI+DiMHv4KTxUgDrNldpNGkkbB43UOrDkQwyCPooDNQCgFAKAUAoBQCgFAKAUAoBQCgFAKAUAoBQCgFAKAUAoBQCgNPvft1dn2c9ywB6tCVB/Oc9lF+liBQFE3ShfZWzGu3UzbR2g4cKcBpJZ8mGPuwACZGHDHb8AoDb7t7I9ya4VzNdzAyXNyRjrGJxlZMFQiOGXqmXlngeIYDPvRtddnKkVuqiZkA1YGI4wTpAXwAlgi8QoB8xr16upktp2NF6OWJbnU9Vd7/beVSPfC9Gfhyc+FIzjzdmq3L1OJ3paKwj/wAne/ElbM31uEdTMwmQHJBRQy9xKFQOOCefPiOGa2hiJJ55kOI0Nh5x/lrVe7N2673LI+ykgDMvw1rOCerkfMZVlLt1jMrcMBQpYhcBR2TqMt5O+Z5CUXFuL2oh7Cs1tpH2VNmSyuY3e0MmchP662JPaygOtc8dJPHs8MmCB0TzPY3F3siZi3uduut2PNoZDk92OBZT53Yd1AdNoBQCgFAKAUAoBQCgFAKAUAoBQCgFAKAUAoBQCgFAKAUAoBQHNOmg+6Ds6w44urpdYHekeA+fIOtB/u+SgLFfBpb86F1Gztw0a93W3RZcjJA1LFCQBkcJiMjOaAn7v2jQxvJMCrsWLZbXhIyRGWOTligBJLMcnGohRgzKTbsjle3NpG6neY5AY9kHuUcFHoGT5Sa5c560mz3uEw6w9GNPht6d5EeFlAYqQrZIJBAIGMkeEcRxrWxMpxbaTzR5ZSOYI7vpHMeehsmmdR6PrjrrLQ3Hq2aPng44OuCOIxqwPmir+HleHQeP01SUMTdf5kn9Ppc123NkSW9pJMAi+5ZvdsSoDqAiJM6k6iG6yLrBnhnXlhqJqc5JC3vxb7c2VdLynWS1cjkQRmIH+9Ln+6KA6RQCgFAKAUAoBQCgFAKAUAoBQCgFAKAUAoBQCgFAKAUAoBQCgOZbxOZ95tnxDitvBJM3kLiQe1Y/TQFq3eXVd7SJJyLiJBxIwBbwMPrdj9NAeJ9tLcddbpHKpbroFkYroZ0DKwA6zXjUrDJUA48oylBuDZnD4iEMRFPc0/qcz2Rs6S6Z1RW7GdRIxnABwuTxbiBjhgnjiubGk3Z7j2uI0lSpOUVnJbuN1dZ8C17r3a3kDzSwuhQgYcAtpjUOoGjgQDx0gDtDlkZqzOCTPNUsVU1Xnx79vW9l9tsthptrzLcNMsaTD3MyIoKxLGxlk6psNq1Fi4LFnbkM4GcnWdG6Vi3gtJclUk6l2na/FW2W+VuwlbtbUmtrYPEqssqC5VWDZkDZQIulhpbsKckN/SDhwqfDUmoO5S03jY1MTDVzVku3P6nQJ7+CUTRBwxCsrDUSM4OpefEgc/BkVsppuyK88NVhBTlGyf337jnvSBIV2bse6b+puLOV2PcNGWJ+kCtiA6xQCgFAKAUAoBQCgFAKAUAoBQCgFAKAUAoBQCgPLSAcyB5zigPPXL4w9IoB1y+MPSKAdcvjD0igPSyA8iD5jQFe3s31tNmxs80qlwOzErBpHPcAvcPKeAoCr7i7PlhN1tnaK9XPcDsxnnFCMaEweTNhBjn2VzxJA1lJRV2S0aMq1RU4bWafYm0LiWa5EOTO8kd4uGGeTwzYDcHUBoRp8DA91VYylKF47bnoq1HD0MSo1fUcLbNrTXDY8k79W8xx3197rYqGMqO7NGkYeNMIU1LpYkvqmcsOIyo7lwbM51FQXE4mGoYOppGSb9BLJt2vsyz/AGZM3ctJ7e4NzLHIkLK6TO4KhS5VllYNg4ymkvjgHBJwuRVpRnZ3R19Kzw94OnJXWWWeW7Zll9S2Xd+Y5CCkoAXsuGhCPq5ga3HbGBwIHkyM1Ko3OROdma7eC2baEC26oVklxK0chAKRxnV8JpJC6mVVx3knxWw1XnqklKrSU4uqvRvmir7W3Zvo40UYTLFUQysMFih6wdUfzdAOCccMkcK3wtKecXvJdN43CzdOrTzlF7bbluz++c3kuyo7CxmvY5i5ktykAKaMNcgLFkZJJ1Mo7sca0hRVN6zZJi9JzxsY0YxtdrffP7fOe9l28e1dlybNdtLpGFQnuCEGFvKFYKCPBjw0w9TWVntQ0xg3Rq8pH1Zdz39u3t4GPcnfv3LjZ+1j7muoQEWSQ4jmQcEYSHhnAxknBxzzkCwcY6PHdIwyrqQeRDAj00B665fGHpFAOuXxh6RQDrl8YekUB9Ey+MPSKA90AoBQCgFAKAUAoBQCgFAKAUAoDlXS3sqO82lsi3mBMcjTqwB0nGIzwPdyoBedFuw4W0SOyNgHS1xg4PI4PmNaOcU7NlilhK9WOtCDa5kYP5Odgfpv8zWOVhxJPN+K92+xj+TnYH6b/M05WHEeb8V7t9jH8nOwP03+ZpysOI834r3b7GbHZmz9h7LPWQRrJMOKsNUzAjvVmOhD5Rg1rKvBbyajojFVHnHV6cv37jT7ybxyXrDV2I1OVjBz9LH85vZ6c06lVzPS4HR9PCrLOT2vw4I0sN+9pLFdRgs0DZZBzkjbhKg8pXiP7SrW1CerLpI9LYXl6F4+tHNfVffA6Buk1qksJW9ilLx5jUIEd+tA0tMxY5lKxkY7JOG4cMDpuTatwPDRpRjNyvmyV0k7Si9zNbi4RZnZB1YZmZkz8NrSNg5j6rrCeIGFOSAK1W0kn6rsVnYF+0UMUSggLGi5WVGjLoEU6A4JRtbBQo7OqOXh2QX0dJt9ZusTGK6rmbcK/jW/uXlulTrFiKxPOSXaaNGBJYgMwCthFVQoc4GMY2SsrGus5SuXOa6s9ot1OtmMbawUM0IYrlG6uVdIkAyQwViOPGs5rM1bhP0XnY5/v3taOaaOytsC3szl9P4pmA0pGPD1asSf7RXvWq2InaOrxO9oTC69XlXsjs6f28DU2V28LrJGxV1OQR/r4R5KpRk4u6PUVaUKsHCaumXRt4rHaMQi2jAhx3lC65PDKMO3Gf8AzNXIYmL9bI8xidCVYO9H0l2Pwf3kaeTo83fY5EgUeAXJ/wBxJqXlYcTn+bsV7t9h5/k52B+m/wAzTlYcR5vxXu32Mfyc7A/Tf5mnKw4jzfivdvsYPR1u/wDpv81TlYcR5uxXu5djNPvjuNabLvdktaq4Mt5GG1OX4K8ZGM8udSFM7pQCgFAKAUAoBQCgFAKAUAoBQCgOcdIP5Z2J8+f2JQELpH+Ofuk9rVQxHrnsNCfpet/Q0tnsaeZdccTuvLIGRw51EoSaukXqmLoUpas5pMz+9u7+Tyeis8lPgaecML7xEOLZ0rSGJUYyDIKd4xzrCi27byaWIpxp8o5ejxC7PlMvUhG63ONGO1wGo8PNxrGq723h16ap8rrejx3cCX727v5PJ6K25KfAg84YX3iI19suaAAyxsgJwCwxk1iUJR2ompYmlVbVOSdis3fW2iydUvWW0jLJJAOBV1ZH6xCBn+qAx3ZP0XMPictSR5rS+hry5eiulcOjm+XRstW6237Pq0eF416ppHdThGEcMvWodB4nMFxKjNxzpPE1dVnrI81JSThJ7dj6zGdhJALiNIEbEJtI8kL1coklt4rgZPBsrESyjXmYc8msON7WNlNR19bd8mTbh7W1judOmOAdXKmsg9ZoMN5GiluL5W5njA4kgYomrJiSblOHFXXyKhNtcSuYtmjREFEbzaWRUaJmCSwAEfCmIR9ojIOSMamJiq11TTRfwOjamLlF7LbX97ejtNhZWqwoEXkPDxJJ5knvJPGuXKTk7s91QowowVOGxGasEooD2kTNyUnzAn2UzMOUVtZ5oZFAeJeR8xrBtHai39LvxrYv7an2oq66PnD2nUKGBQCgFAKAUAoBQCgFAKAUAoBQHOOkH8s7E+fP7EoCF0kfHP3Se1qoYj1z2GhP0vW/oWzo5+Jj57+2rGH9Q42m/wBU+hFoqc5BRt2bfVtS7fxNQ+l2GPqQ1Vpr+bJnoMfUto+jDjbuX7o9T2ujbcbY/HQyfSEaP/YPTRq1dGIVdbRMlwdu9P6l3q0cAo/Sl/RQ/Pb2VVxWxHf0B/Un0L5nO6pnpzT7S3bgnJJXSx/OTsk+ccj6KlhWnEoYnRmHru7VnxWX7EI7rOPxbuYDwcTyIYcmH5yKeXNQe6pVinwOdL+H6beU+79zJbbowKQZC8pGANbYHDgBgceQAxmtJYmb2ZFmjoTDwd5Xl07O4uGz927h1Ait3Cjl2erX6NWB6KjVOcs7FuWMwtFarmlbcs+5Hraewbi2UNLEVU8NWVYZPcSpOPppKnKObRtQx2Hry1acrvrXzNzabhXEiK+uEBlDDtNnDDIz2PLUiw8mrlGppuhCTjqvLo8TxsXcuS6iEglVRqZcFSfxCVPf4RSFByV7m2K0vDD1NRxbyW/irll3Jga1lntCC2kiUyjgvaVAq455OG/wmp6KcG4HK0pOOIp08Ssr5W35N5/LtNDsvcqS7UzGURo7MydnWWUk4b8YYB5jnwqGOHc87nRr6Xhh2qSjdpK+drPhsewyR9Hkupw0qKoAKuFLas5yCuoFSMDw8xWfJnfaavT1LVTUG29qva3XZ37ikucqfNVU7y9YuHS78a2L+2p9qKuuj5w9p1ChgUAoBQCgFAKAUAoBQCgFAKAUBzjpB/LOxPnz+xKAhdJHxz90ntaqGI9c9hoT9L1v6GbcfeR4njtiqmN3Izx1Avy45wRnAxjvrNCq01HcR6V0fGpCVdN6yXVZF63m2k1rbSSoAzLpwDy7TBcnHgzmrdSTjFtHnsDh44ivGnJ2Tv3K5pOjxzKLm4YANLLxxy7IzwyeWXNRYfO8nvL+mUqbp0Y7Ix+b/Yx7+XT2stvcxhSyiSPtAkdoAjkQeWqsV24tSRtomlHEU6lCex2eXN9osewL83FvHKwCs65IHLPLh5DjP01NTlrRTOZi6Ko1pU4u6TOYb07yPeNpKqsaMxTGdR7ssc4PDjwA+mqNWq5nrNH6PhhY6ybcmlfh1GntrZ5TiNGc+BFLenHKo0m9hfqVIU1ebS6XY22xN1p7ovp0oEcxuXJBDLzGADkjNSQoymUsVpKjh7a13dXVuBa93dxI1XXcjW55JkhVHdnByT9Q5d2anp4dWvI42N01UlLVoZLjvfh8zJa7EjtNpR9UMJJFIwUknSVKg4J447Q+usqmoVVbga1MZUxGAlym1SWfG9/AttxcJGpZ2VFHNmIUDzk1YbSzZxYQlOWrBXfMa7eDRNZTEEMrQuysCCD2SysD38gQa0qWcH0FrB61PFwTVmpJPts0et2bxZrWJkzgKEORjinZP1is05JxVjGOoypYicZcb9uZqNwNoK0ckAB1xO7HPIiR3Ixx7u/NRUJJpx4F3TFCUZxq7pJdyRVN+L2SO8uFR2UOqBgrFdWEGAcc+Z9NV68mpux2dFUac8LTc4p2va+7M6M8xitdcS6ikOpFHfpXKjh5qu3tG64Hl1FVMRqzdryzfC7zNdulvAb6FywCuhwwXkQRlWGeIB4j6DWlKrrxLOkcD5JVSTunsv3o5AfxPo/0rnbj269YuHS78a2L+2p9qKuuj5u9p1ChgUAoBQCgFAKAUAoBQCgFAKAUBzjpB/LOxPnz+xKAhdJHxz90ntaqGI9c9hoT9L1v6Gg2XJpnhbxZY29DA/6VDF2kjo4iOtRnHin8jrm9sWqzuB4I2b/B2v8ASujVV4M8Xo6Wriqb5135EXcWERWMZPDVqkJ5cGJIP+HFa0FamibS0+Uxckt1l2LxI/SRb6rMt+jdG9PY/wB9YxKvAk0JPVxWrxTX1+hstjfA2MRP5kCsfoXJreGVNdBUxX83Fztvk/mavdLd+2NrBI0KM7RqzMw1ZJHE4bIH0VHSpw1E2i5pHHYhYipCM2km7Wy+RaY0CjCgAeADAqwchtt3ZVtxZRrvVyNQupGx34JwD5sqfRVeg85LnOvpaL1aMrZaiX32omNvJ/PxZiPu4vq79HWcFxyx35rflf5mpYgWj/yflOt1ddtpX+k+6eF7d43ZGCS4ZTg/1Z9HkqHEtppo6egacKsKkJq6vHb1m56QDmwf50f2hUmI/plDQ+WMXX8meLT8jn9lf7LUX9HqNqn+J/3r5o99HfxJPnP9o0w/qGumv1b6F8jT9Hg/nV55/wDe9R4f1pF7TP6ej97kV/fz49N/c+wtQ1/6jOlon9HDr+bLZuJvKkkaW8jBZUGlMn8dR+Lg+MBwx34z4cWKFVNar2nG0to+cKjrQV4vN8z39X/w8b4bpKyvPb9hxlnQcA+OJIHc3M+XznNK1H/NE20bpRqSpVs1sT4ft8ug5rJ+KfMaonqo7UW/pd+NbF/bU+1FXXR84e06hQwKAUAoBQCgFAKAUAoBQCgFAKA5x0g/lnYnz5/YlAQukj45+6T2tVDEeuew0J+l639CrE44jmKrnXSvkzuV0vWwMPHjI/xD/muq84nz2m+Tqp8H8manbK+5tmOg4aYBEPOVEY+s1HP0aVuYu4V8vj4y4yv33Mm1AbrZzleLSW+tfnFdS/Xisy9Kn1GuHaw+OinsjOz6L2fcZd4j1VjMB3Qso+ldI9tZqZU30GmC/mYuF/aT77kPo+u2ks1DY+DJjGPAuMZ8vGtMPK8CfTFJQxTtvz7Sr7N25LZTTyTJO8cjsqaiQpYMSMF+7Tnlnu8FQxqShJuVzrV8HSxVKnTpOKaSbta9rLhz8Sd0bz9ZcXb4xrKvjOca2kbGe/Ga2wzvKTINNw1KNGHC67EkeWP/APdHn/8AorH+v98DK/wf79s8dLY4QfNm/wBlMXu6zb+Hds+mP1N7v6M2DeeP7S1LX/pnO0R+sX93yZ9SFk2SysCrC1fIPAjsHgR3GlrUc+Ac4z0kpRd1rr5nzo6P8yX57/aNMP6g01+rfQvkTtibvR2kksis7GU5OrGBxLYGAO9jz8lbwpKDbW8r4rHTxEIQkklHh2fQ5vv6f59P/c/+NKpV/Xf3uPVaI/SU+v8A9MuO8+7fX2qe540EqlWwoVCwxgjPDwg8T3VZq0taPorM4WA0hyOIly0nqu63u2f2iwbCjlW3iWfjKFAbJyfpPecYyfDmpYJ6q1tpzcXKm60nS9W+X38jil8gVpAOQLAeYEgfVXMZ72i21FvbkWrpd+NbF/bU+1FXWR87e06hQwKAUAoBQCgFAKAUAoBQCgFAKA5x0g/lnYnz5/YlAQukj45+6T2tVDEeuew0J+l639CrVAdY7Zu7LrtYG8MSZ8+kZ+uunTd4I8FjYamIqR/3P5mk6S7jTaBf0kir9C5f2qKixLtA6Gg6etidbgn4fUnbjXGuxh/shk/wMVH1AVvQd4Ir6VhqYufPZ9quY9/5dNjJ/aKL6WXP1A1jEP8Als20PHWxcea/yZF6NPih/wDdb2LWuG9Qm05+pXQvqajbd0+15Pc8CBOpZiWkfGcHRwCg1HNus9WK2FzC04aNhy1WV9dLJLr32MvRxbGK4u42ILJoU45ZVnBxWcOrSkjXTdRVKNKa2O77Uj5dQsu242KkK57JI4NphIOD34NGmq9/vYKc4y0TKKea283pm1352Yk5tdecdeIiBwysv43HmPxPrNSV4p6t+JT0ViJUlV1duq31x2fMtIFTnIK3vxtmOC3kjyDJKpQL3gOMFj4AAT5zUNeajFrezqaKwk6teM7ejF3b6NxWdxdp3MSukVu08ZbOQwTS2Bkam7PLSccPD31BQnNKyV0dbS2Gw85KVSpqStwvddCz45lm3W3la9llUxiNYwMDVqOSSDk4A7vBU1Kq5tqxycfo+OFpwkpXcr83Aoe/XG+uPOn/AMaVUr/1H97j0eicsJT6/wD0y2rv/AojUJIRwVyQBpGOYGe1xxw4cM+Y2fKY5HFeg68nJtrm58+7L73mXam/duIyIGLSNwBKMqpn85tQGQOeBn/WsyxEbeiaUNC13O9VWiudNvmVnv5znm2bJYTpWQSArnI/14nz8/qwTTnFR3npsLWlVWtKOrn9/f1yVi6XfjWxf21PtRV1EeAe06hQwKAUAoBQCgFAKAUAoBQCgFAKA5x0g/lnYnz5/YlAQukj45+6T2tVDEeuew0J+l639CrVAdY6/uLLqsYfIGX/AAsy+wV0aD/lo8VpaOri59T7UmVzpTuO1AngDufp0hfY1QYp7EdTQEMqk+hfO/0JvRfcZglTxZNX0OB/qrVvhX6LRX09TtWjPivk/wB0ZOk+XFtGvjSj0BWPtxTEv0Ua6BjfESfCP1RO3CsWhs01Y+EPWjHHAcArny4x6a3oRtAr6XrKrinbdl1raZN3N3BaPNIX1tKxPLSFXJYDmcnjxPkHCs06Wo2+Jpjce8TCEErKK6bu1iNuXGuu9fHaN1IpPkXio9LN6a1orOT5ybSknqUI7tRPrf8A8RH33vhbz2UxGdDSZA54YKpx9BPorWvLVlFkuiqLrUa1Jb0u65rN5t8oZeqEIZzHKk2WGhTozw49rv8ABWlWvF2tuLWA0TVhrOq0taLXF593eVfbnSJIxKyXKQ/2IzpP0nJf6xWrnVnsLEcLo/Cu02m+d37v2NHbbUimJ0Sq7Hie1lj5cHiahlCSzaOjRxNCp6NOSfMvA6f0XXK9VLFkaxJrx36WVVz6VPpHhq1hWrNHA0/TlykJ7rW602/qWDZ+ybewEsi9gN2nZ24ADJAyeQGo+mpowjTuzmVsVXxbjB52ySS++Bx3fXbqmWWdVLdY4WNeRY4CIOPLIXPpqk/5k29x6mLeCwkItXlsS4tu9jSCG9xq6yEN4nVnT5tWc0vT2WZlQx1tbXjfhZ27b3JGy9o9aWR10Sx8HTnz5Mp71P8A55dZw1c1sZNhsTyrcJK0o7V9VxRNl5HzGoy5Hai39LvxrYv7an2oq66PnD2nUKGBQCgFAKAUAoBQCgFAKAUAoBQHOOkH8s7E+fP7EoCF0kfHP3Se1qoYj1z2GhP0vW/oV6wiDyxqeTSIp7uDMAfqNQxV2kdKtJxpyktqTfYjttjZpAixxqFReQHl4nnxJySc11IxUVZHgatWdWbnN3bK/wBIFhG9q8rKDJGAFbiCNTKD5+Z51DiIpxudLQ9epHERpp+i9q6mT909nxw20ZjXSZER3OSSzFQTknznhyFb0opRVivpCvUq15KbvZtLmVzJvLs+Oe3frF1aFZ14kYYKcEEUqRUou5pga9SlWjqO12k+i5X9l77W0NtCh6xnSJFYKneqgHixAPEVDGvCMUjp4jQ+Iq15yVkm21d8XzXNZtzpYigAIj054AyNxPmRASfTWVXcvVRrLRNKgk8RVt0K9/voKtYb1SOjvBNpSWRpWKdntN+NxPaXHgzVdynFtbDt06GErxjNLWUUkm+C4r53RVbrb00xZ4urEYOkz3Dthz/ZOcnz1tyaXrXvzFd42pJPydRjBZa0sk+ixinvp5GW2Zeqkbi0sZypjA4mMniCTwrKjBLX2r6mJ4jEVJrDNasntktmrzcHuJ2LeyXAXTwySELtgc2cgE48prT06ha/LYONrW6m30to194qXzlIViKqAWnIOQW4qE0kHIxk5PkreN6avLsKlZQxs9SklZWvLer7ErW+ZKgubjZ4DvI0sa/1i5SWPPDPA5ZfpzxrC1Zv0cmbvlcLC1d8pDe7ZrpWd13m/O12ukVjM8qcxqdnHoJ4H66im5XtIvYeNDV16KVnvSSNZtmxMyAKQHR1kQnlqTlnycTWactV5muMw7rQSi7STTXC64nqzM7NmUIigEaVJYsTjiSQMAYPDy0lqJZGaXlEpXqWS4LO7+hEkA93pjn1DavNqGnP01sv6T6SCVvL429h36L5G2l5HzGoTpR2ot/S78a2L+2p9qKuuj5w9p1ChgUAoBQCgFAKAUAoBQCgFAKAUBzjpB/LOxPnz+xKAhdJHxz90ntaqGI9c9hoT9L1v6Fe2dKEmiZuCrIjE88BWBP1CoYuzTOlWi5UpRW1prtR1T37WX6Y+ql+5V/l6fH5nkPM+M9jvj4mp3r3ptZ7WWOOXU7acDq5BnDKTxKgcgajq1oSg0mXNH6NxNHExnONkr71wfBk3Y+9lokESNNhljRSND8CqgEZ045itoVoKKVyvidF4qVaclDJt71x6TLtPeu0aGRRMCWRgAFY8SCB+bwrMq0NV5mtDRmKVSLcNjW9cek5OKoHsjRbUzDdJcMjPF1ZjJUajGc51Y8GOGfP5MzQ9KDitpysTejio15Rbja2Weq77SK3851RWyukUjl5pSpUHPNUB7zjH/6a39T0p7VsRA/zF6WHTUZO85Wt1Lp+95sNo7PZeoa3VT1BOIydIIYaTx8YeE+Emo4zTvrby3iMNOKpyoK+pu2XTVu0iXAuRIl08YwgKGFDrYI3Ns8mOccB3Dz1utS2on1lep5SqkcTOOSy1Vm7Pa7789xKbea3I7LF2PARqjamPgxitOQnvLD0phmvRd3ws7vm2ELYuwZrdFKSCN3HwisusZySpXiMEA48BrepVjJ5q/ArYPR9ahBOE9VtekmrrmtzpdRn2nftJG8CxOZmzHxU6cHh1hfGnBXj5zisQgk1K+RJicROdOVBQbm7rZlbjfZszJD7LeI9ZbsFc41of6OQjmcfmt5R9PfWuunlL90SvCTpPXoOz3r/ACy8Hznn3xJHwnSSBv7SllPzWUEMKci36ruY85QhlXi4PnV11NbT4d4Uk4W6PO3dhSqj5zMAAKci162Q84wnlQi5voaXW3axK2VYtHqeQhppMFyOQA5Kv9kfXWs5J5LYifDYeULzqO85beHMlzImy8j5jUZcjtRb+l341sX9tT7UVddHzh7TqFDAoBQCgFAKAUAoBQCgFAKAUAoDnHSD+WdifPn9iUBM3y3YuLq56yJVK6FXiwHEZzw+mqlalKUro9DozSNDD0NSo3e73dBo/eLeeKnrBUXk8zoeesJxfYPeLeeKnrBTyeY89YTi+we8a88VPWCnk8x56wnF9g94154qesFPJ5jz1hOL7B7xrzxU9YKeTzHnrCcX2D3i3nip6wU8nmPPWE4vsHvGvPFT1gp5PMeesJxfYPeNeeKnrBTyeY89YTi+we8W88VPWCnk8x56wnF9g94154qesFPJ5jz1hOL7D57xLvnoTPzxTyeoPPOE23fYffeNeeKnrBTyeY89YTi+we8a88VPWCnk8x56wnF9g94t54qesFPJ5jz1hOL7B7xrzxU9YKeTzHnrCcX2D3jXnip6wU8nmPPWE4vsHvFvPFT1gp5PMeesJxfYeX3EvCD2U5fpBTyeZlaawie19hK6Xh/Oti/tqfairoHjmdPoYFAKAUAoBQCgFAKAUAoBQCgFAc46QfyzsT58/sSgMHSFeSJeYSSRR1aHCuyjm3cDiqOIk1PJnrNDUqcsNeUU83tSfAjbtW0t1rLz3CquACsrDJPMcc93tFcLSmlJ4RRUM29zvs6mibG1KVCyjCLb4pG8973/AFV367/iuP8AiPFcF/28Sh5d/wAUPhHve/6q79d/xT8R4rgv+3iPLv8Aih8JCS1gMphG0ZTKucxi6UuMcTleYwONWHpnSChyjp+i99pW7bmvnCN7cnD4T1FZQOrMu0JWVBlmF0pCg8ixHBRwPPwViWmtIRai6dm9mUs+jMecI+7h8IsbOCckQ7QmlK/jCO6VyPPpzilXTWPpJOpT1b8VJfNhaQi9lOHwny5tIImKybRlRhzVrtVIzxGQePKkNNaQmtaNO65lN/UPSEV/pw+EyQ7MjdtC307PpD6VuQW0NybA46TkceXGtZadx0Y60oJK9r2la/Dbt5gsen/pw+EjpHbMzKNpSFkyHAvEyunJbUO7AVs+DSfBUj0vpJJSdLJ7Mp59GZjzjH3cPhPS29ucAbSkJPL+eJx7uHh4iseeNIr/AEu6fiZ84R93D4T48NsEMh2lIIwQC/uxNIJ5AtyBPgrK0vpFy1FSz4Wnf5jzjH3cPhMq2EJKAX8xMg1IBdLlweRQfnDgeI8FaPTePSbdPZtyll055DzhH3cPhMXVW2M/hOTByAfdiY4YJ4+Zh6R4a3876Svbkv8ArPxHnGPu4fCHhtlUMdpSBTyJvEAOOBwe/jwotMaRbsqWfRPxMecY+7h8JMi2GHAZbu5ZSMgifII8IIHGoJfxDi4u0opP+7xNljk/9OHwnv3vf9Vd+u/4rX8R4rgv+3iZ8u/4ofCYL7YTrG5jubpnAJUGY4JHdwA51Nh/4hrSqxjUsot5vPLvN6WMg5pTpxS3+iUyTac2D8NNyP8AWv8Aer1DlLidyOHo3XoLsXgWXpd+NbF/bU+1FXVPnz2nUKGBQCgFAKAUAoBQCgFAKAUAoBQHOOkH8s7E+fP7EoDzvfEH2pErDKlYwQe8ZauNpWcoUpyi7NRyPU6Nk46PlJbU5fJFlhiVFCqoVRyAGAPMBXzidSVSTlN3b4nMlJyd5O7PdaGD6KGDnFjujdILaApj3NeNdG61r8KhJbTjOvrGyFOQF7PM16erpLDydSqn68NXVs/RfystqtnzIrKm8lwZK3dsr22SZPchxPczzsTJCcRyqdKjEv8ASawo8XGePghxdXCVpwlyvqwjFZS2p5v1dlr85mKkr5GLdnde6R9nGRBCtlHMsja1YzGXkqhCeyOB7WO/hW+N0jh5QrqMtZ1HG2TWrbp39AhCV1fcbHbuxJ7jaUMqpIkMcehpFePtEOspUqW1FGCFDwz2u8ZqthcXRo4KdNtOTd0mnlk1e9rXV7rxNpRbnc02yd3LuC9hulgKDrJI5Yg0PYt9KRQqHEhLhEjQ4xzV/CM3cRjsLVw06DnfJNO0s5Xbk7auV22r8GjRQkpXsY9j7s3sDQARSdVGszNFJLBKiNIjLptW1dYuS5HbwMc2bmd8RpDCVVNuS1m42aUk2k1nNWtlbdnwSMRhJWPW7G7F5bSbPaSKR1t0mVwZLfCGXgvVaSCR3ksSePDwVrjdIYWtCvGEknNxaynnbj8layEISTV9x92TuzdRyW07wE+57i6laHrIizrdDsMh16NSnGQxHLhWK+kMPOFSlGfrxgr2lZam2+V891k+czGEk07EcbkXTRIjoVfrLi5RklXTaySlGhUdoFgGjOdK4+E4ZPKXzth41HKLurRi007zSupPZldPK73ZmOTlYkXe7t7La2QeFlnjupbqYxPANGuR3+D1sVLHWpA4js4JFR08dhKeIrOM7wcFGN1LOySzsr2yae/PIy4ScUTzsm5L2TCzwIJpZXHWRZYOpUM3bOZGJ1tjhkniar+U4fVqrlfXjFLKWVne2zYtiM6ryyN5uTseSzturl0hmkkl0IcpEJGLCNDgZA83MmufpPFQxNfXhsSSu9rstrJaUXFZm/xXONxWTJTd/LNEVXVQrOW1EDGeHfXqNA16k9eEpXSStzHb0TVnKTi3dK1j30u/Gti/tqfair3SPIPadQoYFAKAUAoBQCgFAKAUAoBQCgFAc46QfyzsT58/sSgPu9X5Vh80XtauJpn+hU//ACz1Gj/8On/d8kWWvnBzDlHTq0sQtpYpZEyXjYK5UHGGU4Hf+N9Vet/hdU6jqU5xT2PNX5iriLqzNTu+wl2+scN3LLbph1cSEiTq4gxDdxBYEHh4auYu8NEudSkozeVrbLyt8thpHOpZMw7x7dlG2vdAdhbxXUdvjV2R1YCyjHl7Zz5a3weEpvRnItenKDlz55r6GJSfKX5zY9MlrMt5G0M0il4JHZQ7KALcFiV095XPoqt/DtSk8NKNSKdpJbE/W6ec2rp62RRtubfubkRzLJIqJHDbZ6xhl0QayePEk6jnyiu7hsHQpOVNxTbcpbFsbyIZSbzLRvxae5Np20D3lwkDxQda/WkFdOYWYY4ZIiDcQeJNcvRlXyjBVKsaUXJOVlb+63fYkqLVklci2092+ybyQ3E5hgmia3l1sC+WMTrknVo0urY7m+mpZxw8NIUoKEdacXrKyyyuua9010dRhazg8zZbE2bL12xS1zOfdAeRx1hIPUsZVGM8chgpzmq2Jr0+TxaVOPoWSy9pavdtRtGLvHPaaO/zHd7Rjlvp0WBZTD8KwMkgYCNMZ48Cc4xyzwFXqVp4ehOFGL1nHWyWStmzR5Nq5vL/AHlvoNgxda0izTTGNJGJEhgA1asnjknsg+LVGlgcJV0rLUScYxu1u1r2+WduJu5yVPM2OwN3pbbaEEHuqaS2a3ZnzLwWWVGRlC5wGyQwyM8Rz51XxeNp1sHOryaU1JWy2xTTT6NzMxi1JK5TdlRPJJdW5u7rr0Zo7ZEkJ6x16w4cE8vgwMjvYV2a8oxhTqqnHVaTm2tidtnbv4ES3q5sN74J4F2Z1s08LyxdXMC7KU0PxY8eeJOOfAKraPnSqvEKEIyUXeOSd7rZ3G001a5v+jie5F5epbzS3NoiSCOSQl1Mi46rBPDUcnOMAjjjlVDTEKHk1GVaChUbV0snbf1dOx5cTek3rO2wrG6EL3T491TLfe6kMkLy6FliBBc9rGqRWDEqTnA4Cupj5RoRvyadLUdmldxlu2bE1az47WRwz35n6ENfOjoFU6Qv6OPzv7BXo/4d9ep0L6nX0P8A1JdXzMfS78a2L+2p9qKvfo8o9p1ChgUAoBQCgFAKAUAoBQCgFAKAUBzjpB/LOxPnz+xKA8b5ziPacbtwVVjJ4Z4At3Vx9KU5VKc4R2uNkeq0ZBzwEox2tv5IsdpdJKoeNgynvHsI5g+Q186rUKlGepUVmc2pTlTlqzVmcp6eJnf3LCkbtjXKxCkjjhVGR38Gz5xXq/4WhGKqVZSS2L6+BRxLzSNdZXnU7ce7W0lS3EbHSkWMYg4gY7OSynkeZqzVpcpotYeVVOd1m3/v7dhonad7FOvrd5oHkKXPXyXTOyaT1OllzqAxkyaiRnwV2ac406qgnHVUUr/5rp/K3eRvNF42ptlry72cJLeUFrd4JcqR2rtWgJ8ignVx7jXDoYWOHw9fUmspKUc90GpfsSylrNXRSb+1kSwtoRDJqeSW5Y6DwBxCi+HPwLnj4wrtUqkJYqpU1lZJRWf9z/8ASXURNeikWffXaguNqWtw9rK8EcVv1iGLXqDDryuD2TwmCkE8wa5ejsO6OBqUY1EpNys72tb0en/LcknK8k7HzZGwbqax2qY4JY4pSjwwlSpbRKJDoXvKxjHDnwAzitsRi8PTxWGU5pyjdSd+MbZvnfiIxbjKyNnuVeteXOyokikBsY5hOzLpVdYKrx8PZHp8hqrpKjHD0MTOUl/NcdXPN2zZmm7uK4Glj03V9tMtau5niuDb6otRV0BdSOHZYhDjT3kDjmrz1qGFw6jUS1XDWztdPJ9We/pNdsnkYUtrm/2MEWJ2FlIpBIJZg5l6wJ4QgMPDuy3krZzoYXSWtKSTqLstq2v0+l3CzlDoJm790t1tiG9W2lEARnZtJw0kEDFirDs51qMDPHhnGcVDi6boaOnhnUWtdJZ7FKatz7GIu89axqtlbWEcl7M9rN10xeS3ZVOYXfrBxbgcYlzw5lB5xbr4dzhSpxqLVjZSXtJW3dXezVS2uxL3ovndNldZFNM0MYllLKW163zpJOcnEZznwiocFRhGWJ1JKKk7Rtlay295tJ7Lm52DLJZ7Uvo4YJI0nR3QKhComDIr8OCgAkAjkTiqeKjDEYGjOpNNxaTu829jXPz82ZtFuMnYrV/FNe+5EW2uF2lnDzFWXrVJ+CkYntagCMyHHAZJPDHTpSp4blZOpF0dyydnvXCz3R7uMbvK2WZ3rY22UudYQP2OBLALq4suRg8OKNwOD5BXgMVhJ0LOVs+HU/qXoTUitb7bUimVUjbUULZIHDiO49/0V6LQmDrUNadRW1krcf2PQ6Lw9SnJymrXsSel341sX9tT7UVe1R417TqFDAoBQCgFAKAUAoBQCgFAKAUAoDnHSD+WdifPn9iUBI313cubm56yKPUmhVzrReIJzwLA94qpWpTlK6R6TRePw9DD6lSVnd7nzcERNibFv7UtptwwbGQZUAyM8fxvLXKx+iPK1HWyt0E2KxmBxFr1LW5n4G2ztD5Inrl+9XN/Cy9p9xT/ACHvX8L8BnaHyRPXL96n4WXtPuH5D3r+F+A1bR+SJ65fvU/Cy9p9w/Ie9fwvwGdo/JE9cv3qfhZe0+4fkPev4X4DVtH5Inrl+9T8LL2n3D8h71/C/Aato/JE9cv3qfhZe0+4fkPev4X4DO0PkieuX71Z/C69p9w/Ie9fwvwGdofJE9cv3qx+Fl7T7h+Q96/hfgNW0fkieuX71PwsvafcPyHvX8L8BnaHyRPXL96n4WXtPuH5D3r+F+AztD5Inrl+9WfwsvafcPyHvX8L8Bq2j8kT1y/erH4Wj7T7h+Q96/hfgNW0fkieuX71PwsvafcPyHvX8L8BnaHyRPXL96s/hZe0+4fkPev4X4DO0PkieuX71PwsvafcPyHvX8L8CNe2m0JI3QWqJrGCwlTPHn+dxyOFT0P4d5KpGprN6uxOxJRqYCnNT5S9v9r8CuvuVekH4Hu/SR/ers8hU4HUWl8Hf1+5+BsOl741sX9tT7UVdE8U9p0+hgUAoBQCgFAKAUAoBQCgFAKAUBSN/wDdW6vLizuLSWKKS1MhBlDMCZNAGAAc8FPPyUBG/Bm8Hy2y9S33aA+fgzeD5bZepb7tAPwXvB8tsvUt9ygH4L3h+W2XqT9ygPn4L3h+XWXqT9ygPn4K3h+XWfqT9ygPn4J3h+X2fqf+3QHz8Ebw/L7P1P8A26AfgfeL9YWnqP8At0B8/A28X6wtPUD+HQHz8C7xfrG09QP4VAfPwLvF+sbX1A/hUA/Am8X6ytfUL/CoD5+A94v1la+oX+DQHz8B7x/rO29Qv8GgPn4C3j/Wdt6hP4NAfDsHeP8AWlt6hP4NAfDsDeP9aW/qI/4FAPe/vH+tbf1Ef8CgIk24e17m4tJb2+gmS2nSYKIwh7LKzY0RLkkL30B1igFAKAUAoBQCg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6" name="Picture 12" descr="http://www.blogcdn.com/www.dailyfinance.com/media/2013/01/wendys-old-1040-cs010213.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09800" y="5029200"/>
            <a:ext cx="2371844" cy="159067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www.brooklahoma.com/wp-content/uploads/2012/06/carls-jr_hardees_logo2.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10012" y="5387544"/>
            <a:ext cx="2895976" cy="1232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2620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49382" y="304800"/>
            <a:ext cx="8486774" cy="685800"/>
          </a:xfrm>
          <a:prstGeom prst="rect">
            <a:avLst/>
          </a:prstGeom>
        </p:spPr>
        <p:txBody>
          <a:bodyPr vert="horz" lIns="91440" tIns="45720" rIns="91440" bIns="45720" rtlCol="0" anchor="b" anchorCtr="0">
            <a:normAutofit lnSpcReduction="10000"/>
          </a:bodyPr>
          <a:lst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a:lstStyle>
          <a:p>
            <a:pPr algn="ctr"/>
            <a:r>
              <a:rPr lang="en-US" b="1" dirty="0" smtClean="0"/>
              <a:t>B 2 B Business (cont.)</a:t>
            </a:r>
            <a:endParaRPr lang="en-US" b="1" dirty="0"/>
          </a:p>
        </p:txBody>
      </p:sp>
      <p:pic>
        <p:nvPicPr>
          <p:cNvPr id="2050" name="Picture 2" descr="http://b-i.forbesimg.com/nadiaarumugam/files/2013/09/151px-Taco_Bell_logo.svg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00200"/>
            <a:ext cx="1438275" cy="179070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data:image/jpeg;base64,/9j/4AAQSkZJRgABAQAAAQABAAD/2wCEAAkGBg0RDxMUEBQREBAWFhUWFBEYERAUFxQRFBUWGRYVFBgXGyceFxokGRcSHy8gIycpLCwtFyEyNjAqNSYtLCkBCQoKDgwOGQ8PGi0kHiQpKSkwLyosLC0wNDU1LiwpKTUtKSopLjUtNCkwMCwwLDApLTUwLykyKiksKTUpKSo1Kf/AABEIAH8BjQMBIgACEQEDEQH/xAAcAAEAAgMBAQEAAAAAAAAAAAAAAQcFBggEAgP/xABPEAABAwIDAwcFDAgEAwkAAAABAAIDBBEFBhIHITETIkFRYXGBFDKCkZMXIzVCUlNUcnOSstIYYnSDobGz0wgzosFj0fEVJDRDRGSU4fD/xAAbAQEAAgMBAQAAAAAAAAAAAAAAAQUDBAYHAv/EADARAQACAQIEBAQEBwAAAAAAAAABAgMEEQUSITFBUWFxE8HR8AYyoeEUIkKBgpGx/9oADAMBAAIRAxEAPwC8EUoghFKIIRSiCEUoghFKIIRSiCEUoghFKIIRSiCEUoghFKIIRSiCEUoghFKIIRSiCEUoghFKIIRSiCEUoghFKIIRSiCEUoghFKIIRSiCEUoghFKIIRSiCEUoghFKIIRSiCEUoghFKIIRSiCEUoghFKIIRSiCEUoghFKIIRSiCEUoghFKIIRSiCEUoghFKIIRYfMGbKOib78/nkXbE3nPd4dA7TYKv8T2vVTiRTxRxN6HPvI71CwH8VivlrTvKw03DdRqY3x16ec9I+/ZbF0uq0y6cwV4Ejqg09OeD+TjBd9m0NuR2k271tdVyVBA6aonqZtI+PLvc47g1rW2bclTXJvG+3R85tH8K/w+aLW7bV3n5NgRUxiO1LEpH3icyBl9zAxrt36zng38LL1YdtbrmEcsyKZvTYGN3rFx/BY/4mm7engOrivNtHtv1+n6rdRa/lzPNFW2axxjm+ZfYOP1Twd4b+xbBdZ4tFo3hUZcV8VuTJG0+oilFLEhFKICIoQYDOOdqTDYQ+clz3XEcLba5CONr7g0XF3HhfpJAVRYjt3xR7jyMdPAzoBa6V1u1xIB+6FhtrWKPmxioDidMRbEwdTWtBNu9znnxW77LNmWHT0LKqrZ5Q+Uv0sLnBjGNe5vBpGpxLSd/WN3WS1+h27Ysw++sppm9I0PjPgWusPUVauQs+xYrFI5kb4Xxloe0lrhdwJBY4cRuPEBeHFtjeCzNIZE6mf0Pie4W9F12n1L72cZClws1TXSNmZI6MxvALXWaHgh7eAO8cCfBBuqIvJi2JRU0Ek0ptHGxz3HsaL2HaeA70Q0fOW0wUeK0tOCOR3GrNgbCXdHv4jT557CFYQK5FxjFJKqolnl3vle57uy/Bo7ALAdgXQ+ybM/luGsDzeaD3mTrOkcx572W39YciW6LGZmxZ1LRVFQ1oe6KNzw0kgOLRexI4LJrXdonwRXfs8n4UQrL9IKr+iQ+2k/Kn6QVX9Eh9tJ+VVpg1E2aqgicSGySxxuItcNe9rSRfpsVdvuBYX8/Wfeg/tolrv6QVX9Eh9tJ+VWRs/zbJiVEZ3xtidyj2aWuLhZtt9yB1rWfcCwv5+s+9B/bW45UypBh1MYIXSPZrc+7y0uu61xzWgW3dSIVYf8QVX9Eh9tJ+VP0gqv6JD7aT8qqeQ2v4q9abYPhjo2OM1XctaTzoOJAPzaJYL9IKr+iQ+2k/Kt22fZ/qMUhqXcjHFJFpDGh7iHOc1xGokbhcAeKxXuBYX8/Wfeg/tracmZEpsLbK2B80glLS7lCw2LQQLaWjrQVs//ABAVgJBo4Q4XBHLSXDhxB5vWrjwrEWVFPFMzzJGMe3ue0G38VzrtZwLyXFZrC0c1p2fvL6x7QP8AWFaGw7G+Ww0wuN307yz92/ns/iXj0UFirQcz7QvJsao6UOAhcLVHDc6bmw7zw0kAnset6qJ2Rsc95DWNaXOceAa0XJPgCuTsxY0+rrJqh1wZHlw62t4Mb4NDR4Ih1oiwORcweXYdBOTd5bpk7JWc1/rIv3EL9c5Y35Hh9RPwcyM6PtXc2P8A1FqCt8b27yxVU0cNPFJHHI5jZDK8F4YdOqwb0kFWPk3G56yhiqJo2wulBcGNc5wEeohpuQOIF/ELmDB8MfU1MUDPPle1gPVqNi49wufBdaUdKyKNkbBZjGtY0dTWgAD1AIlhc+ZlFBh804I5S2iIHpmfuZu6bb3HsaV8bP8AM/8A2hh8UziDKBomAFrTM3ONhwuLOt1OVT7csz8tWNpWG8dOLv6jO8C/3WaR3ucvjYhmfyetdTPNoqkc3qE7AS37zdTe8NQWltCzVW4dA2eCCOoiB0y3e9pjvbS7cDdpO49RI692lYJt6dJUxsqYI4YXODXytke4svuDiC3gDa/ZdW3WUkcsb45Gh8b2lrmng5rhYg+C5gz3lCTDax0Ru6J3PhkPx4ieB/WbwPr6QiHUgKlVpsYzt5TT+STOvPA0aCeMlONw7yzc09hb2rdc0ZhhoKSSol4MHNbexfIdzWDtJ9QuehBq+0bai3DJI4oo2TzuGp7S8tEcfBt7A7yb7uodoWNyTtUxDEqtsLKWFjANUsvKyHk4x0+bvcTYAdvUCqXr62prap0j7y1Ez+AFyXuIDWNHV5rQOoBdH7PMmMw2jaw2M77PneOl9tzQfktG4eJ6US2la1njNgoYObYzvuI2ngLcXu7Bcd5IWyqi9oOKmfEJd92RnkmDsZ53rfqWHNfkr0WvCdHGq1G1vyx1lgKqqkle58jnPe43c4m5JWwZBy2KyrAkF4YxrkHyt/NZ4n+AK1pWvsdgApp39JlDfBrAR+IrQw15rxu7DimadNpLTTpPSI9G/sYAAAAABYACwAHQFXm2SZwhpmjzS97j3taAPxOViLXs85bNbSFjLcsw6477ruAILT1XBI77Kxy1m1JiHEcOy1xaql79on9lEovuWJzHFrgWuaSHNIsQRxBHQV8KpelxO/Z9MeQQQSCDcEXBBHAg9BVw7O85uq2GGc3qIxfV85Hw1fWG6/eD1qnFkcvYq6mqoZh8R41drDuePukrLhyTS3oreJaKuqwzG380dYn783Q6KAVKtXm4iIgIiIKA215UlgrTVNaTBPpu4DcycNDS13VqDQ4dfO6l4dnm1CbDfepGmakLtWgEB8bjxdGTuIPEtPfcb79DV1DFNG6OZjZI3izmOAIcO0Kmc57DpGapcNJkZvJpnHnt+zedz+52/tKJWxl/NFFXR8pSytkG7U3g9hPQ9p3tP/4XWVXI9FXVdFUaonSU9RGSDxa5pHFr2niOtpFl0Hs12gtxOFzZA1lXGByjBwe07hIzsvuI6D3hEN1VS7eMz6IYqJh50lpZfsmnmNPe8E/u+1WrUTsjY57yGsaC5zjwDWi5J7gCuVM046+urZqgg++P5jekRjmxs79IHiSiXtwPJs1Th9bVNBtThmkfLsdUv3Y7O8VldkOZvI8Sax5tDUWif1B5PvTvvHT3PKu3JWWWUeGxU7gC7QTMNxDpJN8gPWN+nuAXOebsAdQ180G8Bj7xu6TE7nRuv16SPEFB1atd2ifBFd+zyfhXzs+zN5fh8MpN5QOTm+2ZYOPiNLvSX1tE+CK79nk/CiHNmXJ2MrqZ7yGsbPC5zjuDWtlaST2AAldJe6Ngn02m9qFzDS0r5ZGRxjU97msa24F3uIDRc7hvIW1+5Hj/ANFPtqb+4iV5e6Ngn02m9qFm6KvhnibJC9skThdr2m4cLkbj3grnL3I8f+in21N/cV55BwuemwunhnbolYxwc27XWJe48Wkg7iOlEOW5BuPcV0rR7UcDbEwGrjBDWgjTLxAH6q5reeK3WPY7jjmgiKOxAI9/i4HxRK5fdUwH6XF92X8q2DCcXp6qFstO8SxOuGvFwCWkg8QDxBC589xnHfmY/wD5EX/NXRs3wOoo8MigqGhsrTKSA5rhZ0jnDeN3AhENV284FylHFUtHOgfpcf8AhS2G/ueI/vFaXsRxvkMT5ImzKhhZ+8Zd7D6hIPSV649hLKqlmgf5ssbmX6i4bneBsfBcq0lRNSVTX20zQSgkdUkT97fW0hEr6205g8nwwxNNpKl3JDr5Ib5T6rN9Nc+NgeWucAS1unU7oBdfTfvsfUtz2tZpbW145I6oIo2NZ1FzwHvd33LW+gtzyHs/E2X5w8ATVg1xk/FEX/h/DUC7ueg8OwPMOmSekedzxy0Yv8dtmyAd7dB9ErI7fsb0wU9K075HGV4/Uj3NB73OJ9BVPlzGH0NbDPYh0UgL29OnzZGHtLS8LMbUceFXikzmO1RR6YozfcWsG8jsLy8+KDP7CsC5WvkqHDmU7LN+1lu0epgk9YVz5nx2Oio5qh+8RsJDflPO5jfFxaPFa7sgwHybCoi4WknJnd3PsIx7MMPiVpe3nM2qSKiYdzLSzfXIIjae5up3pNQVxhFDPiFfHGSXSzy3e/6zi6R57hrd4Kcdw2bD6+WIEtkglvG/psCHRPHo6CrH2CZbu+aseNzfeYvrGxkcO4aG+Ll97e8t2MNYwcfeZe/e6Jx/1tv9VBZ+VMfZXUUNQ2w1tGpvyZBue3wcHBY/aDk1mJUbo9wnZd8Dz8WS3mk/JcNx8D0BVxsHzNomlo3nmyXli+0aPfGjvaA70D1q7UQ5MwzEamgrGyMBjnheQWG43tJa+N46iNTT3rY9pm0A4nLG2LUymjaCGHiZnNGtzvq3LB3E/GW07dspxMMddHZrnvEUrflO0uLJB26WFp67N7VoOQ8uMr8QhgedMZ1OfbiY2DU5o6ieF+i90SsPYlkX/wBfO3rFM0+p0382t8T1K41+cEDGMaxgDWNAa1oFg1oFgAOgAWX6IhC5vrpS6WRx4l7z63ErpArmycc931j/ADK0tV4Or/Df5sv+PzfmrO2OYgLVEJPOu2Ro6xbS71WZ61WS92B4xLSVDJo/Oad7ehzT5zT2Ef8ANa2K/JaJdDxDTTqdPbHHfw93RKLHYHjkFXC2WE3aeLfjMd0tcOgrIq1id+sPNb1tS01tG0w1LOuQ4q1pkjtHVAbndEgHBsn+zuI7Qqaq6SSKR0crSyRps5p4grpJaFtTy22SDylgtLFbWflQk9Pa0m/ddaufDExzR3dFwbilsd4wZJ3rPSPT9lSIVKFV7t3RWCyl1LA48XRRn1sBXtWOy6P+5032MX9NqyKuo7PKMsbXt7yIiKWMRQiA1wPAgqVzWzPuJYfXVQp5fevKagmB41xn3597NO9p7WkLbab/ABCP0++0bS/rbUFrSe5zCR6ygyW3fL1OaVlWAGztkZGXCwMkbwdzusggEHoF1X+yGrfHjNMG3s/lGOHW0xudv8WtPgvPnfaJWYoWiQNigYSWQtJI1EW1Pcd7nWJHAAXO7eVtWw7Kkj6g1sgLYYmubETu1yuGlxHW1rS4E9buwoltW2/M/IUQpmG0tSSHdYgZYv8AvHS3uLlSGB4kKepimMYm5N4eIy4tDnN3tuQDwdY+Cyu0HM3l+IzSg3iB5OH7JlwD6R1O9JWJkTY9Qz0EU1Y2UzSjWA2RzA2J3+WLDpLbO9LsQeD9IOq+iQ+2k/KtMzznU4nLHK+BkEjGlhLXudrbe7b3AtYl33lcXuIYJ8mf271+c2w7Bi1waJ2uIOl3LONnW3Gx42PQg0TYhmfyetdTPNoqkc3qE7AS37zdTe8NVubRPgiu/Z5PwrmaeGelqC03jnhktcfFljdxHiLroLGcfZXZbnqG2Gulk1N+TIGkPb4ODggofKvwhSftMH9Vi6xXJ2VfhCk/aYP6rF1ihIodwRQ7giHHUvB3cf5Lr/D/APJj+oz8IXILxxVkw7eMTa1rRDSWAAHNn4AW+cRK/UVC+77inzNH92f+6t92W5+qsU8o5dkLOS5LTyYeL6+UvfU4/JCIb6uctsmBeTYq97RaOoaJh1a/NkH3hq9NdGKuNuWBcthzZ2jn07wT9lJZr/8AVyZ9EoKSy7gz6yrhp2XvK8NJ+Szi93g0OPgusKamZHG1jBpYxoa1o6GtFgB4AKmdgmXdUk1Y8bmDkYj+u6zpCO5ugekVdSJlzjtfy75Lij3NFoqgcs3qDybSj7/O9MLWst4M6rrIKdv/AJsjWk9TOLz4MDj4K9NtOXfKcNMrReSmPKDr5I7pR6rO9BabsEwHXUz1ThzYm8mw/wDEk3uI7QwW9NBcmIVsNJTPkfZkMMZcQOhjG7mj1ABcp4xislVUSzy/5kr3Pd2XO5o7ALAdgVwbeMz6IYqNh50lpZfsmnmNPe8E/u+1aPstyRHiVU8Th3k0TLv0ktJe/cxoI4cHu9HtQZDLW2SWhpIqeKkiLYxbUZngvcSS5xs3iSSV9Zj2zS1tLLTy0kQZI22oTPJa4EFrhzeIcAfBWD7iGCfJn9u9PcQwT5M/t3oKCwrEpKaeKaI2kje17e9p4HsIuD2Erq/BsUjqqeKeI3jkY17ezUOB7Qbg9oXPm1TI0eG1EfIB3k0rLt1OLiJGGz2knsLD4nqW57Bsz6o5aJ53svLD9RxtI0dziHemepBk9vfwZF+0x/0plXmxb4Zi+zm/ArD29fBkX7TH/SmVebFvhmL7Ob8CDo1FCIgXO2OUhiqp2H4ssg8NRt/Cy6JVS7V8vujqBUtHvctmvPVK0WF+9oHi0rV1Nd67+Tofw/njHqJxz/VH6x9y0NFCKud0yeAZhqKOUSQnscw+a9vU4f78Qruy1mSCthEkW4jc+M+cx3UesdR6Vz8tp2b4m+HEY2g8yW8bx17iWnvDgPWVs4Ms1nl8FDxjh1M+K2WsbWrG/vEefyXevFjMIfTTNPB0UgPiwr2LC5yxNtPQTvJsSwsb2vkGlv8AO/grC07RMy4fDW1sla17zMKCHBS1hJsN5O4d54KLLatnWX3VNa1xHvUJEjz0Fw8xvi4X7mlVFa80xD0/UZq4MVslvCFz0NPycUbPksa37rQP9l+6hFcvLJned5SihEQlQlksg0/MGyfCKx7nujMMriS6SJ2guceJc0gsJJ33tdarL/h8p78yrlA6jFG4+sEfyVtWSyCucG2GYXC4OmdLVEfFcQxni1gue4my3qrwmJ9M6nF4onMMdo7MLWEWsyws3du4L2WSyCvRsLwX/wByezlhY9nmqwWRtaAAAAAAANwAHABTZLIJRRZLINNzBsnwutqXzyiZsj7atEgaCWgNvbSd9gPUvZhez2ip6KekY6c08+rWHSAkamhrtB0824A9S2ayWQaHQ7F8IhmjlYajXG9r23mBGpjg4XGneLgLfVFksglQQlksgrw7C8G66n2w/KnuFYN11Pth+VWHZLIK89wrBuup9sPyrYso5FosN5XyblffdGrW8O8zVa24W84rYbJZBK8uJ4fHUQSwyb2SMcx31XtIP816bJZBh8o5cZQUUVO0h5YOe+1tcjiS91ui5J8LLMqLJZB8TwNexzXgOa4FrmngWkWIPhdYTJWU48NpBAx2vnve59rai53Nv3MDG+is9ZLINMx/ZRhtbUvnndUGR9r2lAaA0AANGncLBZnKuUKTDonR0wdpc/W5znanF1gONhuAHDvWaslkEooslkGGzTlKkxGFsVSHaWvD2lrtLg4AjcbHcQSsJgWybDaOojngdUNlYTa8oIIIIIcNO8EErdLJZBhs1ZUpsRgbDUa9DXiQaHaTqDXNG+x3WcViMt7LMNoals8Bn5Roc0apA4WeLHdpC3CyWQSiiyWQSvNiOHxTxOilaHxuFnD/AHHUQbEHsXoslkTEzWd47qSzTs+qqRxdGHT0/EPAu5o6pGjh9Ybu7gtVXS9lhcTyZh1QSZYGajxe27HeJZa/itO+l361dTpPxDNYiueu/rH0UEtu2ZYO+aubJY8nDdzndGoghje/ffuC3b3JsM1A3nt8jlBY+OnV/FbDDgrYohHSkUzBwDY2uN+k3de57TdfOPTzFt7Mut45iyYpx4Yne0bbz4f9eusrooWF8rmxsbxc42A/++xUxnvORrpA2O7aaMnQDuL3cNbh0btwHQCetWHXbO4ah2qpqKucjgHSRho+q1rAG+C9mHZCwuAgtga5w+M8mQ/6rgepZslb36doVeh1Gk0c/Etve/h02iP9/T+ypst5LrK1wLGmOHpmcCG2/V+We7xIV0YFgUFHA2KEbhvLj5z3Hi5x6/8AosgGgcEsvrHiinuwa/ieXWTtbpXyj5+bXqnNemXS2MObfcNYD3gOe0ljbb98b7b+ABJaCtgjeHNBG8EAg9YPBYifLUbnkh7mscblo03F9dwx/FoPKS3+ubEbrZdrAAANwHAdizKt9IoslkBFKIIRSiCEUoghFKIIRSiCEUoghFKIIRSiCEUoghFKIIRSiCEUoghFKIIRSiCEUoghFKIIRSiCEUoghFKIIRSiCEUoghFKIIRSiCEUoghFKICIiAiIgIiICIiAiIgIiICIiAiIgIiICIiAiIgIiICIiAiIgIiICIiAiIgIiICIiAiIgIiICIiAiIgIiICIi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g0RDxMUEBQREBAWFhUWFBEYERAUFxQRFBUWGRYVFBgXGyceFxokGRcSHy8gIycpLCwtFyEyNjAqNSYtLCkBCQoKDgwOGQ8PGi0kHiQpKSkwLyosLC0wNDU1LiwpKTUtKSopLjUtNCkwMCwwLDApLTUwLykyKiksKTUpKSo1Kf/AABEIAH8BjQMBIgACEQEDEQH/xAAcAAEAAgMBAQEAAAAAAAAAAAAAAQcFBggEAgP/xABPEAABAwIDAwcFDAgEAwkAAAABAAIDBBEFBhIHITETIkFRYXGBFDKCkZMXIzVCUlNUcnOSstIYYnSDobGz0wgzosFj0fEVJDRDRGSU4fD/xAAbAQEAAgMBAQAAAAAAAAAAAAAAAQUDBAYHAv/EADARAQACAQIEBAQEBwAAAAAAAAABAgMEEQUSITFBUWFxE8HR8AYyoeEUIkKBgpGx/9oADAMBAAIRAxEAPwC8EUoghFKIIRSiCEUoghFKIIRSiCEUoghFKIIRSiCEUoghFKIIRSiCEUoghFKIIRSiCEUoghFKIIRSiCEUoghFKIIRSiCEUoghFKIIRSiCEUoghFKIIRSiCEUoghFKIIRSiCEUoghFKIIRSiCEUoghFKIIRSiCEUoghFKIIRSiCEUoghFKIIRSiCEUoghFKIIRYfMGbKOib78/nkXbE3nPd4dA7TYKv8T2vVTiRTxRxN6HPvI71CwH8VivlrTvKw03DdRqY3x16ec9I+/ZbF0uq0y6cwV4Ejqg09OeD+TjBd9m0NuR2k271tdVyVBA6aonqZtI+PLvc47g1rW2bclTXJvG+3R85tH8K/w+aLW7bV3n5NgRUxiO1LEpH3icyBl9zAxrt36zng38LL1YdtbrmEcsyKZvTYGN3rFx/BY/4mm7engOrivNtHtv1+n6rdRa/lzPNFW2axxjm+ZfYOP1Twd4b+xbBdZ4tFo3hUZcV8VuTJG0+oilFLEhFKICIoQYDOOdqTDYQ+clz3XEcLba5CONr7g0XF3HhfpJAVRYjt3xR7jyMdPAzoBa6V1u1xIB+6FhtrWKPmxioDidMRbEwdTWtBNu9znnxW77LNmWHT0LKqrZ5Q+Uv0sLnBjGNe5vBpGpxLSd/WN3WS1+h27Ysw++sppm9I0PjPgWusPUVauQs+xYrFI5kb4Xxloe0lrhdwJBY4cRuPEBeHFtjeCzNIZE6mf0Pie4W9F12n1L72cZClws1TXSNmZI6MxvALXWaHgh7eAO8cCfBBuqIvJi2JRU0Ek0ptHGxz3HsaL2HaeA70Q0fOW0wUeK0tOCOR3GrNgbCXdHv4jT557CFYQK5FxjFJKqolnl3vle57uy/Bo7ALAdgXQ+ybM/luGsDzeaD3mTrOkcx572W39YciW6LGZmxZ1LRVFQ1oe6KNzw0kgOLRexI4LJrXdonwRXfs8n4UQrL9IKr+iQ+2k/Kn6QVX9Eh9tJ+VVpg1E2aqgicSGySxxuItcNe9rSRfpsVdvuBYX8/Wfeg/tolrv6QVX9Eh9tJ+VWRs/zbJiVEZ3xtidyj2aWuLhZtt9yB1rWfcCwv5+s+9B/bW45UypBh1MYIXSPZrc+7y0uu61xzWgW3dSIVYf8QVX9Eh9tJ+VP0gqv6JD7aT8qqeQ2v4q9abYPhjo2OM1XctaTzoOJAPzaJYL9IKr+iQ+2k/Kt22fZ/qMUhqXcjHFJFpDGh7iHOc1xGokbhcAeKxXuBYX8/Wfeg/tracmZEpsLbK2B80glLS7lCw2LQQLaWjrQVs//ABAVgJBo4Q4XBHLSXDhxB5vWrjwrEWVFPFMzzJGMe3ue0G38VzrtZwLyXFZrC0c1p2fvL6x7QP8AWFaGw7G+Ww0wuN307yz92/ns/iXj0UFirQcz7QvJsao6UOAhcLVHDc6bmw7zw0kAnset6qJ2Rsc95DWNaXOceAa0XJPgCuTsxY0+rrJqh1wZHlw62t4Mb4NDR4Ih1oiwORcweXYdBOTd5bpk7JWc1/rIv3EL9c5Y35Hh9RPwcyM6PtXc2P8A1FqCt8b27yxVU0cNPFJHHI5jZDK8F4YdOqwb0kFWPk3G56yhiqJo2wulBcGNc5wEeohpuQOIF/ELmDB8MfU1MUDPPle1gPVqNi49wufBdaUdKyKNkbBZjGtY0dTWgAD1AIlhc+ZlFBh804I5S2iIHpmfuZu6bb3HsaV8bP8AM/8A2hh8UziDKBomAFrTM3ONhwuLOt1OVT7csz8tWNpWG8dOLv6jO8C/3WaR3ucvjYhmfyetdTPNoqkc3qE7AS37zdTe8NQWltCzVW4dA2eCCOoiB0y3e9pjvbS7cDdpO49RI692lYJt6dJUxsqYI4YXODXytke4svuDiC3gDa/ZdW3WUkcsb45Gh8b2lrmng5rhYg+C5gz3lCTDax0Ru6J3PhkPx4ieB/WbwPr6QiHUgKlVpsYzt5TT+STOvPA0aCeMlONw7yzc09hb2rdc0ZhhoKSSol4MHNbexfIdzWDtJ9QuehBq+0bai3DJI4oo2TzuGp7S8tEcfBt7A7yb7uodoWNyTtUxDEqtsLKWFjANUsvKyHk4x0+bvcTYAdvUCqXr62prap0j7y1Ez+AFyXuIDWNHV5rQOoBdH7PMmMw2jaw2M77PneOl9tzQfktG4eJ6US2la1njNgoYObYzvuI2ngLcXu7Bcd5IWyqi9oOKmfEJd92RnkmDsZ53rfqWHNfkr0WvCdHGq1G1vyx1lgKqqkle58jnPe43c4m5JWwZBy2KyrAkF4YxrkHyt/NZ4n+AK1pWvsdgApp39JlDfBrAR+IrQw15rxu7DimadNpLTTpPSI9G/sYAAAAABYACwAHQFXm2SZwhpmjzS97j3taAPxOViLXs85bNbSFjLcsw6477ruAILT1XBI77Kxy1m1JiHEcOy1xaql79on9lEovuWJzHFrgWuaSHNIsQRxBHQV8KpelxO/Z9MeQQQSCDcEXBBHAg9BVw7O85uq2GGc3qIxfV85Hw1fWG6/eD1qnFkcvYq6mqoZh8R41drDuePukrLhyTS3oreJaKuqwzG380dYn783Q6KAVKtXm4iIgIiIKA215UlgrTVNaTBPpu4DcycNDS13VqDQ4dfO6l4dnm1CbDfepGmakLtWgEB8bjxdGTuIPEtPfcb79DV1DFNG6OZjZI3izmOAIcO0Kmc57DpGapcNJkZvJpnHnt+zedz+52/tKJWxl/NFFXR8pSytkG7U3g9hPQ9p3tP/4XWVXI9FXVdFUaonSU9RGSDxa5pHFr2niOtpFl0Hs12gtxOFzZA1lXGByjBwe07hIzsvuI6D3hEN1VS7eMz6IYqJh50lpZfsmnmNPe8E/u+1WrUTsjY57yGsaC5zjwDWi5J7gCuVM046+urZqgg++P5jekRjmxs79IHiSiXtwPJs1Th9bVNBtThmkfLsdUv3Y7O8VldkOZvI8Sax5tDUWif1B5PvTvvHT3PKu3JWWWUeGxU7gC7QTMNxDpJN8gPWN+nuAXOebsAdQ180G8Bj7xu6TE7nRuv16SPEFB1atd2ifBFd+zyfhXzs+zN5fh8MpN5QOTm+2ZYOPiNLvSX1tE+CK79nk/CiHNmXJ2MrqZ7yGsbPC5zjuDWtlaST2AAldJe6Ngn02m9qFzDS0r5ZGRxjU97msa24F3uIDRc7hvIW1+5Hj/ANFPtqb+4iV5e6Ngn02m9qFm6KvhnibJC9skThdr2m4cLkbj3grnL3I8f+in21N/cV55BwuemwunhnbolYxwc27XWJe48Wkg7iOlEOW5BuPcV0rR7UcDbEwGrjBDWgjTLxAH6q5reeK3WPY7jjmgiKOxAI9/i4HxRK5fdUwH6XF92X8q2DCcXp6qFstO8SxOuGvFwCWkg8QDxBC589xnHfmY/wD5EX/NXRs3wOoo8MigqGhsrTKSA5rhZ0jnDeN3AhENV284FylHFUtHOgfpcf8AhS2G/ueI/vFaXsRxvkMT5ImzKhhZ+8Zd7D6hIPSV649hLKqlmgf5ssbmX6i4bneBsfBcq0lRNSVTX20zQSgkdUkT97fW0hEr6205g8nwwxNNpKl3JDr5Ib5T6rN9Nc+NgeWucAS1unU7oBdfTfvsfUtz2tZpbW145I6oIo2NZ1FzwHvd33LW+gtzyHs/E2X5w8ATVg1xk/FEX/h/DUC7ueg8OwPMOmSekedzxy0Yv8dtmyAd7dB9ErI7fsb0wU9K075HGV4/Uj3NB73OJ9BVPlzGH0NbDPYh0UgL29OnzZGHtLS8LMbUceFXikzmO1RR6YozfcWsG8jsLy8+KDP7CsC5WvkqHDmU7LN+1lu0epgk9YVz5nx2Oio5qh+8RsJDflPO5jfFxaPFa7sgwHybCoi4WknJnd3PsIx7MMPiVpe3nM2qSKiYdzLSzfXIIjae5up3pNQVxhFDPiFfHGSXSzy3e/6zi6R57hrd4Kcdw2bD6+WIEtkglvG/psCHRPHo6CrH2CZbu+aseNzfeYvrGxkcO4aG+Ll97e8t2MNYwcfeZe/e6Jx/1tv9VBZ+VMfZXUUNQ2w1tGpvyZBue3wcHBY/aDk1mJUbo9wnZd8Dz8WS3mk/JcNx8D0BVxsHzNomlo3nmyXli+0aPfGjvaA70D1q7UQ5MwzEamgrGyMBjnheQWG43tJa+N46iNTT3rY9pm0A4nLG2LUymjaCGHiZnNGtzvq3LB3E/GW07dspxMMddHZrnvEUrflO0uLJB26WFp67N7VoOQ8uMr8QhgedMZ1OfbiY2DU5o6ieF+i90SsPYlkX/wBfO3rFM0+p0382t8T1K41+cEDGMaxgDWNAa1oFg1oFgAOgAWX6IhC5vrpS6WRx4l7z63ErpArmycc931j/ADK0tV4Or/Df5sv+PzfmrO2OYgLVEJPOu2Ro6xbS71WZ61WS92B4xLSVDJo/Oad7ehzT5zT2Ef8ANa2K/JaJdDxDTTqdPbHHfw93RKLHYHjkFXC2WE3aeLfjMd0tcOgrIq1id+sPNb1tS01tG0w1LOuQ4q1pkjtHVAbndEgHBsn+zuI7Qqaq6SSKR0crSyRps5p4grpJaFtTy22SDylgtLFbWflQk9Pa0m/ddaufDExzR3dFwbilsd4wZJ3rPSPT9lSIVKFV7t3RWCyl1LA48XRRn1sBXtWOy6P+5032MX9NqyKuo7PKMsbXt7yIiKWMRQiA1wPAgqVzWzPuJYfXVQp5fevKagmB41xn3597NO9p7WkLbab/ABCP0++0bS/rbUFrSe5zCR6ygyW3fL1OaVlWAGztkZGXCwMkbwdzusggEHoF1X+yGrfHjNMG3s/lGOHW0xudv8WtPgvPnfaJWYoWiQNigYSWQtJI1EW1Pcd7nWJHAAXO7eVtWw7Kkj6g1sgLYYmubETu1yuGlxHW1rS4E9buwoltW2/M/IUQpmG0tSSHdYgZYv8AvHS3uLlSGB4kKepimMYm5N4eIy4tDnN3tuQDwdY+Cyu0HM3l+IzSg3iB5OH7JlwD6R1O9JWJkTY9Qz0EU1Y2UzSjWA2RzA2J3+WLDpLbO9LsQeD9IOq+iQ+2k/KtMzznU4nLHK+BkEjGlhLXudrbe7b3AtYl33lcXuIYJ8mf271+c2w7Bi1waJ2uIOl3LONnW3Gx42PQg0TYhmfyetdTPNoqkc3qE7AS37zdTe8NVubRPgiu/Z5PwrmaeGelqC03jnhktcfFljdxHiLroLGcfZXZbnqG2Gulk1N+TIGkPb4ODggofKvwhSftMH9Vi6xXJ2VfhCk/aYP6rF1ihIodwRQ7giHHUvB3cf5Lr/D/APJj+oz8IXILxxVkw7eMTa1rRDSWAAHNn4AW+cRK/UVC+77inzNH92f+6t92W5+qsU8o5dkLOS5LTyYeL6+UvfU4/JCIb6uctsmBeTYq97RaOoaJh1a/NkH3hq9NdGKuNuWBcthzZ2jn07wT9lJZr/8AVyZ9EoKSy7gz6yrhp2XvK8NJ+Szi93g0OPgusKamZHG1jBpYxoa1o6GtFgB4AKmdgmXdUk1Y8bmDkYj+u6zpCO5ugekVdSJlzjtfy75Lij3NFoqgcs3qDybSj7/O9MLWst4M6rrIKdv/AJsjWk9TOLz4MDj4K9NtOXfKcNMrReSmPKDr5I7pR6rO9BabsEwHXUz1ThzYm8mw/wDEk3uI7QwW9NBcmIVsNJTPkfZkMMZcQOhjG7mj1ABcp4xislVUSzy/5kr3Pd2XO5o7ALAdgVwbeMz6IYqNh50lpZfsmnmNPe8E/u+1aPstyRHiVU8Th3k0TLv0ktJe/cxoI4cHu9HtQZDLW2SWhpIqeKkiLYxbUZngvcSS5xs3iSSV9Zj2zS1tLLTy0kQZI22oTPJa4EFrhzeIcAfBWD7iGCfJn9u9PcQwT5M/t3oKCwrEpKaeKaI2kje17e9p4HsIuD2Erq/BsUjqqeKeI3jkY17ezUOB7Qbg9oXPm1TI0eG1EfIB3k0rLt1OLiJGGz2knsLD4nqW57Bsz6o5aJ53svLD9RxtI0dziHemepBk9vfwZF+0x/0plXmxb4Zi+zm/ArD29fBkX7TH/SmVebFvhmL7Ob8CDo1FCIgXO2OUhiqp2H4ssg8NRt/Cy6JVS7V8vujqBUtHvctmvPVK0WF+9oHi0rV1Nd67+Tofw/njHqJxz/VH6x9y0NFCKud0yeAZhqKOUSQnscw+a9vU4f78Qruy1mSCthEkW4jc+M+cx3UesdR6Vz8tp2b4m+HEY2g8yW8bx17iWnvDgPWVs4Ms1nl8FDxjh1M+K2WsbWrG/vEefyXevFjMIfTTNPB0UgPiwr2LC5yxNtPQTvJsSwsb2vkGlv8AO/grC07RMy4fDW1sla17zMKCHBS1hJsN5O4d54KLLatnWX3VNa1xHvUJEjz0Fw8xvi4X7mlVFa80xD0/UZq4MVslvCFz0NPycUbPksa37rQP9l+6hFcvLJned5SihEQlQlksg0/MGyfCKx7nujMMriS6SJ2guceJc0gsJJ33tdarL/h8p78yrlA6jFG4+sEfyVtWSyCucG2GYXC4OmdLVEfFcQxni1gue4my3qrwmJ9M6nF4onMMdo7MLWEWsyws3du4L2WSyCvRsLwX/wByezlhY9nmqwWRtaAAAAAAANwAHABTZLIJRRZLINNzBsnwutqXzyiZsj7atEgaCWgNvbSd9gPUvZhez2ip6KekY6c08+rWHSAkamhrtB0824A9S2ayWQaHQ7F8IhmjlYajXG9r23mBGpjg4XGneLgLfVFksglQQlksgrw7C8G66n2w/KnuFYN11Pth+VWHZLIK89wrBuup9sPyrYso5FosN5XyblffdGrW8O8zVa24W84rYbJZBK8uJ4fHUQSwyb2SMcx31XtIP816bJZBh8o5cZQUUVO0h5YOe+1tcjiS91ui5J8LLMqLJZB8TwNexzXgOa4FrmngWkWIPhdYTJWU48NpBAx2vnve59rai53Nv3MDG+is9ZLINMx/ZRhtbUvnndUGR9r2lAaA0AANGncLBZnKuUKTDonR0wdpc/W5znanF1gONhuAHDvWaslkEooslkGGzTlKkxGFsVSHaWvD2lrtLg4AjcbHcQSsJgWybDaOojngdUNlYTa8oIIIIIcNO8EErdLJZBhs1ZUpsRgbDUa9DXiQaHaTqDXNG+x3WcViMt7LMNoals8Bn5Roc0apA4WeLHdpC3CyWQSiiyWQSvNiOHxTxOilaHxuFnD/AHHUQbEHsXoslkTEzWd47qSzTs+qqRxdGHT0/EPAu5o6pGjh9Ybu7gtVXS9lhcTyZh1QSZYGajxe27HeJZa/itO+l361dTpPxDNYiueu/rH0UEtu2ZYO+aubJY8nDdzndGoghje/ffuC3b3JsM1A3nt8jlBY+OnV/FbDDgrYohHSkUzBwDY2uN+k3de57TdfOPTzFt7Mut45iyYpx4Yne0bbz4f9eusrooWF8rmxsbxc42A/++xUxnvORrpA2O7aaMnQDuL3cNbh0btwHQCetWHXbO4ah2qpqKucjgHSRho+q1rAG+C9mHZCwuAgtga5w+M8mQ/6rgepZslb36doVeh1Gk0c/Etve/h02iP9/T+ypst5LrK1wLGmOHpmcCG2/V+We7xIV0YFgUFHA2KEbhvLj5z3Hi5x6/8AosgGgcEsvrHiinuwa/ieXWTtbpXyj5+bXqnNemXS2MObfcNYD3gOe0ljbb98b7b+ABJaCtgjeHNBG8EAg9YPBYifLUbnkh7mscblo03F9dwx/FoPKS3+ubEbrZdrAAANwHAdizKt9IoslkBFKIIRSiCEUoghFKIIRSiCEUoghFKIIRSiCEUoghFKIIRSiCEUoghFKIIRSiCEUoghFKIIRSiCEUoghFKIIRSiCEUoghFKIIRSiCEUoghFKICIiAiIgIiICIiAiIgIiICIiAiIgIiICIiAiIgIiICIiAiIgIiICIiAiIgIiICIiAiIgIiICIiAiIgIiICIiD//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http://www.theculinaryscoop.com/wp-content/uploads/2012/04/Safeway-Logo-e133406241884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2043537"/>
            <a:ext cx="3124200" cy="100453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www.logopub.net/data/thumbnails/1/A&amp;P%20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5865" y="2057400"/>
            <a:ext cx="3048000" cy="1029487"/>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upload.wikimedia.org/wikipedia/en/thumb/4/44/Marriott_Logo.svg/744px-Marriott_Logo.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4433" y="3581400"/>
            <a:ext cx="2949684" cy="1522698"/>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http://hotel-online.com/News/PR2010_3rd/HiltonNewLogo_Aug201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3390901"/>
            <a:ext cx="2286000" cy="1760839"/>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http://fsuenc1102mc.files.wordpress.com/2011/04/publix-log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81800" y="3398908"/>
            <a:ext cx="1561059" cy="188768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media.caller.com/media/img/photos/2013/01/23/0123_heb-logo_t607.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4434" y="5486400"/>
            <a:ext cx="2949684" cy="9621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banddmarket.com/wp-content/uploads/2013/11/Product-Universe_U-brands-WF-XL.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62400" y="5335265"/>
            <a:ext cx="1720107" cy="116753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rivercitysc.org/imagedata/albertsons_logo.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81800" y="5471947"/>
            <a:ext cx="1524000" cy="1177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7854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680960" cy="914400"/>
          </a:xfrm>
        </p:spPr>
        <p:txBody>
          <a:bodyPr/>
          <a:lstStyle/>
          <a:p>
            <a:pPr algn="ctr"/>
            <a:r>
              <a:rPr lang="en-US" dirty="0" smtClean="0"/>
              <a:t>Business Background</a:t>
            </a:r>
            <a:endParaRPr lang="en-US" dirty="0"/>
          </a:p>
        </p:txBody>
      </p:sp>
      <p:pic>
        <p:nvPicPr>
          <p:cNvPr id="6" name="Picture 5" descr="Picture 024.jpg"/>
          <p:cNvPicPr>
            <a:picLocks noChangeAspect="1"/>
          </p:cNvPicPr>
          <p:nvPr/>
        </p:nvPicPr>
        <p:blipFill>
          <a:blip r:embed="rId2" cstate="print"/>
          <a:stretch>
            <a:fillRect/>
          </a:stretch>
        </p:blipFill>
        <p:spPr>
          <a:xfrm>
            <a:off x="2590800" y="1600200"/>
            <a:ext cx="3200400" cy="2400300"/>
          </a:xfrm>
          <a:prstGeom prst="rect">
            <a:avLst/>
          </a:prstGeom>
        </p:spPr>
      </p:pic>
      <p:pic>
        <p:nvPicPr>
          <p:cNvPr id="7" name="Picture 6" descr="IMGP0139.JPG"/>
          <p:cNvPicPr>
            <a:picLocks noChangeAspect="1"/>
          </p:cNvPicPr>
          <p:nvPr/>
        </p:nvPicPr>
        <p:blipFill>
          <a:blip r:embed="rId3" cstate="print"/>
          <a:stretch>
            <a:fillRect/>
          </a:stretch>
        </p:blipFill>
        <p:spPr>
          <a:xfrm>
            <a:off x="2590800" y="4191000"/>
            <a:ext cx="3200400" cy="2514600"/>
          </a:xfrm>
          <a:prstGeom prst="rect">
            <a:avLst/>
          </a:prstGeom>
        </p:spPr>
      </p:pic>
      <p:pic>
        <p:nvPicPr>
          <p:cNvPr id="8" name="Picture 7" descr="DSC00186.JPG"/>
          <p:cNvPicPr>
            <a:picLocks noChangeAspect="1"/>
          </p:cNvPicPr>
          <p:nvPr/>
        </p:nvPicPr>
        <p:blipFill>
          <a:blip r:embed="rId4" cstate="print"/>
          <a:stretch>
            <a:fillRect/>
          </a:stretch>
        </p:blipFill>
        <p:spPr>
          <a:xfrm>
            <a:off x="5842000" y="4191000"/>
            <a:ext cx="3225800" cy="2495550"/>
          </a:xfrm>
          <a:prstGeom prst="rect">
            <a:avLst/>
          </a:prstGeom>
        </p:spPr>
      </p:pic>
      <p:pic>
        <p:nvPicPr>
          <p:cNvPr id="9" name="Picture 2" descr="C:\Documents and Settings\Rob Willardson\Desktop\Photo Album\Family Pictures Wisconsin &amp; Arkansas '06\Picture 047.jpg"/>
          <p:cNvPicPr>
            <a:picLocks noChangeAspect="1" noChangeArrowheads="1"/>
          </p:cNvPicPr>
          <p:nvPr/>
        </p:nvPicPr>
        <p:blipFill>
          <a:blip r:embed="rId5" cstate="print"/>
          <a:srcRect/>
          <a:stretch>
            <a:fillRect/>
          </a:stretch>
        </p:blipFill>
        <p:spPr bwMode="auto">
          <a:xfrm>
            <a:off x="5867400" y="1600200"/>
            <a:ext cx="3200400" cy="2400300"/>
          </a:xfrm>
          <a:prstGeom prst="rect">
            <a:avLst/>
          </a:prstGeom>
          <a:noFill/>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1600199"/>
            <a:ext cx="2648608" cy="2400301"/>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91000"/>
            <a:ext cx="2543273" cy="2514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heel(1)">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ssolv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dissolv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dissolv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dissolv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ports-logos-screensavers.com/user/Green_Bay_Packers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240"/>
            <a:ext cx="2857895" cy="21439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tatic.rukkus.com/images/performer/headshots/green-bay-packers-tickets.jpg.870x570_q70_crop-smart_upsca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27415" y="15240"/>
            <a:ext cx="3272337" cy="214394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upload.wikimedia.org/wikipedia/commons/thumb/1/12/Statues_at_Lambeau_Field.jpg/1280px-Statues_at_Lambeau_Fiel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2159184"/>
            <a:ext cx="3612115" cy="203181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lombardiave.com/files/2013/05/lambeauFiel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96874" y="2159185"/>
            <a:ext cx="2880126" cy="216009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assets.nydailynews.com/polopoly_fs/1.1015888!/img/httpImage/image.jpg_gen/derivatives/gallery_1200/838975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9753" y="15240"/>
            <a:ext cx="3044248" cy="214394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3.amazonaws.com/media.spundge.com/users/8c1bb62a887811e39b8e12313d2b58c5.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37" y="4190998"/>
            <a:ext cx="3987175" cy="266700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discoveringdairyland.files.wordpress.com/2012/02/0120-cheese-heads-tmz-composite-ex-credit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36937" y="4190999"/>
            <a:ext cx="4082287" cy="265114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www.livesportsreviews.com/wp-content/uploads/2015/10/Green-Bay-Packers.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25732" y="2152296"/>
            <a:ext cx="2718269" cy="2038702"/>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img.bleacherreport.net/img/images/photos/002/686/009/hi-res-458918593-fan-of-the-green-bay-packers-showing-his-support-during_crop_north.jpg?w=630&amp;h=420&amp;q=75"/>
          <p:cNvPicPr>
            <a:picLocks noChangeAspect="1" noChangeArrowheads="1"/>
          </p:cNvPicPr>
          <p:nvPr/>
        </p:nvPicPr>
        <p:blipFill rotWithShape="1">
          <a:blip r:embed="rId10">
            <a:extLst>
              <a:ext uri="{28A0092B-C50C-407E-A947-70E740481C1C}">
                <a14:useLocalDpi xmlns:a14="http://schemas.microsoft.com/office/drawing/2010/main" val="0"/>
              </a:ext>
            </a:extLst>
          </a:blip>
          <a:srcRect l="16667" r="22127"/>
          <a:stretch/>
        </p:blipFill>
        <p:spPr bwMode="auto">
          <a:xfrm>
            <a:off x="3429000" y="4221478"/>
            <a:ext cx="2448561" cy="2667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379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162" y="228600"/>
            <a:ext cx="7680960" cy="762000"/>
          </a:xfrm>
        </p:spPr>
        <p:txBody>
          <a:bodyPr/>
          <a:lstStyle/>
          <a:p>
            <a:pPr algn="ctr"/>
            <a:r>
              <a:rPr lang="en-US" dirty="0" smtClean="0"/>
              <a:t>Schreiber Foods, Inc.</a:t>
            </a:r>
            <a:endParaRPr lang="en-US" dirty="0"/>
          </a:p>
        </p:txBody>
      </p:sp>
      <p:pic>
        <p:nvPicPr>
          <p:cNvPr id="1030" name="Picture 6"/>
          <p:cNvPicPr>
            <a:picLocks noChangeAspect="1" noChangeArrowheads="1"/>
          </p:cNvPicPr>
          <p:nvPr/>
        </p:nvPicPr>
        <p:blipFill>
          <a:blip r:embed="rId2" cstate="print"/>
          <a:srcRect/>
          <a:stretch>
            <a:fillRect/>
          </a:stretch>
        </p:blipFill>
        <p:spPr bwMode="auto">
          <a:xfrm>
            <a:off x="5029200" y="1981200"/>
            <a:ext cx="1905000" cy="1905000"/>
          </a:xfrm>
          <a:prstGeom prst="rect">
            <a:avLst/>
          </a:prstGeom>
          <a:noFill/>
          <a:ln w="9525">
            <a:noFill/>
            <a:miter lim="800000"/>
            <a:headEnd/>
            <a:tailEnd/>
          </a:ln>
        </p:spPr>
      </p:pic>
      <p:pic>
        <p:nvPicPr>
          <p:cNvPr id="1031" name="Picture 7"/>
          <p:cNvPicPr>
            <a:picLocks noChangeAspect="1" noChangeArrowheads="1"/>
          </p:cNvPicPr>
          <p:nvPr/>
        </p:nvPicPr>
        <p:blipFill>
          <a:blip r:embed="rId3" cstate="print"/>
          <a:srcRect/>
          <a:stretch>
            <a:fillRect/>
          </a:stretch>
        </p:blipFill>
        <p:spPr bwMode="auto">
          <a:xfrm>
            <a:off x="2895600" y="1981200"/>
            <a:ext cx="1905000" cy="1905000"/>
          </a:xfrm>
          <a:prstGeom prst="rect">
            <a:avLst/>
          </a:prstGeom>
          <a:noFill/>
          <a:ln w="9525">
            <a:noFill/>
            <a:miter lim="800000"/>
            <a:headEnd/>
            <a:tailEnd/>
          </a:ln>
        </p:spPr>
      </p:pic>
      <p:pic>
        <p:nvPicPr>
          <p:cNvPr id="1033" name="Picture 9"/>
          <p:cNvPicPr>
            <a:picLocks noChangeAspect="1" noChangeArrowheads="1"/>
          </p:cNvPicPr>
          <p:nvPr/>
        </p:nvPicPr>
        <p:blipFill>
          <a:blip r:embed="rId4" cstate="print"/>
          <a:srcRect/>
          <a:stretch>
            <a:fillRect/>
          </a:stretch>
        </p:blipFill>
        <p:spPr bwMode="auto">
          <a:xfrm>
            <a:off x="4876800" y="4419600"/>
            <a:ext cx="1905000" cy="1905000"/>
          </a:xfrm>
          <a:prstGeom prst="rect">
            <a:avLst/>
          </a:prstGeom>
          <a:noFill/>
          <a:ln w="9525">
            <a:noFill/>
            <a:miter lim="800000"/>
            <a:headEnd/>
            <a:tailEnd/>
          </a:ln>
        </p:spPr>
      </p:pic>
      <p:pic>
        <p:nvPicPr>
          <p:cNvPr id="1034" name="Picture 10"/>
          <p:cNvPicPr>
            <a:picLocks noChangeAspect="1" noChangeArrowheads="1"/>
          </p:cNvPicPr>
          <p:nvPr/>
        </p:nvPicPr>
        <p:blipFill>
          <a:blip r:embed="rId5" cstate="print"/>
          <a:srcRect/>
          <a:stretch>
            <a:fillRect/>
          </a:stretch>
        </p:blipFill>
        <p:spPr bwMode="auto">
          <a:xfrm>
            <a:off x="2895600" y="4419600"/>
            <a:ext cx="1905000" cy="1905000"/>
          </a:xfrm>
          <a:prstGeom prst="rect">
            <a:avLst/>
          </a:prstGeom>
          <a:noFill/>
          <a:ln w="9525">
            <a:noFill/>
            <a:miter lim="800000"/>
            <a:headEnd/>
            <a:tailEnd/>
          </a:ln>
        </p:spPr>
      </p:pic>
      <p:sp>
        <p:nvSpPr>
          <p:cNvPr id="11" name="TextBox 10"/>
          <p:cNvSpPr txBox="1"/>
          <p:nvPr/>
        </p:nvSpPr>
        <p:spPr>
          <a:xfrm>
            <a:off x="228600" y="2286000"/>
            <a:ext cx="3733800" cy="4524315"/>
          </a:xfrm>
          <a:prstGeom prst="rect">
            <a:avLst/>
          </a:prstGeom>
          <a:noFill/>
        </p:spPr>
        <p:txBody>
          <a:bodyPr wrap="square" numCol="2" rtlCol="0">
            <a:spAutoFit/>
          </a:bodyPr>
          <a:lstStyle/>
          <a:p>
            <a:r>
              <a:rPr lang="en-US" sz="1200" b="1" u="sng" dirty="0">
                <a:solidFill>
                  <a:srgbClr val="0070C0"/>
                </a:solidFill>
              </a:rPr>
              <a:t>Green Bay, WI</a:t>
            </a:r>
          </a:p>
          <a:p>
            <a:r>
              <a:rPr lang="en-US" sz="1200" b="1" u="sng" dirty="0">
                <a:solidFill>
                  <a:srgbClr val="0070C0"/>
                </a:solidFill>
                <a:hlinkClick r:id="rId6"/>
              </a:rPr>
              <a:t>Tempe, Arizona</a:t>
            </a:r>
            <a:r>
              <a:rPr lang="en-US" sz="1200" b="1" u="sng" dirty="0">
                <a:solidFill>
                  <a:srgbClr val="0070C0"/>
                </a:solidFill>
              </a:rPr>
              <a:t> </a:t>
            </a:r>
          </a:p>
          <a:p>
            <a:r>
              <a:rPr lang="en-US" sz="1200" b="1" u="sng" dirty="0">
                <a:solidFill>
                  <a:srgbClr val="0070C0"/>
                </a:solidFill>
                <a:hlinkClick r:id="rId7"/>
              </a:rPr>
              <a:t>Gainesville, Georgia</a:t>
            </a:r>
            <a:r>
              <a:rPr lang="en-US" sz="1200" b="1" u="sng" dirty="0">
                <a:solidFill>
                  <a:srgbClr val="0070C0"/>
                </a:solidFill>
              </a:rPr>
              <a:t>*</a:t>
            </a:r>
          </a:p>
          <a:p>
            <a:r>
              <a:rPr lang="en-US" sz="1200" b="1" u="sng" dirty="0">
                <a:solidFill>
                  <a:srgbClr val="0070C0"/>
                </a:solidFill>
                <a:hlinkClick r:id="rId8"/>
              </a:rPr>
              <a:t>Carthage, Missouri</a:t>
            </a:r>
            <a:r>
              <a:rPr lang="en-US" sz="1200" b="1" u="sng" dirty="0">
                <a:solidFill>
                  <a:srgbClr val="0070C0"/>
                </a:solidFill>
              </a:rPr>
              <a:t>*</a:t>
            </a:r>
          </a:p>
          <a:p>
            <a:r>
              <a:rPr lang="en-US" sz="1200" b="1" u="sng" dirty="0">
                <a:solidFill>
                  <a:srgbClr val="0070C0"/>
                </a:solidFill>
                <a:hlinkClick r:id="rId9"/>
              </a:rPr>
              <a:t>Clinton, Missouri</a:t>
            </a:r>
            <a:r>
              <a:rPr lang="en-US" sz="1200" b="1" u="sng" dirty="0">
                <a:solidFill>
                  <a:srgbClr val="0070C0"/>
                </a:solidFill>
              </a:rPr>
              <a:t> </a:t>
            </a:r>
          </a:p>
          <a:p>
            <a:r>
              <a:rPr lang="en-US" sz="1200" b="1" u="sng" dirty="0">
                <a:solidFill>
                  <a:srgbClr val="0070C0"/>
                </a:solidFill>
                <a:hlinkClick r:id="rId10"/>
              </a:rPr>
              <a:t>Monett, Missouri</a:t>
            </a:r>
            <a:r>
              <a:rPr lang="en-US" sz="1200" b="1" u="sng" dirty="0">
                <a:solidFill>
                  <a:srgbClr val="0070C0"/>
                </a:solidFill>
              </a:rPr>
              <a:t> </a:t>
            </a:r>
          </a:p>
          <a:p>
            <a:r>
              <a:rPr lang="en-US" sz="1200" b="1" u="sng" dirty="0">
                <a:solidFill>
                  <a:srgbClr val="0070C0"/>
                </a:solidFill>
                <a:hlinkClick r:id="rId11"/>
              </a:rPr>
              <a:t>Mount Vernon, Missouri</a:t>
            </a:r>
            <a:r>
              <a:rPr lang="en-US" sz="1200" b="1" u="sng" dirty="0">
                <a:solidFill>
                  <a:srgbClr val="0070C0"/>
                </a:solidFill>
              </a:rPr>
              <a:t> </a:t>
            </a:r>
          </a:p>
          <a:p>
            <a:r>
              <a:rPr lang="en-US" sz="1200" b="1" u="sng" dirty="0">
                <a:solidFill>
                  <a:srgbClr val="0070C0"/>
                </a:solidFill>
                <a:hlinkClick r:id="rId12"/>
              </a:rPr>
              <a:t>Ravenna, Nebraska</a:t>
            </a:r>
            <a:r>
              <a:rPr lang="en-US" sz="1200" b="1" u="sng" dirty="0">
                <a:solidFill>
                  <a:srgbClr val="0070C0"/>
                </a:solidFill>
              </a:rPr>
              <a:t> </a:t>
            </a:r>
          </a:p>
          <a:p>
            <a:r>
              <a:rPr lang="en-US" sz="1200" b="1" u="sng" dirty="0">
                <a:solidFill>
                  <a:srgbClr val="0070C0"/>
                </a:solidFill>
                <a:hlinkClick r:id="rId13"/>
              </a:rPr>
              <a:t>Shippensburg, Pennsylvania</a:t>
            </a:r>
            <a:r>
              <a:rPr lang="en-US" sz="1200" b="1" u="sng" dirty="0">
                <a:solidFill>
                  <a:srgbClr val="0070C0"/>
                </a:solidFill>
              </a:rPr>
              <a:t>*</a:t>
            </a:r>
          </a:p>
          <a:p>
            <a:r>
              <a:rPr lang="en-US" sz="1200" b="1" u="sng" dirty="0">
                <a:solidFill>
                  <a:srgbClr val="0070C0"/>
                </a:solidFill>
                <a:hlinkClick r:id="rId14"/>
              </a:rPr>
              <a:t>Nashville, Tennessee</a:t>
            </a:r>
            <a:r>
              <a:rPr lang="en-US" sz="1200" b="1" u="sng" dirty="0">
                <a:solidFill>
                  <a:srgbClr val="0070C0"/>
                </a:solidFill>
              </a:rPr>
              <a:t> </a:t>
            </a:r>
          </a:p>
          <a:p>
            <a:r>
              <a:rPr lang="en-US" sz="1200" b="1" u="sng" dirty="0">
                <a:solidFill>
                  <a:srgbClr val="0070C0"/>
                </a:solidFill>
                <a:hlinkClick r:id="rId15"/>
              </a:rPr>
              <a:t>Stephenville, Texas</a:t>
            </a:r>
            <a:r>
              <a:rPr lang="en-US" sz="1200" b="1" u="sng" dirty="0">
                <a:solidFill>
                  <a:srgbClr val="0070C0"/>
                </a:solidFill>
              </a:rPr>
              <a:t> </a:t>
            </a:r>
          </a:p>
          <a:p>
            <a:r>
              <a:rPr lang="en-US" sz="1200" b="1" u="sng" dirty="0" smtClean="0">
                <a:solidFill>
                  <a:srgbClr val="0070C0"/>
                </a:solidFill>
                <a:hlinkClick r:id="rId16"/>
              </a:rPr>
              <a:t>Logan, Utah</a:t>
            </a:r>
            <a:r>
              <a:rPr lang="en-US" sz="1200" b="1" u="sng" dirty="0" smtClean="0">
                <a:solidFill>
                  <a:srgbClr val="0070C0"/>
                </a:solidFill>
              </a:rPr>
              <a:t> </a:t>
            </a:r>
          </a:p>
          <a:p>
            <a:r>
              <a:rPr lang="en-US" sz="1200" b="1" u="sng" dirty="0" smtClean="0">
                <a:solidFill>
                  <a:srgbClr val="0070C0"/>
                </a:solidFill>
                <a:hlinkClick r:id="rId17"/>
              </a:rPr>
              <a:t>Smithfield, Utah</a:t>
            </a:r>
            <a:r>
              <a:rPr lang="en-US" sz="1200" b="1" u="sng" dirty="0" smtClean="0">
                <a:solidFill>
                  <a:srgbClr val="0070C0"/>
                </a:solidFill>
              </a:rPr>
              <a:t> </a:t>
            </a:r>
          </a:p>
          <a:p>
            <a:r>
              <a:rPr lang="en-US" sz="1200" b="1" u="sng" dirty="0" smtClean="0">
                <a:solidFill>
                  <a:srgbClr val="0070C0"/>
                </a:solidFill>
                <a:hlinkClick r:id="rId18"/>
              </a:rPr>
              <a:t>Richland Center, Wisconsin</a:t>
            </a:r>
            <a:r>
              <a:rPr lang="en-US" sz="1200" b="1" u="sng" dirty="0" smtClean="0">
                <a:solidFill>
                  <a:srgbClr val="0070C0"/>
                </a:solidFill>
              </a:rPr>
              <a:t> </a:t>
            </a:r>
          </a:p>
          <a:p>
            <a:r>
              <a:rPr lang="en-US" sz="1200" b="1" u="sng" dirty="0" smtClean="0">
                <a:solidFill>
                  <a:srgbClr val="0070C0"/>
                </a:solidFill>
                <a:hlinkClick r:id="rId19"/>
              </a:rPr>
              <a:t>West Bend, Wisconsin</a:t>
            </a:r>
            <a:r>
              <a:rPr lang="en-US" sz="1200" b="1" u="sng" dirty="0" smtClean="0">
                <a:solidFill>
                  <a:srgbClr val="0070C0"/>
                </a:solidFill>
              </a:rPr>
              <a:t> </a:t>
            </a:r>
          </a:p>
          <a:p>
            <a:r>
              <a:rPr lang="en-US" sz="1200" b="1" u="sng" dirty="0" smtClean="0">
                <a:solidFill>
                  <a:srgbClr val="0070C0"/>
                </a:solidFill>
                <a:hlinkClick r:id="rId20"/>
              </a:rPr>
              <a:t>Wisconsin Rapids, Wisconsin</a:t>
            </a:r>
            <a:r>
              <a:rPr lang="en-US" sz="1200" b="1" u="sng" dirty="0" smtClean="0">
                <a:solidFill>
                  <a:srgbClr val="0070C0"/>
                </a:solidFill>
              </a:rPr>
              <a:t> </a:t>
            </a:r>
          </a:p>
          <a:p>
            <a:r>
              <a:rPr lang="en-US" sz="1200" b="1" u="sng" dirty="0" smtClean="0">
                <a:solidFill>
                  <a:srgbClr val="0070C0"/>
                </a:solidFill>
                <a:hlinkClick r:id="rId21"/>
              </a:rPr>
              <a:t>Curitiba, Brazil</a:t>
            </a:r>
            <a:r>
              <a:rPr lang="en-US" sz="1200" b="1" u="sng" dirty="0" smtClean="0">
                <a:solidFill>
                  <a:srgbClr val="0070C0"/>
                </a:solidFill>
              </a:rPr>
              <a:t> </a:t>
            </a:r>
          </a:p>
          <a:p>
            <a:r>
              <a:rPr lang="en-US" sz="1200" b="1" u="sng" dirty="0" smtClean="0">
                <a:solidFill>
                  <a:srgbClr val="0070C0"/>
                </a:solidFill>
                <a:hlinkClick r:id="rId22"/>
              </a:rPr>
              <a:t>Tianjin, China</a:t>
            </a:r>
            <a:r>
              <a:rPr lang="en-US" sz="1200" b="1" u="sng" dirty="0" smtClean="0">
                <a:solidFill>
                  <a:srgbClr val="0070C0"/>
                </a:solidFill>
              </a:rPr>
              <a:t> </a:t>
            </a:r>
          </a:p>
          <a:p>
            <a:r>
              <a:rPr lang="en-US" sz="1200" b="1" u="sng" dirty="0" err="1" smtClean="0">
                <a:solidFill>
                  <a:srgbClr val="0070C0"/>
                </a:solidFill>
              </a:rPr>
              <a:t>Wangen</a:t>
            </a:r>
            <a:r>
              <a:rPr lang="en-US" sz="1200" b="1" u="sng" dirty="0" smtClean="0">
                <a:solidFill>
                  <a:srgbClr val="0070C0"/>
                </a:solidFill>
              </a:rPr>
              <a:t>, Germany</a:t>
            </a:r>
          </a:p>
          <a:p>
            <a:r>
              <a:rPr lang="en-US" sz="1200" b="1" u="sng" dirty="0" err="1" smtClean="0">
                <a:solidFill>
                  <a:srgbClr val="0070C0"/>
                </a:solidFill>
                <a:hlinkClick r:id="rId23"/>
              </a:rPr>
              <a:t>Baramati</a:t>
            </a:r>
            <a:r>
              <a:rPr lang="en-US" sz="1200" b="1" u="sng" dirty="0" smtClean="0">
                <a:solidFill>
                  <a:srgbClr val="0070C0"/>
                </a:solidFill>
                <a:hlinkClick r:id="rId23"/>
              </a:rPr>
              <a:t>, India</a:t>
            </a:r>
            <a:r>
              <a:rPr lang="en-US" sz="1200" b="1" u="sng" dirty="0" smtClean="0">
                <a:solidFill>
                  <a:srgbClr val="0070C0"/>
                </a:solidFill>
              </a:rPr>
              <a:t> </a:t>
            </a:r>
          </a:p>
          <a:p>
            <a:r>
              <a:rPr lang="en-US" sz="1200" b="1" u="sng" dirty="0" smtClean="0">
                <a:solidFill>
                  <a:srgbClr val="0070C0"/>
                </a:solidFill>
                <a:hlinkClick r:id="rId24"/>
              </a:rPr>
              <a:t>Leon, Mexico</a:t>
            </a:r>
            <a:r>
              <a:rPr lang="en-US" sz="1200" b="1" u="sng" dirty="0" smtClean="0">
                <a:solidFill>
                  <a:srgbClr val="0070C0"/>
                </a:solidFill>
              </a:rPr>
              <a:t> </a:t>
            </a:r>
          </a:p>
          <a:p>
            <a:r>
              <a:rPr lang="en-US" sz="1200" b="1" u="sng" dirty="0" smtClean="0">
                <a:solidFill>
                  <a:srgbClr val="0070C0"/>
                </a:solidFill>
              </a:rPr>
              <a:t>Montevideo, Uruguay</a:t>
            </a:r>
            <a:endParaRPr lang="en-US" sz="1200" b="1" u="sng" dirty="0">
              <a:solidFill>
                <a:srgbClr val="0070C0"/>
              </a:solidFill>
            </a:endParaRPr>
          </a:p>
        </p:txBody>
      </p:sp>
      <p:pic>
        <p:nvPicPr>
          <p:cNvPr id="12" name="Content Placeholder 3" descr="scan0304.JPG"/>
          <p:cNvPicPr>
            <a:picLocks noGrp="1" noChangeAspect="1"/>
          </p:cNvPicPr>
          <p:nvPr>
            <p:ph idx="4294967295"/>
          </p:nvPr>
        </p:nvPicPr>
        <p:blipFill>
          <a:blip r:embed="rId25" cstate="print"/>
          <a:stretch>
            <a:fillRect/>
          </a:stretch>
        </p:blipFill>
        <p:spPr>
          <a:xfrm>
            <a:off x="7239000" y="1761655"/>
            <a:ext cx="1600200" cy="2200745"/>
          </a:xfrm>
          <a:prstGeom prst="rect">
            <a:avLst/>
          </a:prstGeom>
        </p:spPr>
      </p:pic>
      <p:pic>
        <p:nvPicPr>
          <p:cNvPr id="3" name="Picture 2"/>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57655" y="1524000"/>
            <a:ext cx="1524000" cy="762000"/>
          </a:xfrm>
          <a:prstGeom prst="rect">
            <a:avLst/>
          </a:prstGeom>
        </p:spPr>
      </p:pic>
      <p:pic>
        <p:nvPicPr>
          <p:cNvPr id="4" name="Picture 3"/>
          <p:cNvPicPr>
            <a:picLocks noChangeAspect="1"/>
          </p:cNvPicPr>
          <p:nvPr/>
        </p:nvPicPr>
        <p:blipFill rotWithShape="1">
          <a:blip r:embed="rId27" cstate="print">
            <a:extLst>
              <a:ext uri="{28A0092B-C50C-407E-A947-70E740481C1C}">
                <a14:useLocalDpi xmlns:a14="http://schemas.microsoft.com/office/drawing/2010/main" val="0"/>
              </a:ext>
            </a:extLst>
          </a:blip>
          <a:srcRect l="12119" t="-1194" r="12119" b="1194"/>
          <a:stretch/>
        </p:blipFill>
        <p:spPr>
          <a:xfrm>
            <a:off x="7010400" y="4377413"/>
            <a:ext cx="2009574" cy="19893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1031"/>
                                        </p:tgtEl>
                                        <p:attrNameLst>
                                          <p:attrName>style.visibility</p:attrName>
                                        </p:attrNameLst>
                                      </p:cBhvr>
                                      <p:to>
                                        <p:strVal val="visible"/>
                                      </p:to>
                                    </p:set>
                                    <p:animEffect transition="in" filter="checkerboard(across)">
                                      <p:cBhvr>
                                        <p:cTn id="21" dur="500"/>
                                        <p:tgtEl>
                                          <p:spTgt spid="1031"/>
                                        </p:tgtEl>
                                      </p:cBhvr>
                                    </p:animEffect>
                                  </p:childTnLst>
                                </p:cTn>
                              </p:par>
                              <p:par>
                                <p:cTn id="22" presetID="5" presetClass="entr" presetSubtype="10" fill="hold" nodeType="withEffect">
                                  <p:stCondLst>
                                    <p:cond delay="0"/>
                                  </p:stCondLst>
                                  <p:childTnLst>
                                    <p:set>
                                      <p:cBhvr>
                                        <p:cTn id="23" dur="1" fill="hold">
                                          <p:stCondLst>
                                            <p:cond delay="0"/>
                                          </p:stCondLst>
                                        </p:cTn>
                                        <p:tgtEl>
                                          <p:spTgt spid="1030"/>
                                        </p:tgtEl>
                                        <p:attrNameLst>
                                          <p:attrName>style.visibility</p:attrName>
                                        </p:attrNameLst>
                                      </p:cBhvr>
                                      <p:to>
                                        <p:strVal val="visible"/>
                                      </p:to>
                                    </p:set>
                                    <p:animEffect transition="in" filter="checkerboard(across)">
                                      <p:cBhvr>
                                        <p:cTn id="24" dur="500"/>
                                        <p:tgtEl>
                                          <p:spTgt spid="103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par>
                                <p:cTn id="30" presetID="5" presetClass="entr" presetSubtype="10" fill="hold" nodeType="withEffect">
                                  <p:stCondLst>
                                    <p:cond delay="0"/>
                                  </p:stCondLst>
                                  <p:childTnLst>
                                    <p:set>
                                      <p:cBhvr>
                                        <p:cTn id="31" dur="1" fill="hold">
                                          <p:stCondLst>
                                            <p:cond delay="0"/>
                                          </p:stCondLst>
                                        </p:cTn>
                                        <p:tgtEl>
                                          <p:spTgt spid="1034"/>
                                        </p:tgtEl>
                                        <p:attrNameLst>
                                          <p:attrName>style.visibility</p:attrName>
                                        </p:attrNameLst>
                                      </p:cBhvr>
                                      <p:to>
                                        <p:strVal val="visible"/>
                                      </p:to>
                                    </p:set>
                                    <p:animEffect transition="in" filter="checkerboard(across)">
                                      <p:cBhvr>
                                        <p:cTn id="32" dur="500"/>
                                        <p:tgtEl>
                                          <p:spTgt spid="1034"/>
                                        </p:tgtEl>
                                      </p:cBhvr>
                                    </p:animEffect>
                                  </p:childTnLst>
                                </p:cTn>
                              </p:par>
                              <p:par>
                                <p:cTn id="33" presetID="5" presetClass="entr" presetSubtype="10" fill="hold" nodeType="withEffect">
                                  <p:stCondLst>
                                    <p:cond delay="0"/>
                                  </p:stCondLst>
                                  <p:childTnLst>
                                    <p:set>
                                      <p:cBhvr>
                                        <p:cTn id="34" dur="1" fill="hold">
                                          <p:stCondLst>
                                            <p:cond delay="0"/>
                                          </p:stCondLst>
                                        </p:cTn>
                                        <p:tgtEl>
                                          <p:spTgt spid="1033"/>
                                        </p:tgtEl>
                                        <p:attrNameLst>
                                          <p:attrName>style.visibility</p:attrName>
                                        </p:attrNameLst>
                                      </p:cBhvr>
                                      <p:to>
                                        <p:strVal val="visible"/>
                                      </p:to>
                                    </p:set>
                                    <p:animEffect transition="in" filter="checkerboard(across)">
                                      <p:cBhvr>
                                        <p:cTn id="35" dur="500"/>
                                        <p:tgtEl>
                                          <p:spTgt spid="1033"/>
                                        </p:tgtEl>
                                      </p:cBhvr>
                                    </p:animEffect>
                                  </p:childTnLst>
                                </p:cTn>
                              </p:par>
                              <p:par>
                                <p:cTn id="36" presetID="5" presetClass="entr" presetSubtype="1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checkerboard(across)">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180" y="228600"/>
            <a:ext cx="7680960" cy="1066800"/>
          </a:xfrm>
        </p:spPr>
        <p:txBody>
          <a:bodyPr>
            <a:normAutofit fontScale="90000"/>
          </a:bodyPr>
          <a:lstStyle/>
          <a:p>
            <a:pPr algn="ctr"/>
            <a:r>
              <a:rPr lang="en-US" b="1" dirty="0" smtClean="0"/>
              <a:t>New $95 Million Headquarters, </a:t>
            </a:r>
            <a:br>
              <a:rPr lang="en-US" b="1" dirty="0" smtClean="0"/>
            </a:br>
            <a:r>
              <a:rPr lang="en-US" b="1" dirty="0" smtClean="0"/>
              <a:t>in Green Bay, WI</a:t>
            </a:r>
            <a:endParaRPr lang="en-US" b="1" dirty="0"/>
          </a:p>
        </p:txBody>
      </p:sp>
      <p:pic>
        <p:nvPicPr>
          <p:cNvPr id="2050" name="Picture 2" descr="http://linapps.s3.amazonaws.com/linapps/photomojo/fox11online.com/photos/2012/04/g2615-new-schreiber-foods-building/53351-a60d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14803"/>
            <a:ext cx="8379665" cy="47243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15949" y="1891843"/>
            <a:ext cx="8828051" cy="3970318"/>
          </a:xfrm>
          <a:prstGeom prst="rect">
            <a:avLst/>
          </a:prstGeom>
          <a:noFill/>
        </p:spPr>
        <p:txBody>
          <a:bodyPr wrap="square" rtlCol="0">
            <a:spAutoFit/>
          </a:bodyPr>
          <a:lstStyle/>
          <a:p>
            <a:pPr marL="342900" indent="-342900">
              <a:buFont typeface="Wingdings" panose="05000000000000000000" pitchFamily="2" charset="2"/>
              <a:buChar char="v"/>
            </a:pPr>
            <a:r>
              <a:rPr lang="en-US" sz="2800" b="1" dirty="0" smtClean="0">
                <a:solidFill>
                  <a:schemeClr val="bg1"/>
                </a:solidFill>
              </a:rPr>
              <a:t>$5 Billion in Annual Revenue</a:t>
            </a:r>
          </a:p>
          <a:p>
            <a:pPr marL="342900" indent="-342900">
              <a:buFont typeface="Wingdings" panose="05000000000000000000" pitchFamily="2" charset="2"/>
              <a:buChar char="v"/>
            </a:pPr>
            <a:r>
              <a:rPr lang="en-US" sz="2800" b="1" dirty="0" smtClean="0">
                <a:solidFill>
                  <a:schemeClr val="bg1"/>
                </a:solidFill>
              </a:rPr>
              <a:t>7,500 World Wide Employees</a:t>
            </a:r>
          </a:p>
          <a:p>
            <a:pPr marL="342900" indent="-342900">
              <a:buFont typeface="Wingdings" panose="05000000000000000000" pitchFamily="2" charset="2"/>
              <a:buChar char="v"/>
            </a:pPr>
            <a:endParaRPr lang="en-US" sz="2800" b="1" dirty="0">
              <a:solidFill>
                <a:schemeClr val="bg1"/>
              </a:solidFill>
            </a:endParaRPr>
          </a:p>
          <a:p>
            <a:pPr marL="342900" indent="-342900">
              <a:buFont typeface="Wingdings" panose="05000000000000000000" pitchFamily="2" charset="2"/>
              <a:buChar char="v"/>
            </a:pPr>
            <a:endParaRPr lang="en-US" sz="2800" b="1" dirty="0" smtClean="0">
              <a:solidFill>
                <a:schemeClr val="bg1"/>
              </a:solidFill>
            </a:endParaRPr>
          </a:p>
          <a:p>
            <a:pPr marL="342900" indent="-342900">
              <a:buFont typeface="Wingdings" panose="05000000000000000000" pitchFamily="2" charset="2"/>
              <a:buChar char="v"/>
            </a:pPr>
            <a:endParaRPr lang="en-US" sz="2800" b="1" dirty="0">
              <a:solidFill>
                <a:schemeClr val="bg1"/>
              </a:solidFill>
            </a:endParaRPr>
          </a:p>
          <a:p>
            <a:pPr marL="342900" indent="-342900">
              <a:buFont typeface="Wingdings" panose="05000000000000000000" pitchFamily="2" charset="2"/>
              <a:buChar char="v"/>
            </a:pPr>
            <a:endParaRPr lang="en-US" sz="2800" b="1" dirty="0" smtClean="0"/>
          </a:p>
          <a:p>
            <a:pPr marL="342900" indent="-342900">
              <a:buFont typeface="Wingdings" panose="05000000000000000000" pitchFamily="2" charset="2"/>
              <a:buChar char="v"/>
            </a:pPr>
            <a:r>
              <a:rPr lang="en-US" sz="2800" b="1" dirty="0" smtClean="0"/>
              <a:t>35 Manufacturing Facilities in 14 Different Countries</a:t>
            </a:r>
          </a:p>
          <a:p>
            <a:pPr marL="342900" indent="-342900">
              <a:buFont typeface="Wingdings" panose="05000000000000000000" pitchFamily="2" charset="2"/>
              <a:buChar char="v"/>
            </a:pPr>
            <a:r>
              <a:rPr lang="en-US" sz="2800" b="1" dirty="0" smtClean="0"/>
              <a:t>Still a Privately Held, Multinational, Subchapter S Corporation</a:t>
            </a:r>
            <a:endParaRPr lang="en-US" sz="2800" b="1" dirty="0"/>
          </a:p>
        </p:txBody>
      </p:sp>
    </p:spTree>
    <p:extLst>
      <p:ext uri="{BB962C8B-B14F-4D97-AF65-F5344CB8AC3E}">
        <p14:creationId xmlns:p14="http://schemas.microsoft.com/office/powerpoint/2010/main" val="4223085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ountain.jpg"/>
          <p:cNvPicPr>
            <a:picLocks noChangeAspect="1"/>
          </p:cNvPicPr>
          <p:nvPr/>
        </p:nvPicPr>
        <p:blipFill>
          <a:blip r:embed="rId2" cstate="print"/>
          <a:srcRect r="7093" b="16068"/>
          <a:stretch>
            <a:fillRect/>
          </a:stretch>
        </p:blipFill>
        <p:spPr>
          <a:xfrm>
            <a:off x="1981200" y="304800"/>
            <a:ext cx="5029200" cy="62484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5867400"/>
            <a:ext cx="1600200" cy="685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1057</TotalTime>
  <Words>736</Words>
  <Application>Microsoft Office PowerPoint</Application>
  <PresentationFormat>On-screen Show (4:3)</PresentationFormat>
  <Paragraphs>77</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B 2 B Business</vt:lpstr>
      <vt:lpstr>B 2 B Business (cont.)</vt:lpstr>
      <vt:lpstr>PowerPoint Presentation</vt:lpstr>
      <vt:lpstr>Business Background</vt:lpstr>
      <vt:lpstr>PowerPoint Presentation</vt:lpstr>
      <vt:lpstr>Schreiber Foods, Inc.</vt:lpstr>
      <vt:lpstr>New $95 Million Headquarters,  in Green Bay, WI</vt:lpstr>
      <vt:lpstr>PowerPoint Presentation</vt:lpstr>
      <vt:lpstr>Aristotle (384-322 BC)</vt:lpstr>
      <vt:lpstr>The McDonald’s Story</vt:lpstr>
      <vt:lpstr>McDonalds - A True Story</vt:lpstr>
      <vt:lpstr>McDonald’s Annual Volume in 1975 = $200 million</vt:lpstr>
      <vt:lpstr>McDonald’s Annual Volume in 2015 = $1 Billion</vt:lpstr>
      <vt:lpstr>The 4 Absolutes of Quality</vt:lpstr>
      <vt:lpstr>Total Quality Process</vt:lpstr>
      <vt:lpstr>Who Are Your Customers?</vt:lpstr>
      <vt:lpstr>Who Are Your Suppliers?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rob.willardson</dc:creator>
  <cp:lastModifiedBy>Robert Willardson</cp:lastModifiedBy>
  <cp:revision>20</cp:revision>
  <dcterms:created xsi:type="dcterms:W3CDTF">2013-01-09T21:29:40Z</dcterms:created>
  <dcterms:modified xsi:type="dcterms:W3CDTF">2016-02-22T22:40:30Z</dcterms:modified>
</cp:coreProperties>
</file>