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67" r:id="rId2"/>
    <p:sldId id="309" r:id="rId3"/>
    <p:sldId id="256" r:id="rId4"/>
    <p:sldId id="276" r:id="rId5"/>
    <p:sldId id="304" r:id="rId6"/>
    <p:sldId id="268" r:id="rId7"/>
    <p:sldId id="274" r:id="rId8"/>
    <p:sldId id="269" r:id="rId9"/>
    <p:sldId id="275" r:id="rId10"/>
    <p:sldId id="257" r:id="rId11"/>
    <p:sldId id="277" r:id="rId12"/>
    <p:sldId id="297" r:id="rId13"/>
    <p:sldId id="307" r:id="rId14"/>
    <p:sldId id="293" r:id="rId15"/>
    <p:sldId id="270" r:id="rId16"/>
    <p:sldId id="278" r:id="rId17"/>
    <p:sldId id="282" r:id="rId18"/>
    <p:sldId id="308" r:id="rId19"/>
    <p:sldId id="294" r:id="rId20"/>
    <p:sldId id="305" r:id="rId21"/>
    <p:sldId id="258" r:id="rId22"/>
    <p:sldId id="280" r:id="rId23"/>
    <p:sldId id="300" r:id="rId24"/>
    <p:sldId id="295" r:id="rId25"/>
    <p:sldId id="303" r:id="rId26"/>
    <p:sldId id="271" r:id="rId27"/>
    <p:sldId id="296" r:id="rId28"/>
    <p:sldId id="298" r:id="rId29"/>
    <p:sldId id="272" r:id="rId30"/>
    <p:sldId id="279" r:id="rId31"/>
    <p:sldId id="306" r:id="rId32"/>
    <p:sldId id="283" r:id="rId33"/>
    <p:sldId id="292" r:id="rId34"/>
    <p:sldId id="299" r:id="rId35"/>
    <p:sldId id="284" r:id="rId36"/>
    <p:sldId id="291" r:id="rId37"/>
    <p:sldId id="301" r:id="rId38"/>
    <p:sldId id="285" r:id="rId39"/>
    <p:sldId id="290" r:id="rId40"/>
    <p:sldId id="286" r:id="rId41"/>
    <p:sldId id="289" r:id="rId42"/>
    <p:sldId id="287" r:id="rId43"/>
    <p:sldId id="28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C8"/>
    <a:srgbClr val="0088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109" y="-8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D1D927-A2F9-4D92-9692-8B710F47C57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82B78-303F-4907-A2C1-C523CC647B26}"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1D927-A2F9-4D92-9692-8B710F47C57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82B78-303F-4907-A2C1-C523CC647B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D1D927-A2F9-4D92-9692-8B710F47C57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82B78-303F-4907-A2C1-C523CC647B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D1D927-A2F9-4D92-9692-8B710F47C57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82B78-303F-4907-A2C1-C523CC647B2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D1D927-A2F9-4D92-9692-8B710F47C578}" type="datetimeFigureOut">
              <a:rPr lang="en-US" smtClean="0"/>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82B78-303F-4907-A2C1-C523CC647B26}"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D1D927-A2F9-4D92-9692-8B710F47C578}"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82B78-303F-4907-A2C1-C523CC647B2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D1D927-A2F9-4D92-9692-8B710F47C578}" type="datetimeFigureOut">
              <a:rPr lang="en-US" smtClean="0"/>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A82B78-303F-4907-A2C1-C523CC647B26}"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D1D927-A2F9-4D92-9692-8B710F47C578}" type="datetimeFigureOut">
              <a:rPr lang="en-US" smtClean="0"/>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A82B78-303F-4907-A2C1-C523CC647B2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D1D927-A2F9-4D92-9692-8B710F47C578}" type="datetimeFigureOut">
              <a:rPr lang="en-US" smtClean="0"/>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A82B78-303F-4907-A2C1-C523CC647B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1D927-A2F9-4D92-9692-8B710F47C578}"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82B78-303F-4907-A2C1-C523CC647B26}"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D1D927-A2F9-4D92-9692-8B710F47C578}" type="datetimeFigureOut">
              <a:rPr lang="en-US" smtClean="0"/>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82B78-303F-4907-A2C1-C523CC647B2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9D1D927-A2F9-4D92-9692-8B710F47C578}" type="datetimeFigureOut">
              <a:rPr lang="en-US" smtClean="0"/>
              <a:t>5/15/2017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5A82B78-303F-4907-A2C1-C523CC647B2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hyperlink" Target="http://www.kent.ac.uk/careers/sk/adaptability.htm" TargetMode="External"/><Relationship Id="rId3" Type="http://schemas.openxmlformats.org/officeDocument/2006/relationships/hyperlink" Target="http://www.kent.ac.uk/careers/sk/teamwork.htm" TargetMode="External"/><Relationship Id="rId7" Type="http://schemas.openxmlformats.org/officeDocument/2006/relationships/hyperlink" Target="http://www.kent.ac.uk/careers/sk/skillsactionplanning.htm" TargetMode="External"/><Relationship Id="rId2" Type="http://schemas.openxmlformats.org/officeDocument/2006/relationships/hyperlink" Target="http://www.kent.ac.uk/careers/sk/communicating.htm" TargetMode="External"/><Relationship Id="rId1" Type="http://schemas.openxmlformats.org/officeDocument/2006/relationships/slideLayout" Target="../slideLayouts/slideLayout2.xml"/><Relationship Id="rId6" Type="http://schemas.openxmlformats.org/officeDocument/2006/relationships/hyperlink" Target="http://www.kent.ac.uk/careers/sk/written-communication.htm" TargetMode="External"/><Relationship Id="rId5" Type="http://schemas.openxmlformats.org/officeDocument/2006/relationships/hyperlink" Target="http://www.kent.ac.uk/careers/sk/excellence.htm" TargetMode="External"/><Relationship Id="rId4" Type="http://schemas.openxmlformats.org/officeDocument/2006/relationships/hyperlink" Target="http://www.kent.ac.uk/careers/sk/commercialawareness.htm" TargetMode="External"/><Relationship Id="rId9" Type="http://schemas.openxmlformats.org/officeDocument/2006/relationships/hyperlink" Target="http://www.kent.ac.uk/careers/sk/time.htm"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money.usnews.com/" TargetMode="External"/><Relationship Id="rId2" Type="http://schemas.openxmlformats.org/officeDocument/2006/relationships/hyperlink" Target="http://www.usnews.com/"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hyperlink" Target="http://business.ftc.gov/documents/bus01-businesspersons-guide-federal-warranty-law#Magnuson-Moss" TargetMode="External"/><Relationship Id="rId13" Type="http://schemas.openxmlformats.org/officeDocument/2006/relationships/hyperlink" Target="https://www.ftccomplaintassistant.gov/" TargetMode="External"/><Relationship Id="rId3" Type="http://schemas.openxmlformats.org/officeDocument/2006/relationships/hyperlink" Target="http://debtor-creditor.lawyers.com/fair-credit-reporting-act.html" TargetMode="External"/><Relationship Id="rId7" Type="http://schemas.openxmlformats.org/officeDocument/2006/relationships/hyperlink" Target="http://debtor-creditor.lawyers.com/fair-debt-collection-practices-act.html" TargetMode="External"/><Relationship Id="rId12" Type="http://schemas.openxmlformats.org/officeDocument/2006/relationships/hyperlink" Target="http://www.ftc.gov/ogc/brfovrvw.shtm" TargetMode="External"/><Relationship Id="rId2" Type="http://schemas.openxmlformats.org/officeDocument/2006/relationships/hyperlink" Target="http://ftc.gov/" TargetMode="External"/><Relationship Id="rId1" Type="http://schemas.openxmlformats.org/officeDocument/2006/relationships/slideLayout" Target="../slideLayouts/slideLayout2.xml"/><Relationship Id="rId6" Type="http://schemas.openxmlformats.org/officeDocument/2006/relationships/hyperlink" Target="http://debtor-creditor.lawyers.com/fair-credit-billing-act.html" TargetMode="External"/><Relationship Id="rId11" Type="http://schemas.openxmlformats.org/officeDocument/2006/relationships/hyperlink" Target="http://debtor-creditor.lawyers.com/creditors-rights/new-rules-to-protect-credit-card-holders.html" TargetMode="External"/><Relationship Id="rId5" Type="http://schemas.openxmlformats.org/officeDocument/2006/relationships/hyperlink" Target="http://www.occ.treas.gov/topics/consumer-protection/truth-in-lending/index-truth-in-lending.html" TargetMode="External"/><Relationship Id="rId10" Type="http://schemas.openxmlformats.org/officeDocument/2006/relationships/hyperlink" Target="http://consumer-law.lawyers.com/identity-theft/" TargetMode="External"/><Relationship Id="rId4" Type="http://schemas.openxmlformats.org/officeDocument/2006/relationships/hyperlink" Target="http://consumer-law.lawyers.com/consumer-fraud/correcting-errors-on-credit-reports.html" TargetMode="External"/><Relationship Id="rId9" Type="http://schemas.openxmlformats.org/officeDocument/2006/relationships/hyperlink" Target="http://www.ftc.gov/os/statutes/itada/itadact.htm"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hyperlink" Target="http://research.lawyers.com/state-consumer-protection-office-websites.html" TargetMode="External"/><Relationship Id="rId2" Type="http://schemas.openxmlformats.org/officeDocument/2006/relationships/hyperlink" Target="http://research.lawyers.com/state-attorney-general-websites.html" TargetMode="External"/><Relationship Id="rId1" Type="http://schemas.openxmlformats.org/officeDocument/2006/relationships/slideLayout" Target="../slideLayouts/slideLayout2.xml"/><Relationship Id="rId4" Type="http://schemas.openxmlformats.org/officeDocument/2006/relationships/hyperlink" Target="http://www.bbb.org/u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066800"/>
            <a:ext cx="7848600" cy="1927225"/>
          </a:xfrm>
        </p:spPr>
        <p:txBody>
          <a:bodyPr/>
          <a:lstStyle/>
          <a:p>
            <a:pPr algn="ctr"/>
            <a:r>
              <a:rPr lang="en-US" sz="4800" b="1" dirty="0" smtClean="0"/>
              <a:t>Financial Literacy Review for the Utah State Skills Test</a:t>
            </a:r>
            <a:endParaRPr lang="en-US" sz="4800" b="1" dirty="0"/>
          </a:p>
        </p:txBody>
      </p:sp>
      <p:sp>
        <p:nvSpPr>
          <p:cNvPr id="3" name="Subtitle 2"/>
          <p:cNvSpPr>
            <a:spLocks noGrp="1"/>
          </p:cNvSpPr>
          <p:nvPr>
            <p:ph type="subTitle" idx="1"/>
          </p:nvPr>
        </p:nvSpPr>
        <p:spPr>
          <a:xfrm>
            <a:off x="685800" y="3886200"/>
            <a:ext cx="6400800" cy="1752600"/>
          </a:xfrm>
        </p:spPr>
        <p:txBody>
          <a:bodyPr/>
          <a:lstStyle/>
          <a:p>
            <a:r>
              <a:rPr lang="en-US" dirty="0" smtClean="0"/>
              <a:t>Copper Hills High School</a:t>
            </a:r>
          </a:p>
        </p:txBody>
      </p:sp>
      <p:sp>
        <p:nvSpPr>
          <p:cNvPr id="4" name="TextBox 3"/>
          <p:cNvSpPr txBox="1"/>
          <p:nvPr/>
        </p:nvSpPr>
        <p:spPr>
          <a:xfrm>
            <a:off x="5832764" y="6400799"/>
            <a:ext cx="3219151" cy="307777"/>
          </a:xfrm>
          <a:prstGeom prst="rect">
            <a:avLst/>
          </a:prstGeom>
          <a:noFill/>
        </p:spPr>
        <p:txBody>
          <a:bodyPr wrap="none" rtlCol="0">
            <a:spAutoFit/>
          </a:bodyPr>
          <a:lstStyle/>
          <a:p>
            <a:r>
              <a:rPr lang="en-US" sz="1400" dirty="0" smtClean="0"/>
              <a:t>Prepared by: Rob Willardson 12/03/15</a:t>
            </a:r>
            <a:endParaRPr lang="en-US" sz="1400" dirty="0"/>
          </a:p>
        </p:txBody>
      </p:sp>
    </p:spTree>
    <p:extLst>
      <p:ext uri="{BB962C8B-B14F-4D97-AF65-F5344CB8AC3E}">
        <p14:creationId xmlns:p14="http://schemas.microsoft.com/office/powerpoint/2010/main" val="1260813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8153400" cy="1927225"/>
          </a:xfrm>
        </p:spPr>
        <p:txBody>
          <a:bodyPr/>
          <a:lstStyle/>
          <a:p>
            <a:r>
              <a:rPr lang="en-US" sz="2800" b="1" dirty="0" err="1" smtClean="0"/>
              <a:t>STrand</a:t>
            </a:r>
            <a:r>
              <a:rPr lang="en-US" sz="2800" b="1" dirty="0" smtClean="0"/>
              <a:t>  2</a:t>
            </a:r>
            <a:r>
              <a:rPr lang="en-US" sz="2800" b="1" dirty="0"/>
              <a:t>: Students will understand sources of income and the relationship between career preparation and lifetime earning power (The money you earn).</a:t>
            </a:r>
            <a:endParaRPr lang="en-US" sz="2800" dirty="0"/>
          </a:p>
        </p:txBody>
      </p:sp>
      <p:sp>
        <p:nvSpPr>
          <p:cNvPr id="3" name="Subtitle 2"/>
          <p:cNvSpPr>
            <a:spLocks noGrp="1"/>
          </p:cNvSpPr>
          <p:nvPr>
            <p:ph type="subTitle" idx="1"/>
          </p:nvPr>
        </p:nvSpPr>
        <p:spPr>
          <a:xfrm>
            <a:off x="533400" y="3733800"/>
            <a:ext cx="8001000" cy="1752600"/>
          </a:xfrm>
        </p:spPr>
        <p:txBody>
          <a:bodyPr>
            <a:normAutofit/>
          </a:bodyPr>
          <a:lstStyle/>
          <a:p>
            <a:r>
              <a:rPr lang="en-US" sz="3200" b="1" dirty="0" smtClean="0"/>
              <a:t>Standard</a:t>
            </a:r>
            <a:r>
              <a:rPr lang="en-US" sz="3200" b="1" dirty="0" smtClean="0"/>
              <a:t> </a:t>
            </a:r>
            <a:r>
              <a:rPr lang="en-US" sz="3200" b="1" dirty="0"/>
              <a:t>2.1: Identify sources of income and specific employability </a:t>
            </a:r>
            <a:endParaRPr lang="en-US" sz="3200" b="1" dirty="0" smtClean="0"/>
          </a:p>
          <a:p>
            <a:r>
              <a:rPr lang="en-US" sz="3200" b="1" dirty="0" smtClean="0"/>
              <a:t>skills</a:t>
            </a:r>
            <a:r>
              <a:rPr lang="en-US" sz="3200" b="1" dirty="0"/>
              <a:t>.</a:t>
            </a:r>
            <a:endParaRPr lang="en-US" sz="3200" dirty="0"/>
          </a:p>
        </p:txBody>
      </p:sp>
    </p:spTree>
    <p:extLst>
      <p:ext uri="{BB962C8B-B14F-4D97-AF65-F5344CB8AC3E}">
        <p14:creationId xmlns:p14="http://schemas.microsoft.com/office/powerpoint/2010/main" val="2099645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90600"/>
          </a:xfrm>
        </p:spPr>
        <p:txBody>
          <a:bodyPr>
            <a:normAutofit/>
          </a:bodyPr>
          <a:lstStyle/>
          <a:p>
            <a:pPr algn="ctr"/>
            <a:r>
              <a:rPr lang="en-US" b="1" dirty="0" smtClean="0"/>
              <a:t>Sources of Income</a:t>
            </a:r>
            <a:endParaRPr lang="en-US" b="1" dirty="0"/>
          </a:p>
        </p:txBody>
      </p:sp>
      <p:sp>
        <p:nvSpPr>
          <p:cNvPr id="4" name="Content Placeholder 3"/>
          <p:cNvSpPr>
            <a:spLocks noGrp="1"/>
          </p:cNvSpPr>
          <p:nvPr>
            <p:ph idx="1"/>
          </p:nvPr>
        </p:nvSpPr>
        <p:spPr>
          <a:xfrm>
            <a:off x="457200" y="1219200"/>
            <a:ext cx="8229600" cy="5486400"/>
          </a:xfrm>
        </p:spPr>
        <p:txBody>
          <a:bodyPr>
            <a:noAutofit/>
          </a:bodyPr>
          <a:lstStyle/>
          <a:p>
            <a:pPr fontAlgn="base"/>
            <a:r>
              <a:rPr lang="en-US" sz="1300" b="1" dirty="0"/>
              <a:t>Wages, salaries, and tips -- By law, your employer must send you a W-2 that shows how much you were paid in:</a:t>
            </a:r>
          </a:p>
          <a:p>
            <a:pPr lvl="1" fontAlgn="base"/>
            <a:r>
              <a:rPr lang="en-US" sz="1300" b="1" dirty="0"/>
              <a:t>Salary</a:t>
            </a:r>
          </a:p>
          <a:p>
            <a:pPr lvl="1" fontAlgn="base"/>
            <a:r>
              <a:rPr lang="en-US" sz="1300" b="1" dirty="0"/>
              <a:t>Tips -- To learn more, see the Tip Income tax tip.</a:t>
            </a:r>
          </a:p>
          <a:p>
            <a:pPr lvl="1" fontAlgn="base"/>
            <a:r>
              <a:rPr lang="en-US" sz="1300" b="1" dirty="0"/>
              <a:t>Commissions</a:t>
            </a:r>
          </a:p>
          <a:p>
            <a:pPr lvl="1" fontAlgn="base"/>
            <a:r>
              <a:rPr lang="en-US" sz="1300" b="1" dirty="0"/>
              <a:t>Bonuses</a:t>
            </a:r>
          </a:p>
          <a:p>
            <a:pPr lvl="1" fontAlgn="base"/>
            <a:r>
              <a:rPr lang="en-US" sz="1300" b="1" dirty="0"/>
              <a:t>Vacation pay</a:t>
            </a:r>
          </a:p>
          <a:p>
            <a:pPr lvl="1" fontAlgn="base"/>
            <a:r>
              <a:rPr lang="en-US" sz="1300" b="1" dirty="0"/>
              <a:t>Sick pay</a:t>
            </a:r>
          </a:p>
          <a:p>
            <a:pPr lvl="1" fontAlgn="base"/>
            <a:r>
              <a:rPr lang="en-US" sz="1300" b="1" dirty="0"/>
              <a:t>Severance pay, taxable in year paid</a:t>
            </a:r>
          </a:p>
          <a:p>
            <a:pPr fontAlgn="base"/>
            <a:r>
              <a:rPr lang="en-US" sz="1300" b="1" dirty="0"/>
              <a:t>Extra cash - The IRS considers extra money you make for side jobs as self-employment income. Report this income on Schedule C. If you make more than $400 from your side job, you'll need to file a Schedule SE and pay Social Security and Medicare taxes on the income.</a:t>
            </a:r>
          </a:p>
          <a:p>
            <a:pPr fontAlgn="base"/>
            <a:r>
              <a:rPr lang="en-US" sz="1300" b="1" dirty="0"/>
              <a:t>Alimony received -- If you get alimony as a result of a divorce decree or separation agreement, the payments you receive are fully taxable. If you paid alimony during the year, you can deduct it even if you don't itemize deductions.</a:t>
            </a:r>
          </a:p>
          <a:p>
            <a:pPr fontAlgn="base"/>
            <a:r>
              <a:rPr lang="en-US" sz="1300" b="1" dirty="0"/>
              <a:t>Unemployment benefits -- Unemployment compensation benefits are fully taxable. To learn more, see the Unemployment Income tax tip.</a:t>
            </a:r>
          </a:p>
          <a:p>
            <a:pPr fontAlgn="base"/>
            <a:r>
              <a:rPr lang="en-US" sz="1300" b="1" dirty="0"/>
              <a:t>Jury duty pay -- Jury duty payments are taxable. However, you can deduct any part of the payment you give to your employer in exchange for continuing your salary.</a:t>
            </a:r>
          </a:p>
          <a:p>
            <a:pPr fontAlgn="base"/>
            <a:r>
              <a:rPr lang="en-US" sz="1300" b="1" dirty="0"/>
              <a:t>Pension and annuity payments -- Pension and annuity payments are taxed. However, a portion might be tax-free. Ex: After-tax contributions to an annuity are considered tax-free when withdrawn.</a:t>
            </a:r>
          </a:p>
          <a:p>
            <a:pPr fontAlgn="base"/>
            <a:r>
              <a:rPr lang="en-US" sz="1300" b="1" dirty="0"/>
              <a:t>Awards -- If you receive an award from your employer for your job performance, it's usually taxable. The award’s fair market value (FMV) is included in your W-2 income. This can include an all-expenses-paid trip or some other type of goods or services.</a:t>
            </a:r>
          </a:p>
          <a:p>
            <a:endParaRPr lang="en-US" sz="1300" b="1" dirty="0"/>
          </a:p>
        </p:txBody>
      </p:sp>
    </p:spTree>
    <p:extLst>
      <p:ext uri="{BB962C8B-B14F-4D97-AF65-F5344CB8AC3E}">
        <p14:creationId xmlns:p14="http://schemas.microsoft.com/office/powerpoint/2010/main" val="1585788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smtClean="0"/>
              <a:t>Math Word Problem – Paycheck Deductions</a:t>
            </a:r>
            <a:endParaRPr lang="en-US" sz="3200" b="1" dirty="0"/>
          </a:p>
        </p:txBody>
      </p:sp>
      <p:sp>
        <p:nvSpPr>
          <p:cNvPr id="3" name="Content Placeholder 2"/>
          <p:cNvSpPr>
            <a:spLocks noGrp="1"/>
          </p:cNvSpPr>
          <p:nvPr>
            <p:ph idx="1"/>
          </p:nvPr>
        </p:nvSpPr>
        <p:spPr>
          <a:xfrm>
            <a:off x="457200" y="1600200"/>
            <a:ext cx="8229600" cy="2514600"/>
          </a:xfrm>
        </p:spPr>
        <p:txBody>
          <a:bodyPr>
            <a:normAutofit lnSpcReduction="10000"/>
          </a:bodyPr>
          <a:lstStyle/>
          <a:p>
            <a:r>
              <a:rPr lang="en-US" b="1" dirty="0" smtClean="0"/>
              <a:t>Your semi-monthly gross pay is $1,500.  Your employer withholds 6.2% for Social Security, and 1.45% for Medicare (Combined FICA of 7.65%).  In addition, your Federal Income Tax bracket is 20%, and your Utah State Income Tax is 5%.  If there are no other deductions being withheld, what is your net pay?</a:t>
            </a:r>
            <a:endParaRPr lang="en-US" b="1" dirty="0"/>
          </a:p>
        </p:txBody>
      </p:sp>
      <p:sp>
        <p:nvSpPr>
          <p:cNvPr id="4" name="TextBox 3"/>
          <p:cNvSpPr txBox="1"/>
          <p:nvPr/>
        </p:nvSpPr>
        <p:spPr>
          <a:xfrm>
            <a:off x="1219200" y="4267200"/>
            <a:ext cx="6588663" cy="1938992"/>
          </a:xfrm>
          <a:prstGeom prst="rect">
            <a:avLst/>
          </a:prstGeom>
          <a:noFill/>
        </p:spPr>
        <p:txBody>
          <a:bodyPr wrap="none" rtlCol="0">
            <a:spAutoFit/>
          </a:bodyPr>
          <a:lstStyle/>
          <a:p>
            <a:r>
              <a:rPr lang="en-US" sz="2400" b="1" dirty="0" smtClean="0"/>
              <a:t>$1,500 x 7.65%        $1,500 x .0765 = 114.75</a:t>
            </a:r>
          </a:p>
          <a:p>
            <a:endParaRPr lang="en-US" sz="2400" b="1" dirty="0"/>
          </a:p>
          <a:p>
            <a:r>
              <a:rPr lang="en-US" sz="2400" b="1" dirty="0" smtClean="0"/>
              <a:t>20% + 5% = 25%     $1,500 x .25 = $375.00     </a:t>
            </a:r>
          </a:p>
          <a:p>
            <a:endParaRPr lang="en-US" sz="2400" b="1" dirty="0"/>
          </a:p>
          <a:p>
            <a:r>
              <a:rPr lang="en-US" sz="2400" b="1" dirty="0" smtClean="0"/>
              <a:t>$1,500 – 114.75 – 375.00 = $1,010.25</a:t>
            </a:r>
            <a:endParaRPr lang="en-US" sz="2400" b="1" dirty="0"/>
          </a:p>
        </p:txBody>
      </p:sp>
    </p:spTree>
    <p:extLst>
      <p:ext uri="{BB962C8B-B14F-4D97-AF65-F5344CB8AC3E}">
        <p14:creationId xmlns:p14="http://schemas.microsoft.com/office/powerpoint/2010/main" val="38236261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09600"/>
          </a:xfrm>
        </p:spPr>
        <p:txBody>
          <a:bodyPr>
            <a:normAutofit fontScale="90000"/>
          </a:bodyPr>
          <a:lstStyle/>
          <a:p>
            <a:pPr algn="ctr"/>
            <a:r>
              <a:rPr lang="en-US" b="1" dirty="0" smtClean="0"/>
              <a:t>Net Worth</a:t>
            </a:r>
            <a:endParaRPr lang="en-US" b="1" dirty="0"/>
          </a:p>
        </p:txBody>
      </p:sp>
      <p:sp>
        <p:nvSpPr>
          <p:cNvPr id="3" name="TextBox 2"/>
          <p:cNvSpPr txBox="1"/>
          <p:nvPr/>
        </p:nvSpPr>
        <p:spPr>
          <a:xfrm>
            <a:off x="304181" y="1295400"/>
            <a:ext cx="4160434" cy="3477875"/>
          </a:xfrm>
          <a:prstGeom prst="rect">
            <a:avLst/>
          </a:prstGeom>
          <a:noFill/>
        </p:spPr>
        <p:txBody>
          <a:bodyPr wrap="none" rtlCol="0">
            <a:spAutoFit/>
          </a:bodyPr>
          <a:lstStyle/>
          <a:p>
            <a:pPr algn="ctr"/>
            <a:r>
              <a:rPr lang="en-US" sz="2000" b="1" dirty="0" smtClean="0"/>
              <a:t>Assets</a:t>
            </a:r>
          </a:p>
          <a:p>
            <a:pPr algn="ctr"/>
            <a:r>
              <a:rPr lang="en-US" sz="2000" b="1" u="sng" dirty="0" smtClean="0"/>
              <a:t>Stuff You Own</a:t>
            </a:r>
          </a:p>
          <a:p>
            <a:endParaRPr lang="en-US" sz="2000" b="1" dirty="0" smtClean="0"/>
          </a:p>
          <a:p>
            <a:pPr marL="342900" indent="-342900">
              <a:buFont typeface="Arial" panose="020B0604020202020204" pitchFamily="34" charset="0"/>
              <a:buChar char="•"/>
            </a:pPr>
            <a:r>
              <a:rPr lang="en-US" sz="2000" b="1" dirty="0" smtClean="0"/>
              <a:t>Home                         $300,000</a:t>
            </a:r>
          </a:p>
          <a:p>
            <a:pPr marL="342900" indent="-342900">
              <a:buFont typeface="Arial" panose="020B0604020202020204" pitchFamily="34" charset="0"/>
              <a:buChar char="•"/>
            </a:pPr>
            <a:r>
              <a:rPr lang="en-US" sz="2000" b="1" dirty="0" smtClean="0"/>
              <a:t>Cars                             $60,000</a:t>
            </a:r>
          </a:p>
          <a:p>
            <a:pPr marL="342900" indent="-342900">
              <a:buFont typeface="Arial" panose="020B0604020202020204" pitchFamily="34" charset="0"/>
              <a:buChar char="•"/>
            </a:pPr>
            <a:r>
              <a:rPr lang="en-US" sz="2000" b="1" dirty="0" smtClean="0"/>
              <a:t>Furniture                     $15,000</a:t>
            </a:r>
          </a:p>
          <a:p>
            <a:pPr marL="342900" indent="-342900">
              <a:buFont typeface="Arial" panose="020B0604020202020204" pitchFamily="34" charset="0"/>
              <a:buChar char="•"/>
            </a:pPr>
            <a:r>
              <a:rPr lang="en-US" sz="2000" b="1" dirty="0" smtClean="0"/>
              <a:t>Stocks &amp; Bonds         $25,000</a:t>
            </a:r>
          </a:p>
          <a:p>
            <a:pPr marL="342900" indent="-342900">
              <a:buFont typeface="Arial" panose="020B0604020202020204" pitchFamily="34" charset="0"/>
              <a:buChar char="•"/>
            </a:pPr>
            <a:r>
              <a:rPr lang="en-US" sz="2000" b="1" dirty="0" smtClean="0"/>
              <a:t>Electronics                   $7,500</a:t>
            </a:r>
          </a:p>
          <a:p>
            <a:pPr marL="342900" indent="-342900">
              <a:buFont typeface="Arial" panose="020B0604020202020204" pitchFamily="34" charset="0"/>
              <a:buChar char="•"/>
            </a:pPr>
            <a:r>
              <a:rPr lang="en-US" sz="2000" b="1" dirty="0" smtClean="0"/>
              <a:t>Checking &amp; Savings  </a:t>
            </a:r>
            <a:r>
              <a:rPr lang="en-US" sz="2000" b="1" u="sng" dirty="0" smtClean="0"/>
              <a:t>$10,000</a:t>
            </a:r>
          </a:p>
          <a:p>
            <a:pPr marL="342900" indent="-342900">
              <a:buFont typeface="Arial" panose="020B0604020202020204" pitchFamily="34" charset="0"/>
              <a:buChar char="•"/>
            </a:pPr>
            <a:endParaRPr lang="en-US" sz="2000" b="1" dirty="0"/>
          </a:p>
          <a:p>
            <a:r>
              <a:rPr lang="en-US" sz="2000" b="1" dirty="0" smtClean="0"/>
              <a:t>    Total Assets               $417,500</a:t>
            </a:r>
            <a:endParaRPr lang="en-US" sz="2000" b="1" dirty="0"/>
          </a:p>
        </p:txBody>
      </p:sp>
      <p:sp>
        <p:nvSpPr>
          <p:cNvPr id="4" name="TextBox 3"/>
          <p:cNvSpPr txBox="1"/>
          <p:nvPr/>
        </p:nvSpPr>
        <p:spPr>
          <a:xfrm>
            <a:off x="4859044" y="1295400"/>
            <a:ext cx="3918060" cy="3477875"/>
          </a:xfrm>
          <a:prstGeom prst="rect">
            <a:avLst/>
          </a:prstGeom>
          <a:noFill/>
        </p:spPr>
        <p:txBody>
          <a:bodyPr wrap="none" rtlCol="0">
            <a:spAutoFit/>
          </a:bodyPr>
          <a:lstStyle/>
          <a:p>
            <a:pPr algn="ctr"/>
            <a:r>
              <a:rPr lang="en-US" sz="2000" b="1" dirty="0" smtClean="0"/>
              <a:t>Liabilities</a:t>
            </a:r>
          </a:p>
          <a:p>
            <a:pPr algn="ctr"/>
            <a:r>
              <a:rPr lang="en-US" sz="2000" b="1" u="sng" dirty="0" smtClean="0"/>
              <a:t>Debts You Owe</a:t>
            </a:r>
          </a:p>
          <a:p>
            <a:pPr algn="ctr"/>
            <a:endParaRPr lang="en-US" sz="2000" b="1" dirty="0"/>
          </a:p>
          <a:p>
            <a:pPr marL="342900" indent="-342900">
              <a:buFont typeface="Arial" panose="020B0604020202020204" pitchFamily="34" charset="0"/>
              <a:buChar char="•"/>
            </a:pPr>
            <a:r>
              <a:rPr lang="en-US" sz="2000" b="1" dirty="0" smtClean="0"/>
              <a:t>Home Mortgage     $200,000</a:t>
            </a:r>
          </a:p>
          <a:p>
            <a:pPr marL="342900" indent="-342900">
              <a:buFont typeface="Arial" panose="020B0604020202020204" pitchFamily="34" charset="0"/>
              <a:buChar char="•"/>
            </a:pPr>
            <a:r>
              <a:rPr lang="en-US" sz="2000" b="1" dirty="0" smtClean="0"/>
              <a:t>Car Loans                 $20,000</a:t>
            </a:r>
          </a:p>
          <a:p>
            <a:pPr marL="342900" indent="-342900">
              <a:buFont typeface="Arial" panose="020B0604020202020204" pitchFamily="34" charset="0"/>
              <a:buChar char="•"/>
            </a:pPr>
            <a:r>
              <a:rPr lang="en-US" sz="2000" b="1" dirty="0" smtClean="0"/>
              <a:t>Credit Card Debt      </a:t>
            </a:r>
            <a:r>
              <a:rPr lang="en-US" sz="2000" b="1" u="sng" dirty="0" smtClean="0"/>
              <a:t>$10,000</a:t>
            </a:r>
          </a:p>
          <a:p>
            <a:pPr marL="342900" indent="-342900">
              <a:buFont typeface="Arial" panose="020B0604020202020204" pitchFamily="34" charset="0"/>
              <a:buChar char="•"/>
            </a:pPr>
            <a:endParaRPr lang="en-US" sz="2000" b="1" dirty="0" smtClean="0"/>
          </a:p>
          <a:p>
            <a:pPr marL="342900" indent="-342900">
              <a:buFont typeface="Arial" panose="020B0604020202020204" pitchFamily="34" charset="0"/>
              <a:buChar char="•"/>
            </a:pPr>
            <a:endParaRPr lang="en-US" sz="2000" b="1" dirty="0"/>
          </a:p>
          <a:p>
            <a:pPr marL="342900" indent="-342900">
              <a:buFont typeface="Arial" panose="020B0604020202020204" pitchFamily="34" charset="0"/>
              <a:buChar char="•"/>
            </a:pPr>
            <a:endParaRPr lang="en-US" sz="2000" b="1" dirty="0" smtClean="0"/>
          </a:p>
          <a:p>
            <a:pPr marL="342900" indent="-342900">
              <a:buFont typeface="Arial" panose="020B0604020202020204" pitchFamily="34" charset="0"/>
              <a:buChar char="•"/>
            </a:pPr>
            <a:endParaRPr lang="en-US" sz="2000" b="1" dirty="0"/>
          </a:p>
          <a:p>
            <a:r>
              <a:rPr lang="en-US" sz="2000" b="1" dirty="0" smtClean="0"/>
              <a:t>    Total Debts              $230,000</a:t>
            </a:r>
            <a:endParaRPr lang="en-US" sz="2000" b="1" dirty="0"/>
          </a:p>
        </p:txBody>
      </p:sp>
      <p:sp>
        <p:nvSpPr>
          <p:cNvPr id="5" name="TextBox 4"/>
          <p:cNvSpPr txBox="1"/>
          <p:nvPr/>
        </p:nvSpPr>
        <p:spPr>
          <a:xfrm>
            <a:off x="2384398" y="5075550"/>
            <a:ext cx="3990516" cy="1015663"/>
          </a:xfrm>
          <a:prstGeom prst="rect">
            <a:avLst/>
          </a:prstGeom>
          <a:noFill/>
        </p:spPr>
        <p:txBody>
          <a:bodyPr wrap="none" rtlCol="0">
            <a:spAutoFit/>
          </a:bodyPr>
          <a:lstStyle/>
          <a:p>
            <a:r>
              <a:rPr lang="en-US" sz="2000" b="1" dirty="0" smtClean="0"/>
              <a:t>Net Worth = Assets – Liabilities</a:t>
            </a:r>
          </a:p>
          <a:p>
            <a:endParaRPr lang="en-US" sz="2000" b="1" dirty="0" smtClean="0"/>
          </a:p>
          <a:p>
            <a:r>
              <a:rPr lang="en-US" sz="2000" b="1" dirty="0" smtClean="0"/>
              <a:t>$417,500 - $230,000 = $187,500</a:t>
            </a:r>
            <a:endParaRPr lang="en-US" sz="2000" b="1" dirty="0"/>
          </a:p>
        </p:txBody>
      </p:sp>
    </p:spTree>
    <p:extLst>
      <p:ext uri="{BB962C8B-B14F-4D97-AF65-F5344CB8AC3E}">
        <p14:creationId xmlns:p14="http://schemas.microsoft.com/office/powerpoint/2010/main" val="1507182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86800" cy="990600"/>
          </a:xfrm>
        </p:spPr>
        <p:txBody>
          <a:bodyPr>
            <a:noAutofit/>
          </a:bodyPr>
          <a:lstStyle/>
          <a:p>
            <a:r>
              <a:rPr lang="en-US" sz="3000" b="1" dirty="0" smtClean="0"/>
              <a:t>What are the Top Ten Skills that employers want?</a:t>
            </a:r>
            <a:endParaRPr lang="en-US" sz="3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93600179"/>
              </p:ext>
            </p:extLst>
          </p:nvPr>
        </p:nvGraphicFramePr>
        <p:xfrm>
          <a:off x="152400" y="1514270"/>
          <a:ext cx="8839200" cy="5343729"/>
        </p:xfrm>
        <a:graphic>
          <a:graphicData uri="http://schemas.openxmlformats.org/drawingml/2006/table">
            <a:tbl>
              <a:tblPr/>
              <a:tblGrid>
                <a:gridCol w="2209800"/>
                <a:gridCol w="304800"/>
                <a:gridCol w="6324600"/>
              </a:tblGrid>
              <a:tr h="797215">
                <a:tc>
                  <a:txBody>
                    <a:bodyPr/>
                    <a:lstStyle/>
                    <a:p>
                      <a:pPr algn="l"/>
                      <a:r>
                        <a:rPr lang="en-US" sz="1200" b="1" u="sng" dirty="0">
                          <a:solidFill>
                            <a:srgbClr val="0072C8"/>
                          </a:solidFill>
                          <a:effectLst/>
                          <a:latin typeface="Verdana"/>
                          <a:hlinkClick r:id="rId2"/>
                        </a:rPr>
                        <a:t>VERBAL COMMUNICATION</a:t>
                      </a:r>
                      <a:r>
                        <a:rPr lang="en-US" sz="1200" b="1" u="sng" dirty="0">
                          <a:solidFill>
                            <a:srgbClr val="0072C8"/>
                          </a:solidFill>
                          <a:effectLst/>
                          <a:latin typeface="Verdana"/>
                        </a:rPr>
                        <a:t/>
                      </a:r>
                      <a:br>
                        <a:rPr lang="en-US" sz="1200" b="1" u="sng" dirty="0">
                          <a:solidFill>
                            <a:srgbClr val="0072C8"/>
                          </a:solidFill>
                          <a:effectLst/>
                          <a:latin typeface="Verdana"/>
                        </a:rPr>
                      </a:br>
                      <a:endParaRPr lang="en-US" sz="1200" b="1" u="sng" dirty="0">
                        <a:solidFill>
                          <a:srgbClr val="0072C8"/>
                        </a:solidFill>
                        <a:effectLst/>
                        <a:latin typeface="Verdana"/>
                      </a:endParaRPr>
                    </a:p>
                  </a:txBody>
                  <a:tcPr marL="14689" marR="14689" marT="14689" marB="14689">
                    <a:lnL>
                      <a:noFill/>
                    </a:lnL>
                    <a:lnR>
                      <a:noFill/>
                    </a:lnR>
                    <a:lnT>
                      <a:noFill/>
                    </a:lnT>
                    <a:lnB>
                      <a:noFill/>
                    </a:lnB>
                    <a:solidFill>
                      <a:srgbClr val="FFFFCC"/>
                    </a:solidFill>
                  </a:tcPr>
                </a:tc>
                <a:tc>
                  <a:txBody>
                    <a:bodyPr/>
                    <a:lstStyle/>
                    <a:p>
                      <a:pPr algn="ctr"/>
                      <a:r>
                        <a:rPr lang="en-US" sz="1200" b="1">
                          <a:effectLst/>
                          <a:latin typeface="Verdana"/>
                        </a:rPr>
                        <a:t>1</a:t>
                      </a:r>
                      <a:endParaRPr lang="en-US" sz="1200">
                        <a:effectLst/>
                        <a:latin typeface="Verdana"/>
                      </a:endParaRPr>
                    </a:p>
                  </a:txBody>
                  <a:tcPr marL="14689" marR="14689" marT="14689" marB="14689">
                    <a:lnL>
                      <a:noFill/>
                    </a:lnL>
                    <a:lnR>
                      <a:noFill/>
                    </a:lnR>
                    <a:lnT>
                      <a:noFill/>
                    </a:lnT>
                    <a:lnB>
                      <a:noFill/>
                    </a:lnB>
                    <a:solidFill>
                      <a:srgbClr val="FFFFCC"/>
                    </a:solidFill>
                  </a:tcPr>
                </a:tc>
                <a:tc>
                  <a:txBody>
                    <a:bodyPr/>
                    <a:lstStyle/>
                    <a:p>
                      <a:pPr algn="l"/>
                      <a:r>
                        <a:rPr lang="en-US" sz="1200" dirty="0" smtClean="0">
                          <a:effectLst/>
                          <a:latin typeface="Verdana"/>
                        </a:rPr>
                        <a:t> Able </a:t>
                      </a:r>
                      <a:r>
                        <a:rPr lang="en-US" sz="1200" dirty="0">
                          <a:effectLst/>
                          <a:latin typeface="Verdana"/>
                        </a:rPr>
                        <a:t>to express your ideas clearly and confidently in speech</a:t>
                      </a:r>
                    </a:p>
                  </a:txBody>
                  <a:tcPr marL="14689" marR="14689" marT="14689" marB="14689">
                    <a:lnL>
                      <a:noFill/>
                    </a:lnL>
                    <a:lnR>
                      <a:noFill/>
                    </a:lnR>
                    <a:lnT>
                      <a:noFill/>
                    </a:lnT>
                    <a:lnB>
                      <a:noFill/>
                    </a:lnB>
                    <a:solidFill>
                      <a:srgbClr val="FFFFCC"/>
                    </a:solidFill>
                  </a:tcPr>
                </a:tc>
              </a:tr>
              <a:tr h="230395">
                <a:tc>
                  <a:txBody>
                    <a:bodyPr/>
                    <a:lstStyle/>
                    <a:p>
                      <a:pPr algn="l"/>
                      <a:r>
                        <a:rPr lang="en-US" sz="1200" b="1" u="sng" dirty="0">
                          <a:solidFill>
                            <a:srgbClr val="0072C8"/>
                          </a:solidFill>
                          <a:effectLst/>
                          <a:latin typeface="Verdana"/>
                          <a:hlinkClick r:id="rId3"/>
                        </a:rPr>
                        <a:t>TEAMWORK</a:t>
                      </a:r>
                      <a:endParaRPr lang="en-US" sz="1200" b="1" u="sng" dirty="0">
                        <a:solidFill>
                          <a:srgbClr val="0072C8"/>
                        </a:solidFill>
                        <a:effectLst/>
                        <a:latin typeface="Verdana"/>
                      </a:endParaRPr>
                    </a:p>
                  </a:txBody>
                  <a:tcPr marL="14689" marR="14689" marT="14689" marB="14689">
                    <a:lnL>
                      <a:noFill/>
                    </a:lnL>
                    <a:lnR>
                      <a:noFill/>
                    </a:lnR>
                    <a:lnT>
                      <a:noFill/>
                    </a:lnT>
                    <a:lnB>
                      <a:noFill/>
                    </a:lnB>
                    <a:solidFill>
                      <a:srgbClr val="FFFFCC"/>
                    </a:solidFill>
                  </a:tcPr>
                </a:tc>
                <a:tc>
                  <a:txBody>
                    <a:bodyPr/>
                    <a:lstStyle/>
                    <a:p>
                      <a:pPr algn="ctr"/>
                      <a:r>
                        <a:rPr lang="en-US" sz="1200" b="1">
                          <a:effectLst/>
                          <a:latin typeface="Verdana"/>
                        </a:rPr>
                        <a:t>2</a:t>
                      </a:r>
                      <a:endParaRPr lang="en-US" sz="1200">
                        <a:effectLst/>
                        <a:latin typeface="Verdana"/>
                      </a:endParaRPr>
                    </a:p>
                  </a:txBody>
                  <a:tcPr marL="14689" marR="14689" marT="14689" marB="14689">
                    <a:lnL>
                      <a:noFill/>
                    </a:lnL>
                    <a:lnR>
                      <a:noFill/>
                    </a:lnR>
                    <a:lnT>
                      <a:noFill/>
                    </a:lnT>
                    <a:lnB>
                      <a:noFill/>
                    </a:lnB>
                    <a:solidFill>
                      <a:srgbClr val="FFFFCC"/>
                    </a:solidFill>
                  </a:tcPr>
                </a:tc>
                <a:tc>
                  <a:txBody>
                    <a:bodyPr/>
                    <a:lstStyle/>
                    <a:p>
                      <a:pPr algn="l"/>
                      <a:r>
                        <a:rPr lang="en-US" sz="1200" dirty="0" smtClean="0">
                          <a:effectLst/>
                          <a:latin typeface="Verdana"/>
                        </a:rPr>
                        <a:t> Work </a:t>
                      </a:r>
                      <a:r>
                        <a:rPr lang="en-US" sz="1200" dirty="0">
                          <a:effectLst/>
                          <a:latin typeface="Verdana"/>
                        </a:rPr>
                        <a:t>confidently within a group</a:t>
                      </a:r>
                    </a:p>
                  </a:txBody>
                  <a:tcPr marL="14689" marR="14689" marT="14689" marB="14689">
                    <a:lnL>
                      <a:noFill/>
                    </a:lnL>
                    <a:lnR>
                      <a:noFill/>
                    </a:lnR>
                    <a:lnT>
                      <a:noFill/>
                    </a:lnT>
                    <a:lnB>
                      <a:noFill/>
                    </a:lnB>
                    <a:solidFill>
                      <a:srgbClr val="FFFFCC"/>
                    </a:solidFill>
                  </a:tcPr>
                </a:tc>
              </a:tr>
              <a:tr h="428901">
                <a:tc>
                  <a:txBody>
                    <a:bodyPr/>
                    <a:lstStyle/>
                    <a:p>
                      <a:pPr algn="l"/>
                      <a:r>
                        <a:rPr lang="en-US" sz="1200" b="1" u="sng" dirty="0">
                          <a:solidFill>
                            <a:srgbClr val="0072C8"/>
                          </a:solidFill>
                          <a:effectLst/>
                          <a:latin typeface="Verdana"/>
                          <a:hlinkClick r:id="rId4"/>
                        </a:rPr>
                        <a:t>COMMERCIAL AWARENESS</a:t>
                      </a:r>
                      <a:endParaRPr lang="en-US" sz="1200" b="1" u="sng" dirty="0">
                        <a:solidFill>
                          <a:srgbClr val="0072C8"/>
                        </a:solidFill>
                        <a:effectLst/>
                        <a:latin typeface="Verdana"/>
                      </a:endParaRPr>
                    </a:p>
                  </a:txBody>
                  <a:tcPr marL="14689" marR="14689" marT="14689" marB="14689">
                    <a:lnL>
                      <a:noFill/>
                    </a:lnL>
                    <a:lnR>
                      <a:noFill/>
                    </a:lnR>
                    <a:lnT>
                      <a:noFill/>
                    </a:lnT>
                    <a:lnB>
                      <a:noFill/>
                    </a:lnB>
                    <a:solidFill>
                      <a:srgbClr val="FFFFCC"/>
                    </a:solidFill>
                  </a:tcPr>
                </a:tc>
                <a:tc>
                  <a:txBody>
                    <a:bodyPr/>
                    <a:lstStyle/>
                    <a:p>
                      <a:pPr algn="ctr"/>
                      <a:r>
                        <a:rPr lang="en-US" sz="1200" b="1">
                          <a:effectLst/>
                          <a:latin typeface="Verdana"/>
                        </a:rPr>
                        <a:t>3</a:t>
                      </a:r>
                      <a:endParaRPr lang="en-US" sz="1200">
                        <a:effectLst/>
                        <a:latin typeface="Verdana"/>
                      </a:endParaRPr>
                    </a:p>
                  </a:txBody>
                  <a:tcPr marL="14689" marR="14689" marT="14689" marB="14689">
                    <a:lnL>
                      <a:noFill/>
                    </a:lnL>
                    <a:lnR>
                      <a:noFill/>
                    </a:lnR>
                    <a:lnT>
                      <a:noFill/>
                    </a:lnT>
                    <a:lnB>
                      <a:noFill/>
                    </a:lnB>
                    <a:solidFill>
                      <a:srgbClr val="FFFFCC"/>
                    </a:solidFill>
                  </a:tcPr>
                </a:tc>
                <a:tc>
                  <a:txBody>
                    <a:bodyPr/>
                    <a:lstStyle/>
                    <a:p>
                      <a:pPr algn="l"/>
                      <a:r>
                        <a:rPr lang="en-US" sz="1200" dirty="0" smtClean="0">
                          <a:solidFill>
                            <a:srgbClr val="000000"/>
                          </a:solidFill>
                          <a:effectLst/>
                          <a:latin typeface="Verdana"/>
                        </a:rPr>
                        <a:t> Understand </a:t>
                      </a:r>
                      <a:r>
                        <a:rPr lang="en-US" sz="1200" dirty="0">
                          <a:solidFill>
                            <a:srgbClr val="000000"/>
                          </a:solidFill>
                          <a:effectLst/>
                          <a:latin typeface="Verdana"/>
                        </a:rPr>
                        <a:t>the commercial realities affecting the </a:t>
                      </a:r>
                      <a:r>
                        <a:rPr lang="en-US" sz="1200" dirty="0" smtClean="0">
                          <a:solidFill>
                            <a:srgbClr val="000000"/>
                          </a:solidFill>
                          <a:effectLst/>
                          <a:latin typeface="Verdana"/>
                        </a:rPr>
                        <a:t>organization.</a:t>
                      </a:r>
                      <a:endParaRPr lang="en-US" sz="1200" dirty="0">
                        <a:solidFill>
                          <a:srgbClr val="000000"/>
                        </a:solidFill>
                        <a:effectLst/>
                        <a:latin typeface="Verdana"/>
                      </a:endParaRPr>
                    </a:p>
                  </a:txBody>
                  <a:tcPr marL="14689" marR="14689" marT="14689" marB="14689">
                    <a:lnL>
                      <a:noFill/>
                    </a:lnL>
                    <a:lnR>
                      <a:noFill/>
                    </a:lnR>
                    <a:lnT>
                      <a:noFill/>
                    </a:lnT>
                    <a:lnB>
                      <a:noFill/>
                    </a:lnB>
                    <a:solidFill>
                      <a:srgbClr val="FFFFCC"/>
                    </a:solidFill>
                  </a:tcPr>
                </a:tc>
              </a:tr>
              <a:tr h="605883">
                <a:tc>
                  <a:txBody>
                    <a:bodyPr/>
                    <a:lstStyle/>
                    <a:p>
                      <a:pPr algn="l"/>
                      <a:r>
                        <a:rPr lang="en-US" sz="1200" b="1" u="sng" dirty="0">
                          <a:solidFill>
                            <a:srgbClr val="0072C8"/>
                          </a:solidFill>
                          <a:effectLst/>
                          <a:latin typeface="Verdana"/>
                        </a:rPr>
                        <a:t>ANALYSING &amp; INVESTIGATING</a:t>
                      </a:r>
                    </a:p>
                  </a:txBody>
                  <a:tcPr marL="14689" marR="14689" marT="14689" marB="14689">
                    <a:lnL>
                      <a:noFill/>
                    </a:lnL>
                    <a:lnR>
                      <a:noFill/>
                    </a:lnR>
                    <a:lnT>
                      <a:noFill/>
                    </a:lnT>
                    <a:lnB>
                      <a:noFill/>
                    </a:lnB>
                    <a:solidFill>
                      <a:srgbClr val="FFFFCC"/>
                    </a:solidFill>
                  </a:tcPr>
                </a:tc>
                <a:tc>
                  <a:txBody>
                    <a:bodyPr/>
                    <a:lstStyle/>
                    <a:p>
                      <a:pPr algn="ctr"/>
                      <a:r>
                        <a:rPr lang="en-US" sz="1200" b="1">
                          <a:effectLst/>
                          <a:latin typeface="Verdana"/>
                        </a:rPr>
                        <a:t>4</a:t>
                      </a:r>
                      <a:endParaRPr lang="en-US" sz="1200">
                        <a:effectLst/>
                        <a:latin typeface="Verdana"/>
                      </a:endParaRPr>
                    </a:p>
                  </a:txBody>
                  <a:tcPr marL="14689" marR="14689" marT="14689" marB="14689">
                    <a:lnL>
                      <a:noFill/>
                    </a:lnL>
                    <a:lnR>
                      <a:noFill/>
                    </a:lnR>
                    <a:lnT>
                      <a:noFill/>
                    </a:lnT>
                    <a:lnB>
                      <a:noFill/>
                    </a:lnB>
                    <a:solidFill>
                      <a:srgbClr val="FFFFCC"/>
                    </a:solidFill>
                  </a:tcPr>
                </a:tc>
                <a:tc>
                  <a:txBody>
                    <a:bodyPr/>
                    <a:lstStyle/>
                    <a:p>
                      <a:pPr algn="l"/>
                      <a:r>
                        <a:rPr lang="en-US" sz="1200" dirty="0" smtClean="0">
                          <a:solidFill>
                            <a:srgbClr val="000000"/>
                          </a:solidFill>
                          <a:effectLst/>
                          <a:latin typeface="Verdana"/>
                        </a:rPr>
                        <a:t> Gather </a:t>
                      </a:r>
                      <a:r>
                        <a:rPr lang="en-US" sz="1200" dirty="0">
                          <a:solidFill>
                            <a:srgbClr val="000000"/>
                          </a:solidFill>
                          <a:effectLst/>
                          <a:latin typeface="Verdana"/>
                        </a:rPr>
                        <a:t>information systematically to establish facts &amp; principles. Problem solving.</a:t>
                      </a:r>
                    </a:p>
                  </a:txBody>
                  <a:tcPr marL="14689" marR="14689" marT="14689" marB="14689">
                    <a:lnL>
                      <a:noFill/>
                    </a:lnL>
                    <a:lnR>
                      <a:noFill/>
                    </a:lnR>
                    <a:lnT>
                      <a:noFill/>
                    </a:lnT>
                    <a:lnB>
                      <a:noFill/>
                    </a:lnB>
                    <a:solidFill>
                      <a:srgbClr val="FFFFCC"/>
                    </a:solidFill>
                  </a:tcPr>
                </a:tc>
              </a:tr>
              <a:tr h="605883">
                <a:tc>
                  <a:txBody>
                    <a:bodyPr/>
                    <a:lstStyle/>
                    <a:p>
                      <a:pPr algn="l"/>
                      <a:r>
                        <a:rPr lang="en-US" sz="1200" b="1" u="sng" dirty="0">
                          <a:solidFill>
                            <a:srgbClr val="0072C8"/>
                          </a:solidFill>
                          <a:effectLst/>
                          <a:latin typeface="Verdana"/>
                          <a:hlinkClick r:id="rId5"/>
                        </a:rPr>
                        <a:t>INITIATIVE/SELF MOTIVATION</a:t>
                      </a:r>
                      <a:endParaRPr lang="en-US" sz="1200" b="1" u="sng" dirty="0">
                        <a:solidFill>
                          <a:srgbClr val="0072C8"/>
                        </a:solidFill>
                        <a:effectLst/>
                        <a:latin typeface="Verdana"/>
                      </a:endParaRPr>
                    </a:p>
                  </a:txBody>
                  <a:tcPr marL="14689" marR="14689" marT="14689" marB="14689">
                    <a:lnL>
                      <a:noFill/>
                    </a:lnL>
                    <a:lnR>
                      <a:noFill/>
                    </a:lnR>
                    <a:lnT>
                      <a:noFill/>
                    </a:lnT>
                    <a:lnB>
                      <a:noFill/>
                    </a:lnB>
                    <a:solidFill>
                      <a:srgbClr val="FFFFCC"/>
                    </a:solidFill>
                  </a:tcPr>
                </a:tc>
                <a:tc>
                  <a:txBody>
                    <a:bodyPr/>
                    <a:lstStyle/>
                    <a:p>
                      <a:pPr algn="ctr"/>
                      <a:r>
                        <a:rPr lang="en-US" sz="1200" b="1">
                          <a:effectLst/>
                          <a:latin typeface="Verdana"/>
                        </a:rPr>
                        <a:t>5</a:t>
                      </a:r>
                      <a:endParaRPr lang="en-US" sz="1200">
                        <a:effectLst/>
                        <a:latin typeface="Verdana"/>
                      </a:endParaRPr>
                    </a:p>
                  </a:txBody>
                  <a:tcPr marL="14689" marR="14689" marT="14689" marB="14689">
                    <a:lnL>
                      <a:noFill/>
                    </a:lnL>
                    <a:lnR>
                      <a:noFill/>
                    </a:lnR>
                    <a:lnT>
                      <a:noFill/>
                    </a:lnT>
                    <a:lnB>
                      <a:noFill/>
                    </a:lnB>
                    <a:solidFill>
                      <a:srgbClr val="FFFFCC"/>
                    </a:solidFill>
                  </a:tcPr>
                </a:tc>
                <a:tc>
                  <a:txBody>
                    <a:bodyPr/>
                    <a:lstStyle/>
                    <a:p>
                      <a:pPr algn="l"/>
                      <a:r>
                        <a:rPr lang="en-US" sz="1200" dirty="0" smtClean="0">
                          <a:effectLst/>
                          <a:latin typeface="Verdana"/>
                        </a:rPr>
                        <a:t> Able </a:t>
                      </a:r>
                      <a:r>
                        <a:rPr lang="en-US" sz="1200" dirty="0">
                          <a:effectLst/>
                          <a:latin typeface="Verdana"/>
                        </a:rPr>
                        <a:t>to act on initiative, identify opportunities &amp; proactive in putting forward ideas &amp; solutions</a:t>
                      </a:r>
                    </a:p>
                  </a:txBody>
                  <a:tcPr marL="14689" marR="14689" marT="14689" marB="14689">
                    <a:lnL>
                      <a:noFill/>
                    </a:lnL>
                    <a:lnR>
                      <a:noFill/>
                    </a:lnR>
                    <a:lnT>
                      <a:noFill/>
                    </a:lnT>
                    <a:lnB>
                      <a:noFill/>
                    </a:lnB>
                    <a:solidFill>
                      <a:srgbClr val="FFFFCC"/>
                    </a:solidFill>
                  </a:tcPr>
                </a:tc>
              </a:tr>
              <a:tr h="605883">
                <a:tc>
                  <a:txBody>
                    <a:bodyPr/>
                    <a:lstStyle/>
                    <a:p>
                      <a:pPr algn="l"/>
                      <a:r>
                        <a:rPr lang="en-US" sz="1200" b="1" u="sng" dirty="0">
                          <a:solidFill>
                            <a:srgbClr val="0072C8"/>
                          </a:solidFill>
                          <a:effectLst/>
                          <a:latin typeface="Verdana"/>
                        </a:rPr>
                        <a:t>DRIVE</a:t>
                      </a:r>
                    </a:p>
                  </a:txBody>
                  <a:tcPr marL="14689" marR="14689" marT="14689" marB="14689">
                    <a:lnL>
                      <a:noFill/>
                    </a:lnL>
                    <a:lnR>
                      <a:noFill/>
                    </a:lnR>
                    <a:lnT>
                      <a:noFill/>
                    </a:lnT>
                    <a:lnB>
                      <a:noFill/>
                    </a:lnB>
                    <a:solidFill>
                      <a:srgbClr val="FFFFCC"/>
                    </a:solidFill>
                  </a:tcPr>
                </a:tc>
                <a:tc>
                  <a:txBody>
                    <a:bodyPr/>
                    <a:lstStyle/>
                    <a:p>
                      <a:pPr algn="ctr"/>
                      <a:r>
                        <a:rPr lang="en-US" sz="1200" b="1">
                          <a:effectLst/>
                          <a:latin typeface="Verdana"/>
                        </a:rPr>
                        <a:t>6</a:t>
                      </a:r>
                      <a:endParaRPr lang="en-US" sz="1200">
                        <a:effectLst/>
                        <a:latin typeface="Verdana"/>
                      </a:endParaRPr>
                    </a:p>
                  </a:txBody>
                  <a:tcPr marL="14689" marR="14689" marT="14689" marB="14689">
                    <a:lnL>
                      <a:noFill/>
                    </a:lnL>
                    <a:lnR>
                      <a:noFill/>
                    </a:lnR>
                    <a:lnT>
                      <a:noFill/>
                    </a:lnT>
                    <a:lnB>
                      <a:noFill/>
                    </a:lnB>
                    <a:solidFill>
                      <a:srgbClr val="FFFFCC"/>
                    </a:solidFill>
                  </a:tcPr>
                </a:tc>
                <a:tc>
                  <a:txBody>
                    <a:bodyPr/>
                    <a:lstStyle/>
                    <a:p>
                      <a:pPr algn="l"/>
                      <a:r>
                        <a:rPr lang="en-US" sz="1200" dirty="0" smtClean="0">
                          <a:effectLst/>
                          <a:latin typeface="Verdana"/>
                        </a:rPr>
                        <a:t> Determination </a:t>
                      </a:r>
                      <a:r>
                        <a:rPr lang="en-US" sz="1200" dirty="0">
                          <a:effectLst/>
                          <a:latin typeface="Verdana"/>
                        </a:rPr>
                        <a:t>to get things done. Make things happen &amp; constantly looking for better ways of doing things.</a:t>
                      </a:r>
                    </a:p>
                  </a:txBody>
                  <a:tcPr marL="14689" marR="14689" marT="14689" marB="14689">
                    <a:lnL>
                      <a:noFill/>
                    </a:lnL>
                    <a:lnR>
                      <a:noFill/>
                    </a:lnR>
                    <a:lnT>
                      <a:noFill/>
                    </a:lnT>
                    <a:lnB>
                      <a:noFill/>
                    </a:lnB>
                    <a:solidFill>
                      <a:srgbClr val="FFFFCC"/>
                    </a:solidFill>
                  </a:tcPr>
                </a:tc>
              </a:tr>
              <a:tr h="797215">
                <a:tc>
                  <a:txBody>
                    <a:bodyPr/>
                    <a:lstStyle/>
                    <a:p>
                      <a:pPr algn="l"/>
                      <a:r>
                        <a:rPr lang="en-US" sz="1200" b="1" u="sng" dirty="0">
                          <a:solidFill>
                            <a:srgbClr val="0072C8"/>
                          </a:solidFill>
                          <a:effectLst/>
                          <a:latin typeface="Verdana"/>
                          <a:hlinkClick r:id="rId6"/>
                        </a:rPr>
                        <a:t>WRITTEN COMMUNICATION</a:t>
                      </a:r>
                      <a:r>
                        <a:rPr lang="en-US" sz="1200" b="1" u="sng" dirty="0">
                          <a:solidFill>
                            <a:srgbClr val="0072C8"/>
                          </a:solidFill>
                          <a:effectLst/>
                          <a:latin typeface="Verdana"/>
                        </a:rPr>
                        <a:t/>
                      </a:r>
                      <a:br>
                        <a:rPr lang="en-US" sz="1200" b="1" u="sng" dirty="0">
                          <a:solidFill>
                            <a:srgbClr val="0072C8"/>
                          </a:solidFill>
                          <a:effectLst/>
                          <a:latin typeface="Verdana"/>
                        </a:rPr>
                      </a:br>
                      <a:endParaRPr lang="en-US" sz="1200" b="1" u="sng" dirty="0">
                        <a:solidFill>
                          <a:srgbClr val="0072C8"/>
                        </a:solidFill>
                        <a:effectLst/>
                        <a:latin typeface="Verdana"/>
                      </a:endParaRPr>
                    </a:p>
                  </a:txBody>
                  <a:tcPr marL="14689" marR="14689" marT="14689" marB="14689">
                    <a:lnL>
                      <a:noFill/>
                    </a:lnL>
                    <a:lnR>
                      <a:noFill/>
                    </a:lnR>
                    <a:lnT>
                      <a:noFill/>
                    </a:lnT>
                    <a:lnB>
                      <a:noFill/>
                    </a:lnB>
                    <a:solidFill>
                      <a:srgbClr val="FFFFCC"/>
                    </a:solidFill>
                  </a:tcPr>
                </a:tc>
                <a:tc>
                  <a:txBody>
                    <a:bodyPr/>
                    <a:lstStyle/>
                    <a:p>
                      <a:pPr algn="ctr"/>
                      <a:r>
                        <a:rPr lang="en-US" sz="1200" b="1">
                          <a:effectLst/>
                          <a:latin typeface="Verdana"/>
                        </a:rPr>
                        <a:t>7</a:t>
                      </a:r>
                      <a:endParaRPr lang="en-US" sz="1200">
                        <a:effectLst/>
                        <a:latin typeface="Verdana"/>
                      </a:endParaRPr>
                    </a:p>
                  </a:txBody>
                  <a:tcPr marL="14689" marR="14689" marT="14689" marB="14689">
                    <a:lnL>
                      <a:noFill/>
                    </a:lnL>
                    <a:lnR>
                      <a:noFill/>
                    </a:lnR>
                    <a:lnT>
                      <a:noFill/>
                    </a:lnT>
                    <a:lnB>
                      <a:noFill/>
                    </a:lnB>
                    <a:solidFill>
                      <a:srgbClr val="FFFFCC"/>
                    </a:solidFill>
                  </a:tcPr>
                </a:tc>
                <a:tc>
                  <a:txBody>
                    <a:bodyPr/>
                    <a:lstStyle/>
                    <a:p>
                      <a:pPr algn="l"/>
                      <a:r>
                        <a:rPr lang="en-US" sz="1200" dirty="0" smtClean="0">
                          <a:solidFill>
                            <a:srgbClr val="000000"/>
                          </a:solidFill>
                          <a:effectLst/>
                          <a:latin typeface="Verdana"/>
                        </a:rPr>
                        <a:t> Able </a:t>
                      </a:r>
                      <a:r>
                        <a:rPr lang="en-US" sz="1200" dirty="0">
                          <a:solidFill>
                            <a:srgbClr val="000000"/>
                          </a:solidFill>
                          <a:effectLst/>
                          <a:latin typeface="Verdana"/>
                        </a:rPr>
                        <a:t>to express yourself clearly in writing</a:t>
                      </a:r>
                    </a:p>
                  </a:txBody>
                  <a:tcPr marL="14689" marR="14689" marT="14689" marB="14689">
                    <a:lnL>
                      <a:noFill/>
                    </a:lnL>
                    <a:lnR>
                      <a:noFill/>
                    </a:lnR>
                    <a:lnT>
                      <a:noFill/>
                    </a:lnT>
                    <a:lnB>
                      <a:noFill/>
                    </a:lnB>
                    <a:solidFill>
                      <a:srgbClr val="FFFFCC"/>
                    </a:solidFill>
                  </a:tcPr>
                </a:tc>
              </a:tr>
              <a:tr h="428901">
                <a:tc>
                  <a:txBody>
                    <a:bodyPr/>
                    <a:lstStyle/>
                    <a:p>
                      <a:pPr algn="l"/>
                      <a:r>
                        <a:rPr lang="en-US" sz="1200" b="1" u="sng" dirty="0">
                          <a:solidFill>
                            <a:srgbClr val="0072C8"/>
                          </a:solidFill>
                          <a:effectLst/>
                          <a:latin typeface="Verdana"/>
                          <a:hlinkClick r:id="rId7"/>
                        </a:rPr>
                        <a:t>PLANNING &amp; ORGANISING</a:t>
                      </a:r>
                      <a:endParaRPr lang="en-US" sz="1200" b="1" u="sng" dirty="0">
                        <a:solidFill>
                          <a:srgbClr val="0072C8"/>
                        </a:solidFill>
                        <a:effectLst/>
                        <a:latin typeface="Verdana"/>
                      </a:endParaRPr>
                    </a:p>
                  </a:txBody>
                  <a:tcPr marL="14689" marR="14689" marT="14689" marB="14689">
                    <a:lnL>
                      <a:noFill/>
                    </a:lnL>
                    <a:lnR>
                      <a:noFill/>
                    </a:lnR>
                    <a:lnT>
                      <a:noFill/>
                    </a:lnT>
                    <a:lnB>
                      <a:noFill/>
                    </a:lnB>
                    <a:solidFill>
                      <a:srgbClr val="FFFFCC"/>
                    </a:solidFill>
                  </a:tcPr>
                </a:tc>
                <a:tc>
                  <a:txBody>
                    <a:bodyPr/>
                    <a:lstStyle/>
                    <a:p>
                      <a:pPr algn="ctr"/>
                      <a:r>
                        <a:rPr lang="en-US" sz="1200" b="1">
                          <a:effectLst/>
                          <a:latin typeface="Verdana"/>
                        </a:rPr>
                        <a:t>8</a:t>
                      </a:r>
                      <a:endParaRPr lang="en-US" sz="1200">
                        <a:effectLst/>
                        <a:latin typeface="Verdana"/>
                      </a:endParaRPr>
                    </a:p>
                  </a:txBody>
                  <a:tcPr marL="14689" marR="14689" marT="14689" marB="14689">
                    <a:lnL>
                      <a:noFill/>
                    </a:lnL>
                    <a:lnR>
                      <a:noFill/>
                    </a:lnR>
                    <a:lnT>
                      <a:noFill/>
                    </a:lnT>
                    <a:lnB>
                      <a:noFill/>
                    </a:lnB>
                    <a:solidFill>
                      <a:srgbClr val="FFFFCC"/>
                    </a:solidFill>
                  </a:tcPr>
                </a:tc>
                <a:tc>
                  <a:txBody>
                    <a:bodyPr/>
                    <a:lstStyle/>
                    <a:p>
                      <a:pPr algn="l"/>
                      <a:r>
                        <a:rPr lang="en-US" sz="1200" dirty="0" smtClean="0">
                          <a:solidFill>
                            <a:srgbClr val="000000"/>
                          </a:solidFill>
                          <a:effectLst/>
                          <a:latin typeface="Verdana"/>
                        </a:rPr>
                        <a:t> Able </a:t>
                      </a:r>
                      <a:r>
                        <a:rPr lang="en-US" sz="1200" dirty="0">
                          <a:solidFill>
                            <a:srgbClr val="000000"/>
                          </a:solidFill>
                          <a:effectLst/>
                          <a:latin typeface="Verdana"/>
                        </a:rPr>
                        <a:t>to plan activities &amp; carry them through effectively</a:t>
                      </a:r>
                    </a:p>
                  </a:txBody>
                  <a:tcPr marL="14689" marR="14689" marT="14689" marB="14689">
                    <a:lnL>
                      <a:noFill/>
                    </a:lnL>
                    <a:lnR>
                      <a:noFill/>
                    </a:lnR>
                    <a:lnT>
                      <a:noFill/>
                    </a:lnT>
                    <a:lnB>
                      <a:noFill/>
                    </a:lnB>
                    <a:solidFill>
                      <a:srgbClr val="FFFFCC"/>
                    </a:solidFill>
                  </a:tcPr>
                </a:tc>
              </a:tr>
              <a:tr h="414552">
                <a:tc>
                  <a:txBody>
                    <a:bodyPr/>
                    <a:lstStyle/>
                    <a:p>
                      <a:pPr algn="l"/>
                      <a:r>
                        <a:rPr lang="en-US" sz="1200" b="1" u="sng" dirty="0">
                          <a:solidFill>
                            <a:srgbClr val="0072C8"/>
                          </a:solidFill>
                          <a:effectLst/>
                          <a:latin typeface="Verdana"/>
                          <a:hlinkClick r:id="rId8"/>
                        </a:rPr>
                        <a:t>FLEXIBILITY</a:t>
                      </a:r>
                      <a:endParaRPr lang="en-US" sz="1200" b="1" u="sng" dirty="0">
                        <a:solidFill>
                          <a:srgbClr val="0072C8"/>
                        </a:solidFill>
                        <a:effectLst/>
                        <a:latin typeface="Verdana"/>
                      </a:endParaRPr>
                    </a:p>
                  </a:txBody>
                  <a:tcPr marL="14689" marR="14689" marT="14689" marB="14689">
                    <a:lnL>
                      <a:noFill/>
                    </a:lnL>
                    <a:lnR>
                      <a:noFill/>
                    </a:lnR>
                    <a:lnT>
                      <a:noFill/>
                    </a:lnT>
                    <a:lnB>
                      <a:noFill/>
                    </a:lnB>
                    <a:solidFill>
                      <a:srgbClr val="FFFFCC"/>
                    </a:solidFill>
                  </a:tcPr>
                </a:tc>
                <a:tc>
                  <a:txBody>
                    <a:bodyPr/>
                    <a:lstStyle/>
                    <a:p>
                      <a:pPr algn="ctr"/>
                      <a:r>
                        <a:rPr lang="en-US" sz="1200" b="1">
                          <a:effectLst/>
                          <a:latin typeface="Verdana"/>
                        </a:rPr>
                        <a:t>9</a:t>
                      </a:r>
                      <a:endParaRPr lang="en-US" sz="1200">
                        <a:effectLst/>
                        <a:latin typeface="Verdana"/>
                      </a:endParaRPr>
                    </a:p>
                  </a:txBody>
                  <a:tcPr marL="14689" marR="14689" marT="14689" marB="14689">
                    <a:lnL>
                      <a:noFill/>
                    </a:lnL>
                    <a:lnR>
                      <a:noFill/>
                    </a:lnR>
                    <a:lnT>
                      <a:noFill/>
                    </a:lnT>
                    <a:lnB>
                      <a:noFill/>
                    </a:lnB>
                    <a:solidFill>
                      <a:srgbClr val="FFFFCC"/>
                    </a:solidFill>
                  </a:tcPr>
                </a:tc>
                <a:tc>
                  <a:txBody>
                    <a:bodyPr/>
                    <a:lstStyle/>
                    <a:p>
                      <a:pPr algn="l"/>
                      <a:r>
                        <a:rPr lang="en-US" sz="1200" dirty="0" smtClean="0">
                          <a:solidFill>
                            <a:srgbClr val="000000"/>
                          </a:solidFill>
                          <a:effectLst/>
                          <a:latin typeface="Verdana"/>
                        </a:rPr>
                        <a:t> Adapt </a:t>
                      </a:r>
                      <a:r>
                        <a:rPr lang="en-US" sz="1200" dirty="0">
                          <a:solidFill>
                            <a:srgbClr val="000000"/>
                          </a:solidFill>
                          <a:effectLst/>
                          <a:latin typeface="Verdana"/>
                        </a:rPr>
                        <a:t>successfully to changing situations &amp; environments</a:t>
                      </a:r>
                    </a:p>
                  </a:txBody>
                  <a:tcPr marL="14689" marR="14689" marT="14689" marB="14689">
                    <a:lnL>
                      <a:noFill/>
                    </a:lnL>
                    <a:lnR>
                      <a:noFill/>
                    </a:lnR>
                    <a:lnT>
                      <a:noFill/>
                    </a:lnT>
                    <a:lnB>
                      <a:noFill/>
                    </a:lnB>
                    <a:solidFill>
                      <a:srgbClr val="FFFFCC"/>
                    </a:solidFill>
                  </a:tcPr>
                </a:tc>
              </a:tr>
              <a:tr h="428901">
                <a:tc>
                  <a:txBody>
                    <a:bodyPr/>
                    <a:lstStyle/>
                    <a:p>
                      <a:pPr algn="l"/>
                      <a:r>
                        <a:rPr lang="en-US" sz="1200" b="1" u="sng" dirty="0">
                          <a:solidFill>
                            <a:srgbClr val="0072C8"/>
                          </a:solidFill>
                          <a:effectLst/>
                          <a:latin typeface="Verdana"/>
                          <a:hlinkClick r:id="rId9"/>
                        </a:rPr>
                        <a:t>TIME MANAGEMENT</a:t>
                      </a:r>
                      <a:endParaRPr lang="en-US" sz="1200" b="1" u="sng" dirty="0">
                        <a:solidFill>
                          <a:srgbClr val="0072C8"/>
                        </a:solidFill>
                        <a:effectLst/>
                        <a:latin typeface="Verdana"/>
                      </a:endParaRPr>
                    </a:p>
                  </a:txBody>
                  <a:tcPr marL="14689" marR="14689" marT="14689" marB="14689">
                    <a:lnL>
                      <a:noFill/>
                    </a:lnL>
                    <a:lnR>
                      <a:noFill/>
                    </a:lnR>
                    <a:lnT>
                      <a:noFill/>
                    </a:lnT>
                    <a:lnB>
                      <a:noFill/>
                    </a:lnB>
                    <a:solidFill>
                      <a:srgbClr val="FFFFCC"/>
                    </a:solidFill>
                  </a:tcPr>
                </a:tc>
                <a:tc>
                  <a:txBody>
                    <a:bodyPr/>
                    <a:lstStyle/>
                    <a:p>
                      <a:pPr algn="ctr"/>
                      <a:r>
                        <a:rPr lang="en-US" sz="1200" b="1" dirty="0">
                          <a:effectLst/>
                          <a:latin typeface="Verdana"/>
                        </a:rPr>
                        <a:t>10</a:t>
                      </a:r>
                      <a:endParaRPr lang="en-US" sz="1200" dirty="0">
                        <a:effectLst/>
                        <a:latin typeface="Verdana"/>
                      </a:endParaRPr>
                    </a:p>
                  </a:txBody>
                  <a:tcPr marL="14689" marR="14689" marT="14689" marB="14689">
                    <a:lnL>
                      <a:noFill/>
                    </a:lnL>
                    <a:lnR>
                      <a:noFill/>
                    </a:lnR>
                    <a:lnT>
                      <a:noFill/>
                    </a:lnT>
                    <a:lnB>
                      <a:noFill/>
                    </a:lnB>
                    <a:solidFill>
                      <a:srgbClr val="FFFFCC"/>
                    </a:solidFill>
                  </a:tcPr>
                </a:tc>
                <a:tc>
                  <a:txBody>
                    <a:bodyPr/>
                    <a:lstStyle/>
                    <a:p>
                      <a:pPr algn="l"/>
                      <a:r>
                        <a:rPr lang="en-US" sz="1200" dirty="0" smtClean="0">
                          <a:effectLst/>
                          <a:latin typeface="Verdana"/>
                        </a:rPr>
                        <a:t> Manage </a:t>
                      </a:r>
                      <a:r>
                        <a:rPr lang="en-US" sz="1200" dirty="0">
                          <a:effectLst/>
                          <a:latin typeface="Verdana"/>
                        </a:rPr>
                        <a:t>time effectively, </a:t>
                      </a:r>
                      <a:r>
                        <a:rPr lang="en-US" sz="1200" dirty="0" smtClean="0">
                          <a:effectLst/>
                          <a:latin typeface="Verdana"/>
                        </a:rPr>
                        <a:t>prioritizing </a:t>
                      </a:r>
                      <a:r>
                        <a:rPr lang="en-US" sz="1200" dirty="0">
                          <a:effectLst/>
                          <a:latin typeface="Verdana"/>
                        </a:rPr>
                        <a:t>tasks and able to work to deadlines.</a:t>
                      </a:r>
                    </a:p>
                  </a:txBody>
                  <a:tcPr marL="14689" marR="14689" marT="14689" marB="14689">
                    <a:lnL>
                      <a:noFill/>
                    </a:lnL>
                    <a:lnR>
                      <a:noFill/>
                    </a:lnR>
                    <a:lnT>
                      <a:noFill/>
                    </a:lnT>
                    <a:lnB>
                      <a:noFill/>
                    </a:lnB>
                    <a:solidFill>
                      <a:srgbClr val="FFFFCC"/>
                    </a:solidFill>
                  </a:tcPr>
                </a:tc>
              </a:tr>
            </a:tbl>
          </a:graphicData>
        </a:graphic>
      </p:graphicFrame>
    </p:spTree>
    <p:extLst>
      <p:ext uri="{BB962C8B-B14F-4D97-AF65-F5344CB8AC3E}">
        <p14:creationId xmlns:p14="http://schemas.microsoft.com/office/powerpoint/2010/main" val="2323668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8153400" cy="1927225"/>
          </a:xfrm>
        </p:spPr>
        <p:txBody>
          <a:bodyPr/>
          <a:lstStyle/>
          <a:p>
            <a:r>
              <a:rPr lang="en-US" sz="2800" b="1" dirty="0" smtClean="0"/>
              <a:t>Strand 2</a:t>
            </a:r>
            <a:r>
              <a:rPr lang="en-US" sz="2800" b="1" dirty="0"/>
              <a:t>: Students will understand sources of income and the relationship between career preparation and lifetime earning power (The money you earn).</a:t>
            </a:r>
            <a:endParaRPr lang="en-US" sz="2800" dirty="0"/>
          </a:p>
        </p:txBody>
      </p:sp>
      <p:sp>
        <p:nvSpPr>
          <p:cNvPr id="4" name="Subtitle 3"/>
          <p:cNvSpPr>
            <a:spLocks noGrp="1"/>
          </p:cNvSpPr>
          <p:nvPr>
            <p:ph type="subTitle" idx="1"/>
          </p:nvPr>
        </p:nvSpPr>
        <p:spPr>
          <a:xfrm>
            <a:off x="685800" y="3810000"/>
            <a:ext cx="7848600" cy="1752600"/>
          </a:xfrm>
        </p:spPr>
        <p:txBody>
          <a:bodyPr>
            <a:normAutofit/>
          </a:bodyPr>
          <a:lstStyle/>
          <a:p>
            <a:r>
              <a:rPr lang="en-US" sz="3200" b="1" dirty="0" smtClean="0"/>
              <a:t>Standard</a:t>
            </a:r>
            <a:r>
              <a:rPr lang="en-US" sz="3200" b="1" dirty="0" smtClean="0"/>
              <a:t> </a:t>
            </a:r>
            <a:r>
              <a:rPr lang="en-US" sz="3200" b="1" dirty="0"/>
              <a:t>2.2: Understand and begin preparation for career and post-high school </a:t>
            </a:r>
            <a:r>
              <a:rPr lang="en-US" sz="3200" b="1" dirty="0" smtClean="0"/>
              <a:t>training.</a:t>
            </a:r>
            <a:endParaRPr lang="en-US" sz="3200" dirty="0"/>
          </a:p>
        </p:txBody>
      </p:sp>
    </p:spTree>
    <p:extLst>
      <p:ext uri="{BB962C8B-B14F-4D97-AF65-F5344CB8AC3E}">
        <p14:creationId xmlns:p14="http://schemas.microsoft.com/office/powerpoint/2010/main" val="20352530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rbcadvicecentre.com/images/paying-for-school-artic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7" y="457200"/>
            <a:ext cx="9053945" cy="634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3245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olettiinstitute.org/images/income-education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609600"/>
            <a:ext cx="91440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135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FAFSA</a:t>
            </a:r>
            <a:endParaRPr lang="en-US" b="1" dirty="0"/>
          </a:p>
        </p:txBody>
      </p:sp>
      <p:sp>
        <p:nvSpPr>
          <p:cNvPr id="3" name="Content Placeholder 2"/>
          <p:cNvSpPr>
            <a:spLocks noGrp="1"/>
          </p:cNvSpPr>
          <p:nvPr>
            <p:ph idx="1"/>
          </p:nvPr>
        </p:nvSpPr>
        <p:spPr>
          <a:xfrm>
            <a:off x="533400" y="1447800"/>
            <a:ext cx="8229600" cy="4876800"/>
          </a:xfrm>
        </p:spPr>
        <p:txBody>
          <a:bodyPr/>
          <a:lstStyle/>
          <a:p>
            <a:endParaRPr lang="en-US" b="1" dirty="0" smtClean="0"/>
          </a:p>
          <a:p>
            <a:r>
              <a:rPr lang="en-US" sz="3200" b="1" dirty="0" smtClean="0"/>
              <a:t>FAFSA – Free Application for Federal Student Aid</a:t>
            </a:r>
          </a:p>
          <a:p>
            <a:endParaRPr lang="en-US" sz="3200" b="1" dirty="0" smtClean="0"/>
          </a:p>
          <a:p>
            <a:r>
              <a:rPr lang="en-US" sz="3200" b="1" dirty="0" smtClean="0"/>
              <a:t>Website - https</a:t>
            </a:r>
            <a:r>
              <a:rPr lang="en-US" sz="3200" b="1" dirty="0"/>
              <a:t>://fafsa.ed.gov</a:t>
            </a:r>
          </a:p>
          <a:p>
            <a:endParaRPr lang="en-US" sz="3200" b="1" dirty="0" smtClean="0"/>
          </a:p>
          <a:p>
            <a:r>
              <a:rPr lang="en-US" sz="3200" b="1" dirty="0" smtClean="0"/>
              <a:t>FAFSA is a portal for all scholarships, grants, aid, and loans.</a:t>
            </a:r>
            <a:endParaRPr lang="en-US" sz="3200" b="1" dirty="0"/>
          </a:p>
        </p:txBody>
      </p:sp>
    </p:spTree>
    <p:extLst>
      <p:ext uri="{BB962C8B-B14F-4D97-AF65-F5344CB8AC3E}">
        <p14:creationId xmlns:p14="http://schemas.microsoft.com/office/powerpoint/2010/main" val="44621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Best Paying Jobs</a:t>
            </a:r>
            <a:br>
              <a:rPr lang="en-US" b="1" dirty="0" smtClean="0"/>
            </a:br>
            <a:r>
              <a:rPr lang="en-US" sz="3100" b="1" dirty="0" smtClean="0"/>
              <a:t>(Please note all require post secondary education.)</a:t>
            </a:r>
            <a:endParaRPr lang="en-US" sz="3100" b="1" dirty="0"/>
          </a:p>
        </p:txBody>
      </p:sp>
      <p:sp>
        <p:nvSpPr>
          <p:cNvPr id="4" name="Rectangle 3"/>
          <p:cNvSpPr>
            <a:spLocks noChangeArrowheads="1"/>
          </p:cNvSpPr>
          <p:nvPr/>
        </p:nvSpPr>
        <p:spPr bwMode="auto">
          <a:xfrm>
            <a:off x="304800" y="6133968"/>
            <a:ext cx="8458200" cy="600164"/>
          </a:xfrm>
          <a:prstGeom prst="rect">
            <a:avLst/>
          </a:prstGeom>
          <a:noFill/>
          <a:ln w="9525">
            <a:solidFill>
              <a:schemeClr val="bg1"/>
            </a:solidFill>
            <a:miter lim="800000"/>
            <a:headEnd/>
            <a:tailEnd/>
          </a:ln>
          <a:effectLst/>
        </p:spPr>
        <p:txBody>
          <a:bodyPr vert="horz" wrap="square" lIns="91440" tIns="45720" rIns="33327"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005EA6"/>
                </a:solidFill>
                <a:effectLst/>
                <a:latin typeface="Oswald"/>
                <a:cs typeface="Arial" pitchFamily="34" charset="0"/>
                <a:hlinkClick r:id="rId2"/>
              </a:rPr>
              <a:t>  </a:t>
            </a:r>
            <a:r>
              <a:rPr kumimoji="0" lang="en-US" altLang="en-US" sz="2400" b="0" i="0" u="none" strike="noStrike" cap="none" normalizeH="0" baseline="0" dirty="0" smtClean="0">
                <a:ln>
                  <a:noFill/>
                </a:ln>
                <a:solidFill>
                  <a:srgbClr val="005EA6"/>
                </a:solidFill>
                <a:effectLst/>
                <a:latin typeface="Oswald"/>
                <a:cs typeface="Arial" pitchFamily="34" charset="0"/>
              </a:rPr>
              <a:t> </a:t>
            </a:r>
            <a:r>
              <a:rPr kumimoji="0" lang="en-US" altLang="en-US" sz="1000" b="0" i="0" u="none" strike="noStrike" cap="none" normalizeH="0" baseline="0" dirty="0" smtClean="0">
                <a:ln>
                  <a:noFill/>
                </a:ln>
                <a:solidFill>
                  <a:srgbClr val="005EA6"/>
                </a:solidFill>
                <a:effectLst/>
                <a:latin typeface="Oswald"/>
                <a:cs typeface="Arial" pitchFamily="34" charset="0"/>
              </a:rPr>
              <a:t>                                            </a:t>
            </a:r>
            <a:r>
              <a:rPr kumimoji="0" lang="en-US" altLang="en-US" sz="1000" b="0" i="0" u="none" strike="noStrike" cap="none" normalizeH="0" baseline="0" dirty="0" smtClean="0">
                <a:ln>
                  <a:noFill/>
                </a:ln>
                <a:solidFill>
                  <a:srgbClr val="222222"/>
                </a:solidFill>
                <a:effectLst/>
                <a:latin typeface="Oswald"/>
                <a:cs typeface="Arial" pitchFamily="34" charset="0"/>
              </a:rPr>
              <a:t> </a:t>
            </a:r>
            <a:r>
              <a:rPr kumimoji="0" lang="en-US" altLang="en-US" sz="3300" b="0" i="0" u="none" strike="noStrike" cap="none" normalizeH="0" baseline="0" dirty="0" smtClean="0">
                <a:ln>
                  <a:noFill/>
                </a:ln>
                <a:solidFill>
                  <a:schemeClr val="bg1"/>
                </a:solidFill>
                <a:effectLst/>
                <a:latin typeface="Oswald"/>
                <a:cs typeface="Arial" pitchFamily="34" charset="0"/>
                <a:hlinkClick r:id="rId3"/>
              </a:rPr>
              <a:t>MONEY</a:t>
            </a:r>
            <a:r>
              <a:rPr kumimoji="0" lang="en-US" altLang="en-US" sz="800" b="0" i="0" u="none" strike="noStrike" cap="none" normalizeH="0" baseline="0" dirty="0" smtClean="0">
                <a:ln>
                  <a:noFill/>
                </a:ln>
                <a:solidFill>
                  <a:schemeClr val="tx1"/>
                </a:solidFill>
                <a:effectLst/>
                <a:latin typeface="Arial" pitchFamily="34" charset="0"/>
                <a:cs typeface="Arial" pitchFamily="34" charset="0"/>
              </a:rPr>
              <a:t> </a:t>
            </a:r>
            <a:endParaRPr kumimoji="0" lang="en-US" altLang="en-US" sz="1000" b="0" i="0" u="none" strike="noStrike" cap="none" normalizeH="0" baseline="0" dirty="0" smtClean="0">
              <a:ln>
                <a:noFill/>
              </a:ln>
              <a:solidFill>
                <a:srgbClr val="005EA6"/>
              </a:solidFill>
              <a:effectLst/>
              <a:latin typeface="Oswald"/>
              <a:cs typeface="Arial" pitchFamily="34" charset="0"/>
            </a:endParaRPr>
          </a:p>
        </p:txBody>
      </p:sp>
      <p:pic>
        <p:nvPicPr>
          <p:cNvPr id="2052" name="Picture 4" descr="http://money.usnews.com/static/images/homepage-logo-166x40.png">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6248400"/>
            <a:ext cx="1581150" cy="38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419600" y="1981200"/>
            <a:ext cx="4724400" cy="3631763"/>
          </a:xfrm>
          <a:prstGeom prst="rect">
            <a:avLst/>
          </a:prstGeom>
          <a:noFill/>
        </p:spPr>
        <p:txBody>
          <a:bodyPr wrap="square" rtlCol="0">
            <a:spAutoFit/>
          </a:bodyPr>
          <a:lstStyle/>
          <a:p>
            <a:r>
              <a:rPr lang="en-US" sz="2300" b="1" dirty="0" smtClean="0"/>
              <a:t>11. Software Developer</a:t>
            </a:r>
          </a:p>
          <a:p>
            <a:r>
              <a:rPr lang="en-US" sz="2300" b="1" dirty="0" smtClean="0"/>
              <a:t>12. Veterinarian</a:t>
            </a:r>
          </a:p>
          <a:p>
            <a:r>
              <a:rPr lang="en-US" sz="2300" b="1" dirty="0" smtClean="0"/>
              <a:t>13. Nurse Practitioner</a:t>
            </a:r>
          </a:p>
          <a:p>
            <a:r>
              <a:rPr lang="en-US" sz="2300" b="1" dirty="0" smtClean="0"/>
              <a:t>14. Physician Assistant</a:t>
            </a:r>
          </a:p>
          <a:p>
            <a:r>
              <a:rPr lang="en-US" sz="2300" b="1" dirty="0" smtClean="0"/>
              <a:t>15. Information Security Analyst</a:t>
            </a:r>
          </a:p>
          <a:p>
            <a:r>
              <a:rPr lang="en-US" sz="2300" b="1" dirty="0" smtClean="0"/>
              <a:t>16. Mechanical Engineer</a:t>
            </a:r>
          </a:p>
          <a:p>
            <a:r>
              <a:rPr lang="en-US" sz="2300" b="1" dirty="0" smtClean="0"/>
              <a:t>17. Civil Engineer</a:t>
            </a:r>
          </a:p>
          <a:p>
            <a:r>
              <a:rPr lang="en-US" sz="2300" b="1" dirty="0" smtClean="0"/>
              <a:t>18. Computer Systems Analyst</a:t>
            </a:r>
          </a:p>
          <a:p>
            <a:r>
              <a:rPr lang="en-US" sz="2300" b="1" dirty="0" smtClean="0"/>
              <a:t>19. Construction Manager</a:t>
            </a:r>
          </a:p>
          <a:p>
            <a:r>
              <a:rPr lang="en-US" sz="2300" b="1" dirty="0" smtClean="0"/>
              <a:t>20. Physical Therapist</a:t>
            </a:r>
            <a:endParaRPr lang="en-US" sz="2300" b="1" dirty="0"/>
          </a:p>
        </p:txBody>
      </p:sp>
      <p:sp>
        <p:nvSpPr>
          <p:cNvPr id="7" name="TextBox 6"/>
          <p:cNvSpPr txBox="1"/>
          <p:nvPr/>
        </p:nvSpPr>
        <p:spPr>
          <a:xfrm>
            <a:off x="152400" y="1981200"/>
            <a:ext cx="4276876" cy="3985706"/>
          </a:xfrm>
          <a:prstGeom prst="rect">
            <a:avLst/>
          </a:prstGeom>
          <a:noFill/>
        </p:spPr>
        <p:txBody>
          <a:bodyPr wrap="none" rtlCol="0">
            <a:spAutoFit/>
          </a:bodyPr>
          <a:lstStyle/>
          <a:p>
            <a:pPr marL="457200" indent="-457200">
              <a:buFont typeface="+mj-lt"/>
              <a:buAutoNum type="arabicPeriod"/>
            </a:pPr>
            <a:r>
              <a:rPr lang="en-US" sz="2300" b="1" dirty="0"/>
              <a:t>Physician</a:t>
            </a:r>
          </a:p>
          <a:p>
            <a:pPr marL="457200" indent="-457200">
              <a:buFont typeface="+mj-lt"/>
              <a:buAutoNum type="arabicPeriod"/>
            </a:pPr>
            <a:r>
              <a:rPr lang="en-US" sz="2300" b="1" dirty="0"/>
              <a:t>Dentist</a:t>
            </a:r>
          </a:p>
          <a:p>
            <a:pPr marL="457200" indent="-457200">
              <a:buFont typeface="+mj-lt"/>
              <a:buAutoNum type="arabicPeriod"/>
            </a:pPr>
            <a:r>
              <a:rPr lang="en-US" sz="2300" b="1" dirty="0"/>
              <a:t>Marketing Manager</a:t>
            </a:r>
          </a:p>
          <a:p>
            <a:pPr marL="457200" indent="-457200">
              <a:buFont typeface="+mj-lt"/>
              <a:buAutoNum type="arabicPeriod"/>
            </a:pPr>
            <a:r>
              <a:rPr lang="en-US" sz="2300" b="1" dirty="0"/>
              <a:t>IT Manager</a:t>
            </a:r>
          </a:p>
          <a:p>
            <a:pPr marL="457200" indent="-457200">
              <a:buFont typeface="+mj-lt"/>
              <a:buAutoNum type="arabicPeriod"/>
            </a:pPr>
            <a:r>
              <a:rPr lang="en-US" sz="2300" b="1" dirty="0"/>
              <a:t>Lawyer</a:t>
            </a:r>
          </a:p>
          <a:p>
            <a:pPr marL="457200" indent="-457200">
              <a:buFont typeface="+mj-lt"/>
              <a:buAutoNum type="arabicPeriod"/>
            </a:pPr>
            <a:r>
              <a:rPr lang="en-US" sz="2300" b="1" dirty="0"/>
              <a:t>Financial Manager</a:t>
            </a:r>
          </a:p>
          <a:p>
            <a:pPr marL="457200" indent="-457200">
              <a:buFont typeface="+mj-lt"/>
              <a:buAutoNum type="arabicPeriod"/>
            </a:pPr>
            <a:r>
              <a:rPr lang="en-US" sz="2300" b="1" dirty="0"/>
              <a:t>Sales Manager</a:t>
            </a:r>
          </a:p>
          <a:p>
            <a:pPr marL="457200" indent="-457200">
              <a:buFont typeface="+mj-lt"/>
              <a:buAutoNum type="arabicPeriod"/>
            </a:pPr>
            <a:r>
              <a:rPr lang="en-US" sz="2300" b="1" dirty="0"/>
              <a:t>Pharmacist</a:t>
            </a:r>
          </a:p>
          <a:p>
            <a:pPr marL="457200" indent="-457200">
              <a:buFont typeface="+mj-lt"/>
              <a:buAutoNum type="arabicPeriod"/>
            </a:pPr>
            <a:r>
              <a:rPr lang="en-US" sz="2300" b="1" dirty="0"/>
              <a:t>Business Operations </a:t>
            </a:r>
            <a:r>
              <a:rPr lang="en-US" sz="2300" b="1" dirty="0" smtClean="0"/>
              <a:t>Mgr.</a:t>
            </a:r>
            <a:endParaRPr lang="en-US" sz="2300" b="1" dirty="0"/>
          </a:p>
          <a:p>
            <a:pPr marL="457200" indent="-457200">
              <a:buFont typeface="+mj-lt"/>
              <a:buAutoNum type="arabicPeriod"/>
            </a:pPr>
            <a:r>
              <a:rPr lang="en-US" sz="2300" b="1" dirty="0" smtClean="0"/>
              <a:t> Art </a:t>
            </a:r>
            <a:r>
              <a:rPr lang="en-US" sz="2300" b="1" dirty="0"/>
              <a:t>Director</a:t>
            </a:r>
          </a:p>
          <a:p>
            <a:endParaRPr lang="en-US" sz="2300" b="1" dirty="0"/>
          </a:p>
        </p:txBody>
      </p:sp>
    </p:spTree>
    <p:extLst>
      <p:ext uri="{BB962C8B-B14F-4D97-AF65-F5344CB8AC3E}">
        <p14:creationId xmlns:p14="http://schemas.microsoft.com/office/powerpoint/2010/main" val="113466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873" y="457200"/>
            <a:ext cx="8190447" cy="6247864"/>
          </a:xfrm>
          <a:prstGeom prst="rect">
            <a:avLst/>
          </a:prstGeom>
          <a:noFill/>
        </p:spPr>
        <p:txBody>
          <a:bodyPr wrap="none" rtlCol="0">
            <a:spAutoFit/>
          </a:bodyPr>
          <a:lstStyle/>
          <a:p>
            <a:r>
              <a:rPr lang="en-US" sz="2000" b="1" dirty="0" smtClean="0"/>
              <a:t>Don’t forget to discuss the following</a:t>
            </a:r>
            <a:r>
              <a:rPr lang="en-US" sz="2000" b="1" dirty="0" smtClean="0"/>
              <a:t>:</a:t>
            </a:r>
            <a:endParaRPr lang="en-US" sz="2000" b="1" dirty="0" smtClean="0"/>
          </a:p>
          <a:p>
            <a:r>
              <a:rPr lang="en-US" sz="2000" b="1" dirty="0" smtClean="0"/>
              <a:t>Grace Period</a:t>
            </a:r>
          </a:p>
          <a:p>
            <a:r>
              <a:rPr lang="en-US" sz="2000" b="1" dirty="0" smtClean="0"/>
              <a:t>Premium</a:t>
            </a:r>
          </a:p>
          <a:p>
            <a:r>
              <a:rPr lang="en-US" sz="2000" b="1" dirty="0" smtClean="0"/>
              <a:t>Revolving Credit (GAP Card)</a:t>
            </a:r>
          </a:p>
          <a:p>
            <a:r>
              <a:rPr lang="en-US" sz="2000" b="1" dirty="0" smtClean="0"/>
              <a:t>529C </a:t>
            </a:r>
            <a:r>
              <a:rPr lang="en-US" sz="2000" b="1" dirty="0" smtClean="0"/>
              <a:t>Plan (Utah’s Tax Free Savings for College)</a:t>
            </a:r>
            <a:endParaRPr lang="en-US" sz="2000" b="1" dirty="0" smtClean="0"/>
          </a:p>
          <a:p>
            <a:r>
              <a:rPr lang="en-US" sz="2000" b="1" dirty="0" smtClean="0"/>
              <a:t>526B </a:t>
            </a:r>
            <a:r>
              <a:rPr lang="en-US" sz="2000" b="1" dirty="0" smtClean="0"/>
              <a:t>Plan (Tax Free Savings for Veterans)</a:t>
            </a:r>
            <a:endParaRPr lang="en-US" sz="2000" b="1" dirty="0" smtClean="0"/>
          </a:p>
          <a:p>
            <a:r>
              <a:rPr lang="en-US" sz="2000" b="1" dirty="0" smtClean="0"/>
              <a:t>FAFSA</a:t>
            </a:r>
            <a:r>
              <a:rPr lang="en-US" sz="2000" b="1" dirty="0" smtClean="0"/>
              <a:t> </a:t>
            </a:r>
            <a:r>
              <a:rPr lang="en-US" sz="2000" b="1" dirty="0" smtClean="0"/>
              <a:t>4 </a:t>
            </a:r>
            <a:r>
              <a:rPr lang="en-US" sz="2000" b="1" dirty="0" smtClean="0"/>
              <a:t>Caster (Quick Estimate of the Grants, Scholarships, and </a:t>
            </a:r>
          </a:p>
          <a:p>
            <a:r>
              <a:rPr lang="en-US" sz="2000" b="1" dirty="0"/>
              <a:t> </a:t>
            </a:r>
            <a:r>
              <a:rPr lang="en-US" sz="2000" b="1" dirty="0" smtClean="0"/>
              <a:t>    loans you are entitled to)</a:t>
            </a:r>
            <a:endParaRPr lang="en-US" sz="2000" b="1" dirty="0" smtClean="0"/>
          </a:p>
          <a:p>
            <a:r>
              <a:rPr lang="en-US" sz="2000" b="1" dirty="0" smtClean="0"/>
              <a:t>Reconciling Checking Account</a:t>
            </a:r>
          </a:p>
          <a:p>
            <a:r>
              <a:rPr lang="en-US" sz="2000" b="1" dirty="0" smtClean="0"/>
              <a:t>Direct Deposit</a:t>
            </a:r>
          </a:p>
          <a:p>
            <a:r>
              <a:rPr lang="en-US" sz="2000" b="1" dirty="0" smtClean="0"/>
              <a:t>Direct Pay</a:t>
            </a:r>
          </a:p>
          <a:p>
            <a:r>
              <a:rPr lang="en-US" sz="2000" b="1" dirty="0" smtClean="0"/>
              <a:t>Pay Yourself First</a:t>
            </a:r>
          </a:p>
          <a:p>
            <a:r>
              <a:rPr lang="en-US" sz="2000" b="1" dirty="0" smtClean="0"/>
              <a:t>3% 401K Employer Match / 3%</a:t>
            </a:r>
          </a:p>
          <a:p>
            <a:r>
              <a:rPr lang="en-US" sz="2000" b="1" dirty="0" smtClean="0"/>
              <a:t>Opportunity Cost (Movies / Restaurant</a:t>
            </a:r>
            <a:r>
              <a:rPr lang="en-US" sz="2000" b="1" dirty="0" smtClean="0"/>
              <a:t>) – Variable Expenses</a:t>
            </a:r>
            <a:endParaRPr lang="en-US" sz="2000" b="1" dirty="0" smtClean="0"/>
          </a:p>
          <a:p>
            <a:r>
              <a:rPr lang="en-US" sz="2000" b="1" dirty="0" smtClean="0"/>
              <a:t>Time Value of Money</a:t>
            </a:r>
          </a:p>
          <a:p>
            <a:r>
              <a:rPr lang="en-US" sz="2000" b="1" dirty="0" smtClean="0"/>
              <a:t>Inflation</a:t>
            </a:r>
          </a:p>
          <a:p>
            <a:r>
              <a:rPr lang="en-US" sz="2000" b="1" dirty="0" smtClean="0"/>
              <a:t>Insurance – Transfer Risk</a:t>
            </a:r>
          </a:p>
          <a:p>
            <a:r>
              <a:rPr lang="en-US" sz="2000" b="1" dirty="0" smtClean="0"/>
              <a:t>Disability Insurance</a:t>
            </a:r>
          </a:p>
          <a:p>
            <a:r>
              <a:rPr lang="en-US" sz="2000" b="1" dirty="0" smtClean="0"/>
              <a:t>$500 </a:t>
            </a:r>
            <a:r>
              <a:rPr lang="en-US" sz="2000" b="1" dirty="0" smtClean="0"/>
              <a:t>Deductible</a:t>
            </a:r>
            <a:endParaRPr lang="en-US" sz="2000" b="1" dirty="0" smtClean="0"/>
          </a:p>
          <a:p>
            <a:r>
              <a:rPr lang="en-US" sz="2000" b="1" dirty="0" smtClean="0"/>
              <a:t>$1,000 difference per week x 52 weeks</a:t>
            </a:r>
            <a:endParaRPr lang="en-US" sz="2000" b="1" dirty="0"/>
          </a:p>
        </p:txBody>
      </p:sp>
    </p:spTree>
    <p:extLst>
      <p:ext uri="{BB962C8B-B14F-4D97-AF65-F5344CB8AC3E}">
        <p14:creationId xmlns:p14="http://schemas.microsoft.com/office/powerpoint/2010/main" val="402011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normAutofit fontScale="90000"/>
          </a:bodyPr>
          <a:lstStyle/>
          <a:p>
            <a:pPr algn="ctr"/>
            <a:r>
              <a:rPr lang="en-US" b="1" dirty="0" smtClean="0"/>
              <a:t>Income Taxes</a:t>
            </a:r>
            <a:endParaRPr lang="en-US" b="1" dirty="0"/>
          </a:p>
        </p:txBody>
      </p:sp>
      <p:sp>
        <p:nvSpPr>
          <p:cNvPr id="3" name="TextBox 2"/>
          <p:cNvSpPr txBox="1"/>
          <p:nvPr/>
        </p:nvSpPr>
        <p:spPr>
          <a:xfrm>
            <a:off x="0" y="1066800"/>
            <a:ext cx="9144000" cy="5170646"/>
          </a:xfrm>
          <a:prstGeom prst="rect">
            <a:avLst/>
          </a:prstGeom>
          <a:noFill/>
        </p:spPr>
        <p:txBody>
          <a:bodyPr wrap="square" rtlCol="0">
            <a:spAutoFit/>
          </a:bodyPr>
          <a:lstStyle/>
          <a:p>
            <a:pPr marL="285750" indent="-285750">
              <a:buFont typeface="Arial" panose="020B0604020202020204" pitchFamily="34" charset="0"/>
              <a:buChar char="•"/>
            </a:pPr>
            <a:r>
              <a:rPr lang="en-US" sz="2200" b="1" dirty="0" smtClean="0"/>
              <a:t>W4 Form – Declare allowances / determine withholding</a:t>
            </a:r>
          </a:p>
          <a:p>
            <a:pPr marL="285750" indent="-285750">
              <a:buFont typeface="Arial" panose="020B0604020202020204" pitchFamily="34" charset="0"/>
              <a:buChar char="•"/>
            </a:pPr>
            <a:r>
              <a:rPr lang="en-US" sz="2200" b="1" dirty="0" smtClean="0"/>
              <a:t>W2 Statement – Summary of last year’s income and taxes</a:t>
            </a:r>
          </a:p>
          <a:p>
            <a:pPr marL="285750" indent="-285750">
              <a:buFont typeface="Arial" panose="020B0604020202020204" pitchFamily="34" charset="0"/>
              <a:buChar char="•"/>
            </a:pPr>
            <a:r>
              <a:rPr lang="en-US" sz="2200" b="1" dirty="0" smtClean="0"/>
              <a:t>I9 Form – Verify national origin, and eligibility to work</a:t>
            </a:r>
          </a:p>
          <a:p>
            <a:pPr marL="285750" indent="-285750">
              <a:buFont typeface="Arial" panose="020B0604020202020204" pitchFamily="34" charset="0"/>
              <a:buChar char="•"/>
            </a:pPr>
            <a:r>
              <a:rPr lang="en-US" sz="2200" b="1" dirty="0" smtClean="0"/>
              <a:t>1040 EZ - &gt;$100,000 income, no dependents, standard deduction</a:t>
            </a:r>
          </a:p>
          <a:p>
            <a:pPr marL="285750" indent="-285750">
              <a:buFont typeface="Arial" panose="020B0604020202020204" pitchFamily="34" charset="0"/>
              <a:buChar char="•"/>
            </a:pPr>
            <a:r>
              <a:rPr lang="en-US" sz="2200" b="1" dirty="0" smtClean="0"/>
              <a:t>1040 A - &gt;$100,000 income, standard deduction</a:t>
            </a:r>
          </a:p>
          <a:p>
            <a:pPr marL="285750" indent="-285750">
              <a:buFont typeface="Arial" panose="020B0604020202020204" pitchFamily="34" charset="0"/>
              <a:buChar char="•"/>
            </a:pPr>
            <a:r>
              <a:rPr lang="en-US" sz="2200" b="1" dirty="0" smtClean="0"/>
              <a:t>1040 – All other taxpayers</a:t>
            </a:r>
          </a:p>
          <a:p>
            <a:pPr marL="285750" indent="-285750">
              <a:buFont typeface="Arial" panose="020B0604020202020204" pitchFamily="34" charset="0"/>
              <a:buChar char="•"/>
            </a:pPr>
            <a:r>
              <a:rPr lang="en-US" sz="2200" b="1" dirty="0" smtClean="0"/>
              <a:t>Gross Income – Total of all income, and interest</a:t>
            </a:r>
          </a:p>
          <a:p>
            <a:pPr marL="285750" indent="-285750">
              <a:buFont typeface="Arial" panose="020B0604020202020204" pitchFamily="34" charset="0"/>
              <a:buChar char="•"/>
            </a:pPr>
            <a:r>
              <a:rPr lang="en-US" sz="2200" b="1" dirty="0" smtClean="0"/>
              <a:t>Adjusted Gross Income – Gross income minus allowances</a:t>
            </a:r>
          </a:p>
          <a:p>
            <a:pPr marL="285750" indent="-285750">
              <a:buFont typeface="Arial" panose="020B0604020202020204" pitchFamily="34" charset="0"/>
              <a:buChar char="•"/>
            </a:pPr>
            <a:r>
              <a:rPr lang="en-US" sz="2200" b="1" dirty="0" smtClean="0"/>
              <a:t>Taxable Income – AGI minus exemptions and deductions</a:t>
            </a:r>
          </a:p>
          <a:p>
            <a:pPr marL="285750" indent="-285750">
              <a:buFont typeface="Arial" panose="020B0604020202020204" pitchFamily="34" charset="0"/>
              <a:buChar char="•"/>
            </a:pPr>
            <a:r>
              <a:rPr lang="en-US" sz="2200" b="1" dirty="0" smtClean="0"/>
              <a:t>Standard Deduction – Estimate of the average family’s itemized deductions</a:t>
            </a:r>
          </a:p>
          <a:p>
            <a:pPr marL="285750" indent="-285750">
              <a:buFont typeface="Arial" panose="020B0604020202020204" pitchFamily="34" charset="0"/>
              <a:buChar char="•"/>
            </a:pPr>
            <a:r>
              <a:rPr lang="en-US" sz="2200" b="1" dirty="0" smtClean="0"/>
              <a:t>Exemptions – Dependents with a qualifying relationship</a:t>
            </a:r>
          </a:p>
          <a:p>
            <a:pPr marL="285750" indent="-285750">
              <a:buFont typeface="Arial" panose="020B0604020202020204" pitchFamily="34" charset="0"/>
              <a:buChar char="•"/>
            </a:pPr>
            <a:r>
              <a:rPr lang="en-US" sz="2200" b="1" dirty="0" smtClean="0"/>
              <a:t>Itemized Deductions – Charitable contributions, state taxes, property taxes, some medical &amp; dental </a:t>
            </a:r>
          </a:p>
          <a:p>
            <a:pPr marL="285750" indent="-285750">
              <a:buFont typeface="Arial" panose="020B0604020202020204" pitchFamily="34" charset="0"/>
              <a:buChar char="•"/>
            </a:pPr>
            <a:r>
              <a:rPr lang="en-US" sz="2200" b="1" dirty="0" smtClean="0"/>
              <a:t>Tax Credits – Childcare, American Opportunity, Earned Income</a:t>
            </a:r>
            <a:endParaRPr lang="en-US" sz="2200" b="1" dirty="0"/>
          </a:p>
        </p:txBody>
      </p:sp>
    </p:spTree>
    <p:extLst>
      <p:ext uri="{BB962C8B-B14F-4D97-AF65-F5344CB8AC3E}">
        <p14:creationId xmlns:p14="http://schemas.microsoft.com/office/powerpoint/2010/main" val="1397349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371600"/>
            <a:ext cx="7848600" cy="1523999"/>
          </a:xfrm>
        </p:spPr>
        <p:txBody>
          <a:bodyPr/>
          <a:lstStyle/>
          <a:p>
            <a:r>
              <a:rPr lang="en-US" sz="2800" b="1" dirty="0" err="1" smtClean="0"/>
              <a:t>STrand</a:t>
            </a:r>
            <a:r>
              <a:rPr lang="en-US" sz="2800" b="1" dirty="0" smtClean="0"/>
              <a:t> </a:t>
            </a:r>
            <a:r>
              <a:rPr lang="en-US" sz="2800" b="1" dirty="0"/>
              <a:t>3: Students will evaluate saving methods and investment </a:t>
            </a:r>
            <a:r>
              <a:rPr lang="en-US" sz="2800" b="1" dirty="0" smtClean="0"/>
              <a:t/>
            </a:r>
            <a:br>
              <a:rPr lang="en-US" sz="2800" b="1" dirty="0" smtClean="0"/>
            </a:br>
            <a:r>
              <a:rPr lang="en-US" sz="2800" b="1" dirty="0" smtClean="0"/>
              <a:t>strategies </a:t>
            </a:r>
            <a:r>
              <a:rPr lang="en-US" sz="2800" b="1" dirty="0"/>
              <a:t>(The money you save and invest).</a:t>
            </a:r>
            <a:endParaRPr lang="en-US" sz="2800" dirty="0"/>
          </a:p>
        </p:txBody>
      </p:sp>
      <p:sp>
        <p:nvSpPr>
          <p:cNvPr id="3" name="Subtitle 2"/>
          <p:cNvSpPr>
            <a:spLocks noGrp="1"/>
          </p:cNvSpPr>
          <p:nvPr>
            <p:ph type="subTitle" idx="1"/>
          </p:nvPr>
        </p:nvSpPr>
        <p:spPr>
          <a:xfrm>
            <a:off x="685800" y="3962400"/>
            <a:ext cx="7924800" cy="1752600"/>
          </a:xfrm>
        </p:spPr>
        <p:txBody>
          <a:bodyPr>
            <a:noAutofit/>
          </a:bodyPr>
          <a:lstStyle/>
          <a:p>
            <a:r>
              <a:rPr lang="en-US" sz="3200" b="1" dirty="0" smtClean="0"/>
              <a:t>Standard</a:t>
            </a:r>
            <a:r>
              <a:rPr lang="en-US" sz="3200" b="1" dirty="0" smtClean="0"/>
              <a:t> </a:t>
            </a:r>
            <a:r>
              <a:rPr lang="en-US" sz="3200" b="1" dirty="0"/>
              <a:t>3.1: Describe and discuss financial institutions, and demonstrate how to manage personal financial </a:t>
            </a:r>
            <a:endParaRPr lang="en-US" sz="3200" b="1" dirty="0" smtClean="0"/>
          </a:p>
          <a:p>
            <a:r>
              <a:rPr lang="en-US" sz="3200" b="1" dirty="0" smtClean="0"/>
              <a:t>accounts</a:t>
            </a:r>
            <a:r>
              <a:rPr lang="en-US" sz="3200" b="1" dirty="0"/>
              <a:t>.</a:t>
            </a:r>
            <a:endParaRPr lang="en-US" sz="3200" dirty="0"/>
          </a:p>
        </p:txBody>
      </p:sp>
    </p:spTree>
    <p:extLst>
      <p:ext uri="{BB962C8B-B14F-4D97-AF65-F5344CB8AC3E}">
        <p14:creationId xmlns:p14="http://schemas.microsoft.com/office/powerpoint/2010/main" val="2651698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Types of Financial Institutions</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Commercial Banks (e.g. Wells Fargo)</a:t>
            </a:r>
          </a:p>
          <a:p>
            <a:endParaRPr lang="en-US" b="1" dirty="0" smtClean="0"/>
          </a:p>
          <a:p>
            <a:r>
              <a:rPr lang="en-US" b="1" dirty="0" smtClean="0"/>
              <a:t>Investment Banks (e.g. Goldman Sachs)</a:t>
            </a:r>
          </a:p>
          <a:p>
            <a:endParaRPr lang="en-US" b="1" dirty="0" smtClean="0"/>
          </a:p>
          <a:p>
            <a:r>
              <a:rPr lang="en-US" b="1" dirty="0" smtClean="0"/>
              <a:t>Brokerages (e.g. Merrill Lynch)</a:t>
            </a:r>
          </a:p>
          <a:p>
            <a:endParaRPr lang="en-US" b="1" dirty="0" smtClean="0"/>
          </a:p>
          <a:p>
            <a:r>
              <a:rPr lang="en-US" b="1" dirty="0" smtClean="0"/>
              <a:t>Insurance Companies (e.g. New York Life)</a:t>
            </a:r>
          </a:p>
          <a:p>
            <a:endParaRPr lang="en-US" b="1" dirty="0" smtClean="0"/>
          </a:p>
          <a:p>
            <a:r>
              <a:rPr lang="en-US" b="1" dirty="0" smtClean="0"/>
              <a:t>Investment Companies (e.g. Scottrade)</a:t>
            </a:r>
          </a:p>
          <a:p>
            <a:endParaRPr lang="en-US" b="1" dirty="0" smtClean="0"/>
          </a:p>
          <a:p>
            <a:r>
              <a:rPr lang="en-US" b="1" dirty="0" smtClean="0"/>
              <a:t>Non-Bank Financial Institutions</a:t>
            </a:r>
          </a:p>
          <a:p>
            <a:pPr lvl="1"/>
            <a:r>
              <a:rPr lang="en-US" b="1" dirty="0" smtClean="0"/>
              <a:t>Savings &amp; Loans (e.g. Lending Tree)</a:t>
            </a:r>
          </a:p>
          <a:p>
            <a:pPr lvl="1"/>
            <a:r>
              <a:rPr lang="en-US" b="1" dirty="0" smtClean="0"/>
              <a:t>Credit Unions (e.g. Jordan Credit Union)</a:t>
            </a:r>
            <a:endParaRPr lang="en-US" b="1" dirty="0"/>
          </a:p>
        </p:txBody>
      </p:sp>
    </p:spTree>
    <p:extLst>
      <p:ext uri="{BB962C8B-B14F-4D97-AF65-F5344CB8AC3E}">
        <p14:creationId xmlns:p14="http://schemas.microsoft.com/office/powerpoint/2010/main" val="3919167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Government Protection of Your Checking and Savings Accounts</a:t>
            </a:r>
            <a:endParaRPr lang="en-US" b="1" dirty="0"/>
          </a:p>
        </p:txBody>
      </p:sp>
      <p:sp>
        <p:nvSpPr>
          <p:cNvPr id="4" name="Rectangle 3"/>
          <p:cNvSpPr/>
          <p:nvPr/>
        </p:nvSpPr>
        <p:spPr>
          <a:xfrm>
            <a:off x="381000" y="1981200"/>
            <a:ext cx="8229600" cy="4801314"/>
          </a:xfrm>
          <a:prstGeom prst="rect">
            <a:avLst/>
          </a:prstGeom>
        </p:spPr>
        <p:txBody>
          <a:bodyPr wrap="square">
            <a:spAutoFit/>
          </a:bodyPr>
          <a:lstStyle/>
          <a:p>
            <a:pPr marL="285750" indent="-285750">
              <a:buFont typeface="Arial" panose="020B0604020202020204" pitchFamily="34" charset="0"/>
              <a:buChar char="•"/>
            </a:pPr>
            <a:r>
              <a:rPr lang="en-US" b="1" dirty="0"/>
              <a:t>The Federal Deposit Insurance Corporation (FDIC) </a:t>
            </a:r>
            <a:r>
              <a:rPr lang="en-US" dirty="0"/>
              <a:t>is an independent agency of the United States government that protects the funds depositors place in banks and savings associations. FDIC insurance is backed by the full faith and credit of the United States government. Since the FDIC was established in 1933, no depositor has lost a penny of FDIC-insured funds</a:t>
            </a:r>
            <a:r>
              <a:rPr lang="en-US" dirty="0" smtClean="0"/>
              <a:t>. (NCUA for Credit Unions)</a:t>
            </a:r>
            <a:endParaRPr lang="en-US" dirty="0"/>
          </a:p>
          <a:p>
            <a:pPr marL="285750" indent="-285750">
              <a:buFont typeface="Arial" panose="020B0604020202020204" pitchFamily="34" charset="0"/>
              <a:buChar char="•"/>
            </a:pPr>
            <a:r>
              <a:rPr lang="en-US" b="1" dirty="0"/>
              <a:t>FDIC insurance covers all deposit accounts, including:</a:t>
            </a:r>
          </a:p>
          <a:p>
            <a:pPr marL="742950" lvl="1" indent="-285750">
              <a:buFont typeface="Arial" panose="020B0604020202020204" pitchFamily="34" charset="0"/>
              <a:buChar char="•"/>
            </a:pPr>
            <a:r>
              <a:rPr lang="en-US" b="1" dirty="0"/>
              <a:t>Checking accounts</a:t>
            </a:r>
          </a:p>
          <a:p>
            <a:pPr marL="742950" lvl="1" indent="-285750">
              <a:buFont typeface="Arial" panose="020B0604020202020204" pitchFamily="34" charset="0"/>
              <a:buChar char="•"/>
            </a:pPr>
            <a:r>
              <a:rPr lang="en-US" b="1" dirty="0"/>
              <a:t>Savings accounts</a:t>
            </a:r>
          </a:p>
          <a:p>
            <a:pPr marL="742950" lvl="1" indent="-285750">
              <a:buFont typeface="Arial" panose="020B0604020202020204" pitchFamily="34" charset="0"/>
              <a:buChar char="•"/>
            </a:pPr>
            <a:r>
              <a:rPr lang="en-US" b="1" dirty="0"/>
              <a:t>Money market deposit accounts</a:t>
            </a:r>
          </a:p>
          <a:p>
            <a:pPr marL="742950" lvl="1" indent="-285750">
              <a:buFont typeface="Arial" panose="020B0604020202020204" pitchFamily="34" charset="0"/>
              <a:buChar char="•"/>
            </a:pPr>
            <a:r>
              <a:rPr lang="en-US" b="1" dirty="0"/>
              <a:t>Certificates of deposit</a:t>
            </a:r>
          </a:p>
          <a:p>
            <a:pPr marL="285750" indent="-285750">
              <a:buFont typeface="Arial" panose="020B0604020202020204" pitchFamily="34" charset="0"/>
              <a:buChar char="•"/>
            </a:pPr>
            <a:r>
              <a:rPr lang="en-US" dirty="0"/>
              <a:t>FDIC insurance does not cover other financial products and services that banks may offer, such as stocks, bonds, mutual funds, life insurance policies, annuities or securities.</a:t>
            </a:r>
          </a:p>
          <a:p>
            <a:pPr marL="285750" indent="-285750">
              <a:buFont typeface="Arial" panose="020B0604020202020204" pitchFamily="34" charset="0"/>
              <a:buChar char="•"/>
            </a:pPr>
            <a:r>
              <a:rPr lang="en-US" b="1" dirty="0"/>
              <a:t>The standard insurance amount is $250,000 per </a:t>
            </a:r>
            <a:r>
              <a:rPr lang="en-US" b="1" dirty="0" smtClean="0"/>
              <a:t>depositor ($500,000 for a married couple), </a:t>
            </a:r>
            <a:r>
              <a:rPr lang="en-US" b="1" dirty="0"/>
              <a:t>per insured bank, for each account ownership category.</a:t>
            </a:r>
          </a:p>
        </p:txBody>
      </p:sp>
    </p:spTree>
    <p:extLst>
      <p:ext uri="{BB962C8B-B14F-4D97-AF65-F5344CB8AC3E}">
        <p14:creationId xmlns:p14="http://schemas.microsoft.com/office/powerpoint/2010/main" val="37593825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Personal Financial Accounts</a:t>
            </a:r>
            <a:endParaRPr lang="en-US" b="1" dirty="0"/>
          </a:p>
        </p:txBody>
      </p:sp>
      <p:sp>
        <p:nvSpPr>
          <p:cNvPr id="3" name="Content Placeholder 2"/>
          <p:cNvSpPr>
            <a:spLocks noGrp="1"/>
          </p:cNvSpPr>
          <p:nvPr>
            <p:ph idx="1"/>
          </p:nvPr>
        </p:nvSpPr>
        <p:spPr>
          <a:xfrm>
            <a:off x="457200" y="1828800"/>
            <a:ext cx="8534400" cy="4419600"/>
          </a:xfrm>
        </p:spPr>
        <p:txBody>
          <a:bodyPr>
            <a:normAutofit fontScale="92500" lnSpcReduction="10000"/>
          </a:bodyPr>
          <a:lstStyle/>
          <a:p>
            <a:r>
              <a:rPr lang="en-US" b="1" dirty="0" smtClean="0"/>
              <a:t>Checking Account – For paying bills and daily spending</a:t>
            </a:r>
          </a:p>
          <a:p>
            <a:endParaRPr lang="en-US" b="1" dirty="0" smtClean="0"/>
          </a:p>
          <a:p>
            <a:r>
              <a:rPr lang="en-US" b="1" dirty="0" smtClean="0"/>
              <a:t>Savings Account – An emergency fund</a:t>
            </a:r>
          </a:p>
          <a:p>
            <a:endParaRPr lang="en-US" b="1" dirty="0" smtClean="0"/>
          </a:p>
          <a:p>
            <a:r>
              <a:rPr lang="en-US" b="1" dirty="0" smtClean="0"/>
              <a:t>Retirement Account – </a:t>
            </a:r>
            <a:r>
              <a:rPr lang="en-US" b="1" dirty="0"/>
              <a:t>For </a:t>
            </a:r>
            <a:r>
              <a:rPr lang="en-US" b="1" dirty="0" smtClean="0"/>
              <a:t>Retirement (59½), </a:t>
            </a:r>
            <a:r>
              <a:rPr lang="en-US" b="1" dirty="0"/>
              <a:t>or disability</a:t>
            </a:r>
            <a:endParaRPr lang="en-US" b="1" dirty="0" smtClean="0"/>
          </a:p>
          <a:p>
            <a:pPr lvl="1"/>
            <a:r>
              <a:rPr lang="en-US" b="1" u="sng" dirty="0" smtClean="0"/>
              <a:t>401k</a:t>
            </a:r>
            <a:r>
              <a:rPr lang="en-US" b="1" dirty="0" smtClean="0"/>
              <a:t> – A tax retirement plan invested in securities and bonds that is tax deferred until after retirement.</a:t>
            </a:r>
          </a:p>
          <a:p>
            <a:pPr lvl="1"/>
            <a:r>
              <a:rPr lang="en-US" b="1" u="sng" dirty="0" smtClean="0"/>
              <a:t>Roth IRA</a:t>
            </a:r>
            <a:r>
              <a:rPr lang="en-US" b="1" dirty="0" smtClean="0"/>
              <a:t> – A retirement plan that is taxed up front, and tax free after retirement</a:t>
            </a:r>
          </a:p>
          <a:p>
            <a:pPr lvl="1"/>
            <a:r>
              <a:rPr lang="en-US" b="1" u="sng" dirty="0" smtClean="0"/>
              <a:t>Keogh Plan</a:t>
            </a:r>
            <a:r>
              <a:rPr lang="en-US" b="1" dirty="0" smtClean="0"/>
              <a:t> – Like a 401k; a tax deferred retirement plan for self-employed people.</a:t>
            </a:r>
            <a:endParaRPr lang="en-US" b="1" dirty="0"/>
          </a:p>
          <a:p>
            <a:pPr lvl="1"/>
            <a:endParaRPr lang="en-US" b="1" dirty="0" smtClean="0"/>
          </a:p>
          <a:p>
            <a:r>
              <a:rPr lang="en-US" b="1" dirty="0" smtClean="0"/>
              <a:t>Investment Account – For mid-term investing</a:t>
            </a:r>
            <a:endParaRPr lang="en-US" b="1" dirty="0"/>
          </a:p>
        </p:txBody>
      </p:sp>
    </p:spTree>
    <p:extLst>
      <p:ext uri="{BB962C8B-B14F-4D97-AF65-F5344CB8AC3E}">
        <p14:creationId xmlns:p14="http://schemas.microsoft.com/office/powerpoint/2010/main" val="950072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pPr algn="ctr"/>
            <a:r>
              <a:rPr lang="en-US" sz="3600" b="1" dirty="0" smtClean="0"/>
              <a:t>Checking Account </a:t>
            </a:r>
            <a:r>
              <a:rPr lang="en-US" sz="3600" b="1" dirty="0"/>
              <a:t>R</a:t>
            </a:r>
            <a:r>
              <a:rPr lang="en-US" sz="3600" b="1" dirty="0" smtClean="0"/>
              <a:t>econciliation</a:t>
            </a:r>
            <a:endParaRPr lang="en-US" sz="3600" b="1" dirty="0"/>
          </a:p>
        </p:txBody>
      </p:sp>
      <p:pic>
        <p:nvPicPr>
          <p:cNvPr id="1026" name="Picture 2" descr="http://cdn.makeuseof.com/wp-content/uploads/2014/04/google-drive-templates14.jpg?e9577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34451"/>
            <a:ext cx="8534400" cy="530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45838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447800"/>
            <a:ext cx="7848600" cy="1523999"/>
          </a:xfrm>
        </p:spPr>
        <p:txBody>
          <a:bodyPr/>
          <a:lstStyle/>
          <a:p>
            <a:r>
              <a:rPr lang="en-US" sz="2800" b="1" dirty="0" err="1" smtClean="0"/>
              <a:t>STrand</a:t>
            </a:r>
            <a:r>
              <a:rPr lang="en-US" sz="2800" b="1" dirty="0" smtClean="0"/>
              <a:t> </a:t>
            </a:r>
            <a:r>
              <a:rPr lang="en-US" sz="2800" b="1" dirty="0"/>
              <a:t>3: Students will evaluate saving methods and investment </a:t>
            </a:r>
            <a:r>
              <a:rPr lang="en-US" sz="2800" b="1" dirty="0" smtClean="0"/>
              <a:t/>
            </a:r>
            <a:br>
              <a:rPr lang="en-US" sz="2800" b="1" dirty="0" smtClean="0"/>
            </a:br>
            <a:r>
              <a:rPr lang="en-US" sz="2800" b="1" dirty="0" smtClean="0"/>
              <a:t>strategies </a:t>
            </a:r>
            <a:r>
              <a:rPr lang="en-US" sz="2800" b="1" dirty="0"/>
              <a:t>(The money you save and invest).</a:t>
            </a:r>
            <a:endParaRPr lang="en-US" sz="2800" dirty="0"/>
          </a:p>
        </p:txBody>
      </p:sp>
      <p:sp>
        <p:nvSpPr>
          <p:cNvPr id="4" name="Subtitle 3"/>
          <p:cNvSpPr>
            <a:spLocks noGrp="1"/>
          </p:cNvSpPr>
          <p:nvPr>
            <p:ph type="subTitle" idx="1"/>
          </p:nvPr>
        </p:nvSpPr>
        <p:spPr>
          <a:xfrm>
            <a:off x="685800" y="3886200"/>
            <a:ext cx="7924800" cy="1752600"/>
          </a:xfrm>
        </p:spPr>
        <p:txBody>
          <a:bodyPr>
            <a:normAutofit/>
          </a:bodyPr>
          <a:lstStyle/>
          <a:p>
            <a:r>
              <a:rPr lang="en-US" sz="3200" b="1" dirty="0" smtClean="0"/>
              <a:t>Standard</a:t>
            </a:r>
            <a:r>
              <a:rPr lang="en-US" sz="3200" b="1" dirty="0" smtClean="0"/>
              <a:t> </a:t>
            </a:r>
            <a:r>
              <a:rPr lang="en-US" sz="3200" b="1" dirty="0"/>
              <a:t>3.2: Discuss the dynamics of saving and investing. </a:t>
            </a:r>
            <a:endParaRPr lang="en-US" sz="3200" dirty="0"/>
          </a:p>
        </p:txBody>
      </p:sp>
    </p:spTree>
    <p:extLst>
      <p:ext uri="{BB962C8B-B14F-4D97-AF65-F5344CB8AC3E}">
        <p14:creationId xmlns:p14="http://schemas.microsoft.com/office/powerpoint/2010/main" val="21276369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38200"/>
          </a:xfrm>
        </p:spPr>
        <p:txBody>
          <a:bodyPr>
            <a:normAutofit/>
          </a:bodyPr>
          <a:lstStyle/>
          <a:p>
            <a:pPr algn="ctr"/>
            <a:r>
              <a:rPr lang="en-US" b="1" dirty="0" smtClean="0"/>
              <a:t>The Rule of 72</a:t>
            </a:r>
            <a:endParaRPr lang="en-US" b="1" dirty="0"/>
          </a:p>
        </p:txBody>
      </p:sp>
      <p:pic>
        <p:nvPicPr>
          <p:cNvPr id="4098" name="Picture 2" descr="http://im.rediff.com/getahead/2011/jun/09invest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95600"/>
            <a:ext cx="4991256" cy="37906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nelsontouchconsulting.files.wordpress.com/2011/02/rule-of-7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9974" y="2895600"/>
            <a:ext cx="3604475" cy="37906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1371600"/>
            <a:ext cx="7639050" cy="1200329"/>
          </a:xfrm>
          <a:prstGeom prst="rect">
            <a:avLst/>
          </a:prstGeom>
          <a:noFill/>
        </p:spPr>
        <p:txBody>
          <a:bodyPr wrap="square" rtlCol="0">
            <a:spAutoFit/>
          </a:bodyPr>
          <a:lstStyle/>
          <a:p>
            <a:r>
              <a:rPr lang="en-US" dirty="0"/>
              <a:t>A</a:t>
            </a:r>
            <a:r>
              <a:rPr lang="en-US" dirty="0" smtClean="0"/>
              <a:t> </a:t>
            </a:r>
            <a:r>
              <a:rPr lang="en-US" dirty="0"/>
              <a:t>simplified way to determine how long an investment will take to double, given a fixed annual rate of interest. By dividing </a:t>
            </a:r>
            <a:r>
              <a:rPr lang="en-US" b="1" dirty="0"/>
              <a:t>72</a:t>
            </a:r>
            <a:r>
              <a:rPr lang="en-US" dirty="0"/>
              <a:t> by the annual rate of return, investors can get a rough estimate of how many years it will take for the initial investment to duplicate itself.</a:t>
            </a:r>
          </a:p>
        </p:txBody>
      </p:sp>
    </p:spTree>
    <p:extLst>
      <p:ext uri="{BB962C8B-B14F-4D97-AF65-F5344CB8AC3E}">
        <p14:creationId xmlns:p14="http://schemas.microsoft.com/office/powerpoint/2010/main" val="11252985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Math Word Problem – Rule of 72</a:t>
            </a:r>
            <a:endParaRPr lang="en-US" b="1" dirty="0"/>
          </a:p>
        </p:txBody>
      </p:sp>
      <p:sp>
        <p:nvSpPr>
          <p:cNvPr id="3" name="Content Placeholder 2"/>
          <p:cNvSpPr>
            <a:spLocks noGrp="1"/>
          </p:cNvSpPr>
          <p:nvPr>
            <p:ph idx="1"/>
          </p:nvPr>
        </p:nvSpPr>
        <p:spPr>
          <a:xfrm>
            <a:off x="304800" y="1524000"/>
            <a:ext cx="8229600" cy="1752600"/>
          </a:xfrm>
        </p:spPr>
        <p:txBody>
          <a:bodyPr>
            <a:normAutofit lnSpcReduction="10000"/>
          </a:bodyPr>
          <a:lstStyle/>
          <a:p>
            <a:r>
              <a:rPr lang="en-US" b="1" dirty="0" smtClean="0"/>
              <a:t>You have received an inheritance of $20,000.  Your financial adviser has found an investment for you that pays a return of 7.2%.  How many times will your investment double over the next 30 years?  What will be your ending balance?</a:t>
            </a:r>
            <a:endParaRPr lang="en-US" b="1" dirty="0"/>
          </a:p>
        </p:txBody>
      </p:sp>
      <p:sp>
        <p:nvSpPr>
          <p:cNvPr id="5" name="TextBox 4"/>
          <p:cNvSpPr txBox="1"/>
          <p:nvPr/>
        </p:nvSpPr>
        <p:spPr>
          <a:xfrm>
            <a:off x="2590799" y="3276600"/>
            <a:ext cx="3475631" cy="3046988"/>
          </a:xfrm>
          <a:prstGeom prst="rect">
            <a:avLst/>
          </a:prstGeom>
          <a:noFill/>
        </p:spPr>
        <p:txBody>
          <a:bodyPr wrap="none" rtlCol="0">
            <a:spAutoFit/>
          </a:bodyPr>
          <a:lstStyle/>
          <a:p>
            <a:r>
              <a:rPr lang="en-US" sz="3200" b="1" dirty="0" smtClean="0"/>
              <a:t>72 / 7.2 = 10</a:t>
            </a:r>
          </a:p>
          <a:p>
            <a:r>
              <a:rPr lang="en-US" sz="3200" b="1" dirty="0" smtClean="0"/>
              <a:t>30 / 10 = 3</a:t>
            </a:r>
          </a:p>
          <a:p>
            <a:r>
              <a:rPr lang="en-US" sz="3200" b="1" dirty="0" smtClean="0"/>
              <a:t>$20,000 </a:t>
            </a:r>
          </a:p>
          <a:p>
            <a:r>
              <a:rPr lang="en-US" sz="3200" b="1" dirty="0" smtClean="0"/>
              <a:t>$40,000 = once</a:t>
            </a:r>
          </a:p>
          <a:p>
            <a:r>
              <a:rPr lang="en-US" sz="3200" b="1" dirty="0" smtClean="0"/>
              <a:t>$80,000 = twice</a:t>
            </a:r>
          </a:p>
          <a:p>
            <a:r>
              <a:rPr lang="en-US" sz="3200" b="1" dirty="0" smtClean="0"/>
              <a:t>$160,000 = thrice</a:t>
            </a:r>
            <a:endParaRPr lang="en-US" sz="3200" b="1" dirty="0"/>
          </a:p>
        </p:txBody>
      </p:sp>
    </p:spTree>
    <p:extLst>
      <p:ext uri="{BB962C8B-B14F-4D97-AF65-F5344CB8AC3E}">
        <p14:creationId xmlns:p14="http://schemas.microsoft.com/office/powerpoint/2010/main" val="274089528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523999"/>
          </a:xfrm>
        </p:spPr>
        <p:txBody>
          <a:bodyPr/>
          <a:lstStyle/>
          <a:p>
            <a:r>
              <a:rPr lang="en-US" sz="2800" b="1" dirty="0" err="1" smtClean="0"/>
              <a:t>STrand</a:t>
            </a:r>
            <a:r>
              <a:rPr lang="en-US" sz="2800" b="1" dirty="0" smtClean="0"/>
              <a:t> </a:t>
            </a:r>
            <a:r>
              <a:rPr lang="en-US" sz="2800" b="1" dirty="0"/>
              <a:t>3: Students will evaluate saving methods and investment </a:t>
            </a:r>
            <a:r>
              <a:rPr lang="en-US" sz="2800" b="1" dirty="0" smtClean="0"/>
              <a:t/>
            </a:r>
            <a:br>
              <a:rPr lang="en-US" sz="2800" b="1" dirty="0" smtClean="0"/>
            </a:br>
            <a:r>
              <a:rPr lang="en-US" sz="2800" b="1" dirty="0" smtClean="0"/>
              <a:t>strategies </a:t>
            </a:r>
            <a:r>
              <a:rPr lang="en-US" sz="2800" b="1" dirty="0"/>
              <a:t>(The money you save and invest).</a:t>
            </a:r>
            <a:endParaRPr lang="en-US" sz="2800" dirty="0"/>
          </a:p>
        </p:txBody>
      </p:sp>
      <p:sp>
        <p:nvSpPr>
          <p:cNvPr id="3" name="Subtitle 2"/>
          <p:cNvSpPr>
            <a:spLocks noGrp="1"/>
          </p:cNvSpPr>
          <p:nvPr>
            <p:ph type="subTitle" idx="1"/>
          </p:nvPr>
        </p:nvSpPr>
        <p:spPr>
          <a:xfrm>
            <a:off x="685800" y="3886200"/>
            <a:ext cx="7924800" cy="1752600"/>
          </a:xfrm>
        </p:spPr>
        <p:txBody>
          <a:bodyPr>
            <a:normAutofit/>
          </a:bodyPr>
          <a:lstStyle/>
          <a:p>
            <a:r>
              <a:rPr lang="en-US" sz="3200" b="1" dirty="0" smtClean="0"/>
              <a:t>Standard</a:t>
            </a:r>
            <a:r>
              <a:rPr lang="en-US" sz="3200" b="1" dirty="0" smtClean="0"/>
              <a:t> </a:t>
            </a:r>
            <a:r>
              <a:rPr lang="en-US" sz="3200" b="1" dirty="0"/>
              <a:t>3.3: Understand the </a:t>
            </a:r>
            <a:r>
              <a:rPr lang="en-US" sz="3200" b="1" dirty="0" smtClean="0"/>
              <a:t>role of</a:t>
            </a:r>
            <a:r>
              <a:rPr lang="en-US" sz="3200" b="1" dirty="0"/>
              <a:t> </a:t>
            </a:r>
            <a:r>
              <a:rPr lang="en-US" sz="3200" b="1" dirty="0" smtClean="0"/>
              <a:t>risk management in asset protection.</a:t>
            </a:r>
          </a:p>
        </p:txBody>
      </p:sp>
    </p:spTree>
    <p:extLst>
      <p:ext uri="{BB962C8B-B14F-4D97-AF65-F5344CB8AC3E}">
        <p14:creationId xmlns:p14="http://schemas.microsoft.com/office/powerpoint/2010/main" val="3642103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4800" y="838200"/>
            <a:ext cx="8686800" cy="1927225"/>
          </a:xfrm>
        </p:spPr>
        <p:txBody>
          <a:bodyPr/>
          <a:lstStyle/>
          <a:p>
            <a:r>
              <a:rPr lang="en-US" sz="2800" b="1" dirty="0" smtClean="0"/>
              <a:t>Strand</a:t>
            </a:r>
            <a:r>
              <a:rPr lang="en-US" sz="2800" b="1" dirty="0"/>
              <a:t> 1: Students will understand </a:t>
            </a:r>
            <a:r>
              <a:rPr lang="en-US" sz="2800" b="1" dirty="0" smtClean="0"/>
              <a:t>how </a:t>
            </a:r>
            <a:r>
              <a:rPr lang="en-US" sz="2800" b="1" dirty="0"/>
              <a:t>values, culture, and economic forces </a:t>
            </a:r>
            <a:r>
              <a:rPr lang="en-US" sz="2800" b="1" dirty="0" smtClean="0"/>
              <a:t>affect personal financial </a:t>
            </a:r>
            <a:r>
              <a:rPr lang="en-US" sz="2800" b="1" dirty="0"/>
              <a:t> </a:t>
            </a:r>
            <a:r>
              <a:rPr lang="en-US" sz="2800" b="1" dirty="0" smtClean="0"/>
              <a:t>priorities</a:t>
            </a:r>
            <a:br>
              <a:rPr lang="en-US" sz="2800" b="1" dirty="0" smtClean="0"/>
            </a:br>
            <a:r>
              <a:rPr lang="en-US" sz="2800" b="1" dirty="0"/>
              <a:t> and goals (Economics, Culture, &amp; Values).</a:t>
            </a:r>
            <a:endParaRPr lang="en-US" sz="2800" dirty="0"/>
          </a:p>
        </p:txBody>
      </p:sp>
      <p:sp>
        <p:nvSpPr>
          <p:cNvPr id="5" name="Subtitle 4"/>
          <p:cNvSpPr>
            <a:spLocks noGrp="1"/>
          </p:cNvSpPr>
          <p:nvPr>
            <p:ph type="subTitle" idx="1"/>
          </p:nvPr>
        </p:nvSpPr>
        <p:spPr>
          <a:xfrm>
            <a:off x="304800" y="3886200"/>
            <a:ext cx="8458200" cy="1752600"/>
          </a:xfrm>
        </p:spPr>
        <p:txBody>
          <a:bodyPr>
            <a:normAutofit/>
          </a:bodyPr>
          <a:lstStyle/>
          <a:p>
            <a:r>
              <a:rPr lang="en-US" sz="3200" b="1" dirty="0" smtClean="0"/>
              <a:t>Standard</a:t>
            </a:r>
            <a:r>
              <a:rPr lang="en-US" sz="3200" b="1" dirty="0" smtClean="0"/>
              <a:t> </a:t>
            </a:r>
            <a:r>
              <a:rPr lang="en-US" sz="3200" b="1" dirty="0"/>
              <a:t>1.1: Analyze the role of cultural, social, and emotional influences on financial behavior.</a:t>
            </a:r>
            <a:endParaRPr lang="en-US" sz="3200" dirty="0"/>
          </a:p>
        </p:txBody>
      </p:sp>
    </p:spTree>
    <p:extLst>
      <p:ext uri="{BB962C8B-B14F-4D97-AF65-F5344CB8AC3E}">
        <p14:creationId xmlns:p14="http://schemas.microsoft.com/office/powerpoint/2010/main" val="3812992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Savings &amp; Investment Choices</a:t>
            </a:r>
            <a:endParaRPr lang="en-US" b="1" dirty="0"/>
          </a:p>
        </p:txBody>
      </p:sp>
      <p:sp>
        <p:nvSpPr>
          <p:cNvPr id="4" name="TextBox 3"/>
          <p:cNvSpPr txBox="1"/>
          <p:nvPr/>
        </p:nvSpPr>
        <p:spPr>
          <a:xfrm>
            <a:off x="7490443" y="2590800"/>
            <a:ext cx="1505540" cy="646331"/>
          </a:xfrm>
          <a:prstGeom prst="rect">
            <a:avLst/>
          </a:prstGeom>
          <a:noFill/>
        </p:spPr>
        <p:txBody>
          <a:bodyPr wrap="none" rtlCol="0">
            <a:spAutoFit/>
          </a:bodyPr>
          <a:lstStyle/>
          <a:p>
            <a:pPr algn="ctr"/>
            <a:r>
              <a:rPr lang="en-US" b="1" dirty="0" smtClean="0"/>
              <a:t>High Risk</a:t>
            </a:r>
          </a:p>
          <a:p>
            <a:pPr algn="ctr"/>
            <a:r>
              <a:rPr lang="en-US" b="1" dirty="0" smtClean="0"/>
              <a:t>High Return</a:t>
            </a:r>
            <a:endParaRPr lang="en-US" b="1" dirty="0"/>
          </a:p>
        </p:txBody>
      </p:sp>
      <p:sp>
        <p:nvSpPr>
          <p:cNvPr id="6" name="TextBox 5"/>
          <p:cNvSpPr txBox="1"/>
          <p:nvPr/>
        </p:nvSpPr>
        <p:spPr>
          <a:xfrm>
            <a:off x="7569448" y="4916269"/>
            <a:ext cx="1454244" cy="646331"/>
          </a:xfrm>
          <a:prstGeom prst="rect">
            <a:avLst/>
          </a:prstGeom>
          <a:noFill/>
        </p:spPr>
        <p:txBody>
          <a:bodyPr wrap="none" rtlCol="0">
            <a:spAutoFit/>
          </a:bodyPr>
          <a:lstStyle/>
          <a:p>
            <a:pPr algn="ctr"/>
            <a:r>
              <a:rPr lang="en-US" b="1" dirty="0" smtClean="0"/>
              <a:t>Low Risk</a:t>
            </a:r>
          </a:p>
          <a:p>
            <a:pPr algn="ctr"/>
            <a:r>
              <a:rPr lang="en-US" b="1" dirty="0" smtClean="0"/>
              <a:t>Low Return</a:t>
            </a:r>
            <a:endParaRPr lang="en-US" b="1" dirty="0"/>
          </a:p>
        </p:txBody>
      </p:sp>
      <p:pic>
        <p:nvPicPr>
          <p:cNvPr id="3" name="Picture 2" descr="https://www01.wellsfargomedia.com/assets/images/informational-graphics/charts-graphs/personal/investing/chart_risk-pyramid_626x46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447801"/>
            <a:ext cx="7239000" cy="522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130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pPr algn="ctr"/>
            <a:r>
              <a:rPr lang="en-US" b="1" dirty="0" smtClean="0"/>
              <a:t>Insurance</a:t>
            </a:r>
            <a:endParaRPr lang="en-US" b="1" dirty="0"/>
          </a:p>
        </p:txBody>
      </p:sp>
      <p:sp>
        <p:nvSpPr>
          <p:cNvPr id="3" name="Content Placeholder 2"/>
          <p:cNvSpPr>
            <a:spLocks noGrp="1"/>
          </p:cNvSpPr>
          <p:nvPr>
            <p:ph idx="1"/>
          </p:nvPr>
        </p:nvSpPr>
        <p:spPr>
          <a:xfrm>
            <a:off x="152400" y="1371600"/>
            <a:ext cx="8839200" cy="5105400"/>
          </a:xfrm>
        </p:spPr>
        <p:txBody>
          <a:bodyPr>
            <a:normAutofit/>
          </a:bodyPr>
          <a:lstStyle/>
          <a:p>
            <a:r>
              <a:rPr lang="en-US" b="1" dirty="0" smtClean="0"/>
              <a:t>Life Insurance</a:t>
            </a:r>
          </a:p>
          <a:p>
            <a:pPr lvl="1"/>
            <a:r>
              <a:rPr lang="en-US" b="1" dirty="0" smtClean="0"/>
              <a:t>Whole Life Insurance – Expensive and poor rate of return</a:t>
            </a:r>
          </a:p>
          <a:p>
            <a:pPr lvl="1"/>
            <a:r>
              <a:rPr lang="en-US" b="1" dirty="0" smtClean="0"/>
              <a:t>Term Insurance – Very affordable</a:t>
            </a:r>
          </a:p>
          <a:p>
            <a:r>
              <a:rPr lang="en-US" b="1" dirty="0" smtClean="0"/>
              <a:t>Auto Insurance – Required in the State of Utah</a:t>
            </a:r>
          </a:p>
          <a:p>
            <a:pPr lvl="1"/>
            <a:r>
              <a:rPr lang="en-US" b="1" dirty="0"/>
              <a:t>Liability - Minimum Required:</a:t>
            </a:r>
            <a:endParaRPr lang="en-US" dirty="0"/>
          </a:p>
          <a:p>
            <a:pPr lvl="2"/>
            <a:r>
              <a:rPr lang="en-US" dirty="0"/>
              <a:t>$25,000 per person for bodily injury</a:t>
            </a:r>
          </a:p>
          <a:p>
            <a:pPr lvl="2"/>
            <a:r>
              <a:rPr lang="en-US" dirty="0"/>
              <a:t>$65,000 per accident for bodily injury</a:t>
            </a:r>
          </a:p>
          <a:p>
            <a:pPr lvl="2"/>
            <a:r>
              <a:rPr lang="en-US" dirty="0"/>
              <a:t>$15,000 per accident for property</a:t>
            </a:r>
          </a:p>
          <a:p>
            <a:pPr lvl="1"/>
            <a:r>
              <a:rPr lang="en-US" b="1" dirty="0" smtClean="0"/>
              <a:t>Personal Injury Protection (PIP)</a:t>
            </a:r>
          </a:p>
          <a:p>
            <a:pPr lvl="2"/>
            <a:r>
              <a:rPr lang="en-US" dirty="0" smtClean="0"/>
              <a:t>$3,000 personal injury protection</a:t>
            </a:r>
          </a:p>
          <a:p>
            <a:r>
              <a:rPr lang="en-US" b="1" dirty="0" smtClean="0"/>
              <a:t>Health Insurance – Affordable Health Care – Arches / CHIP</a:t>
            </a:r>
          </a:p>
          <a:p>
            <a:r>
              <a:rPr lang="en-US" b="1" dirty="0" smtClean="0"/>
              <a:t>Home Owners Insurance</a:t>
            </a:r>
          </a:p>
          <a:p>
            <a:r>
              <a:rPr lang="en-US" b="1" dirty="0" smtClean="0"/>
              <a:t>Apartment Insurance</a:t>
            </a:r>
            <a:endParaRPr lang="en-US" b="1" dirty="0"/>
          </a:p>
        </p:txBody>
      </p:sp>
    </p:spTree>
    <p:extLst>
      <p:ext uri="{BB962C8B-B14F-4D97-AF65-F5344CB8AC3E}">
        <p14:creationId xmlns:p14="http://schemas.microsoft.com/office/powerpoint/2010/main" val="7327416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err="1" smtClean="0"/>
              <a:t>STrand</a:t>
            </a:r>
            <a:r>
              <a:rPr lang="en-US" sz="2800" b="1" dirty="0" smtClean="0"/>
              <a:t> </a:t>
            </a:r>
            <a:r>
              <a:rPr lang="en-US" sz="2800" b="1" dirty="0"/>
              <a:t>4: Students will understand principles of personal money management, including budgeting, managing accounts, and the role of credit and impacts on personal </a:t>
            </a:r>
            <a:r>
              <a:rPr lang="en-US" sz="2800" b="1" dirty="0" smtClean="0"/>
              <a:t/>
            </a:r>
            <a:br>
              <a:rPr lang="en-US" sz="2800" b="1" dirty="0" smtClean="0"/>
            </a:br>
            <a:r>
              <a:rPr lang="en-US" sz="2800" b="1" dirty="0" smtClean="0"/>
              <a:t>finance </a:t>
            </a:r>
            <a:r>
              <a:rPr lang="en-US" sz="2800" b="1" dirty="0"/>
              <a:t>(The money you spend).</a:t>
            </a:r>
            <a:endParaRPr lang="en-US" sz="2800" dirty="0"/>
          </a:p>
        </p:txBody>
      </p:sp>
      <p:sp>
        <p:nvSpPr>
          <p:cNvPr id="3" name="Subtitle 2"/>
          <p:cNvSpPr>
            <a:spLocks noGrp="1"/>
          </p:cNvSpPr>
          <p:nvPr>
            <p:ph type="subTitle" idx="1"/>
          </p:nvPr>
        </p:nvSpPr>
        <p:spPr>
          <a:xfrm>
            <a:off x="762000" y="3810000"/>
            <a:ext cx="7772400" cy="1752600"/>
          </a:xfrm>
        </p:spPr>
        <p:txBody>
          <a:bodyPr>
            <a:noAutofit/>
          </a:bodyPr>
          <a:lstStyle/>
          <a:p>
            <a:r>
              <a:rPr lang="en-US" sz="3200" b="1" dirty="0" smtClean="0"/>
              <a:t>Standard</a:t>
            </a:r>
            <a:r>
              <a:rPr lang="en-US" sz="3200" b="1" dirty="0" smtClean="0"/>
              <a:t> </a:t>
            </a:r>
            <a:r>
              <a:rPr lang="en-US" sz="3200" b="1" dirty="0"/>
              <a:t>4.1: Identify and explain the process of budgeting based on calculated income.</a:t>
            </a:r>
            <a:endParaRPr lang="en-US" sz="3200" dirty="0"/>
          </a:p>
        </p:txBody>
      </p:sp>
    </p:spTree>
    <p:extLst>
      <p:ext uri="{BB962C8B-B14F-4D97-AF65-F5344CB8AC3E}">
        <p14:creationId xmlns:p14="http://schemas.microsoft.com/office/powerpoint/2010/main" val="13824906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Budgeting</a:t>
            </a:r>
            <a:endParaRPr lang="en-US" b="1" dirty="0"/>
          </a:p>
        </p:txBody>
      </p:sp>
      <p:sp>
        <p:nvSpPr>
          <p:cNvPr id="3" name="Content Placeholder 2"/>
          <p:cNvSpPr>
            <a:spLocks noGrp="1"/>
          </p:cNvSpPr>
          <p:nvPr>
            <p:ph idx="1"/>
          </p:nvPr>
        </p:nvSpPr>
        <p:spPr>
          <a:xfrm>
            <a:off x="907473" y="1447800"/>
            <a:ext cx="8077200" cy="1219200"/>
          </a:xfrm>
        </p:spPr>
        <p:txBody>
          <a:bodyPr/>
          <a:lstStyle/>
          <a:p>
            <a:r>
              <a:rPr lang="en-US" b="1" dirty="0"/>
              <a:t> A budget is a plan for your future income and expenditures that you can use as a guideline for spending and saving.</a:t>
            </a:r>
          </a:p>
        </p:txBody>
      </p:sp>
      <p:pic>
        <p:nvPicPr>
          <p:cNvPr id="5122" name="Picture 2" descr="http://www.fabulouslybroke.com/wp-content/uploads/2008/12/budgeting-freelance-chart-self-employed-business-owner-sel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858513"/>
            <a:ext cx="7391400" cy="3724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0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400" b="1" dirty="0" smtClean="0"/>
              <a:t>Math Word Problem – Purchase Discount</a:t>
            </a:r>
            <a:endParaRPr lang="en-US" sz="3400" b="1" dirty="0"/>
          </a:p>
        </p:txBody>
      </p:sp>
      <p:sp>
        <p:nvSpPr>
          <p:cNvPr id="3" name="Content Placeholder 2"/>
          <p:cNvSpPr>
            <a:spLocks noGrp="1"/>
          </p:cNvSpPr>
          <p:nvPr>
            <p:ph idx="1"/>
          </p:nvPr>
        </p:nvSpPr>
        <p:spPr>
          <a:xfrm>
            <a:off x="457200" y="1600200"/>
            <a:ext cx="8229600" cy="2133600"/>
          </a:xfrm>
        </p:spPr>
        <p:txBody>
          <a:bodyPr/>
          <a:lstStyle/>
          <a:p>
            <a:r>
              <a:rPr lang="en-US" b="1" dirty="0" smtClean="0"/>
              <a:t>You are shopping and find a pair of designer jeans that you have always wanted that normally sell at retail for $125.00.  You are lucky that they are on sale for 33% off.  What is the net price you will pay, before sales tax is added?</a:t>
            </a:r>
            <a:endParaRPr lang="en-US" b="1" dirty="0"/>
          </a:p>
        </p:txBody>
      </p:sp>
      <p:sp>
        <p:nvSpPr>
          <p:cNvPr id="4" name="TextBox 3"/>
          <p:cNvSpPr txBox="1"/>
          <p:nvPr/>
        </p:nvSpPr>
        <p:spPr>
          <a:xfrm>
            <a:off x="1905000" y="4081789"/>
            <a:ext cx="4496744" cy="1384995"/>
          </a:xfrm>
          <a:prstGeom prst="rect">
            <a:avLst/>
          </a:prstGeom>
          <a:noFill/>
        </p:spPr>
        <p:txBody>
          <a:bodyPr wrap="none" rtlCol="0">
            <a:spAutoFit/>
          </a:bodyPr>
          <a:lstStyle/>
          <a:p>
            <a:pPr algn="ctr"/>
            <a:r>
              <a:rPr lang="en-US" sz="2800" b="1" dirty="0" smtClean="0"/>
              <a:t>$125.00 x .33 = $41.25</a:t>
            </a:r>
          </a:p>
          <a:p>
            <a:pPr algn="ctr"/>
            <a:endParaRPr lang="en-US" sz="2800" b="1" dirty="0"/>
          </a:p>
          <a:p>
            <a:pPr algn="ctr"/>
            <a:r>
              <a:rPr lang="en-US" sz="2800" b="1" dirty="0" smtClean="0"/>
              <a:t>$125.00 – $41.25 = $83.75</a:t>
            </a:r>
            <a:endParaRPr lang="en-US" sz="2800" b="1" dirty="0"/>
          </a:p>
        </p:txBody>
      </p:sp>
    </p:spTree>
    <p:extLst>
      <p:ext uri="{BB962C8B-B14F-4D97-AF65-F5344CB8AC3E}">
        <p14:creationId xmlns:p14="http://schemas.microsoft.com/office/powerpoint/2010/main" val="18592862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err="1" smtClean="0"/>
              <a:t>STrand</a:t>
            </a:r>
            <a:r>
              <a:rPr lang="en-US" sz="2800" b="1" dirty="0" smtClean="0"/>
              <a:t> </a:t>
            </a:r>
            <a:r>
              <a:rPr lang="en-US" sz="2800" b="1" dirty="0"/>
              <a:t>4: Students will understand principles of personal money management, including budgeting, managing accounts, and the role of credit and impacts on personal </a:t>
            </a:r>
            <a:r>
              <a:rPr lang="en-US" sz="2800" b="1" dirty="0" smtClean="0"/>
              <a:t/>
            </a:r>
            <a:br>
              <a:rPr lang="en-US" sz="2800" b="1" dirty="0" smtClean="0"/>
            </a:br>
            <a:r>
              <a:rPr lang="en-US" sz="2800" b="1" dirty="0" smtClean="0"/>
              <a:t>finance </a:t>
            </a:r>
            <a:r>
              <a:rPr lang="en-US" sz="2800" b="1" dirty="0"/>
              <a:t>(The money you spend).</a:t>
            </a:r>
            <a:endParaRPr lang="en-US" sz="2800" dirty="0"/>
          </a:p>
        </p:txBody>
      </p:sp>
      <p:sp>
        <p:nvSpPr>
          <p:cNvPr id="4" name="Subtitle 3"/>
          <p:cNvSpPr>
            <a:spLocks noGrp="1"/>
          </p:cNvSpPr>
          <p:nvPr>
            <p:ph type="subTitle" idx="1"/>
          </p:nvPr>
        </p:nvSpPr>
        <p:spPr>
          <a:xfrm>
            <a:off x="685800" y="3733800"/>
            <a:ext cx="8077200" cy="1752600"/>
          </a:xfrm>
        </p:spPr>
        <p:txBody>
          <a:bodyPr>
            <a:noAutofit/>
          </a:bodyPr>
          <a:lstStyle/>
          <a:p>
            <a:r>
              <a:rPr lang="en-US" sz="3200" b="1" dirty="0" smtClean="0"/>
              <a:t>Standard</a:t>
            </a:r>
            <a:r>
              <a:rPr lang="en-US" sz="3200" b="1" dirty="0" smtClean="0"/>
              <a:t> </a:t>
            </a:r>
            <a:r>
              <a:rPr lang="en-US" sz="3200" b="1" dirty="0"/>
              <a:t>4.2: Describe and discuss </a:t>
            </a:r>
            <a:r>
              <a:rPr lang="en-US" sz="3200" b="1" dirty="0" smtClean="0"/>
              <a:t>the</a:t>
            </a:r>
          </a:p>
          <a:p>
            <a:r>
              <a:rPr lang="en-US" sz="3200" b="1" dirty="0" smtClean="0"/>
              <a:t>impact </a:t>
            </a:r>
            <a:r>
              <a:rPr lang="en-US" sz="3200" b="1" dirty="0"/>
              <a:t>of credit and debt on personal </a:t>
            </a:r>
            <a:endParaRPr lang="en-US" sz="3200" b="1" dirty="0" smtClean="0"/>
          </a:p>
          <a:p>
            <a:r>
              <a:rPr lang="en-US" sz="3200" b="1" dirty="0" smtClean="0"/>
              <a:t>money</a:t>
            </a:r>
            <a:r>
              <a:rPr lang="en-US" sz="3200" b="1" dirty="0"/>
              <a:t> management.</a:t>
            </a:r>
            <a:endParaRPr lang="en-US" sz="3200" dirty="0"/>
          </a:p>
        </p:txBody>
      </p:sp>
    </p:spTree>
    <p:extLst>
      <p:ext uri="{BB962C8B-B14F-4D97-AF65-F5344CB8AC3E}">
        <p14:creationId xmlns:p14="http://schemas.microsoft.com/office/powerpoint/2010/main" val="4677734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history105.libraries.wsu.edu/fall2014/wp-content/uploads/sites/3/2014/08/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61" y="533400"/>
            <a:ext cx="8991039" cy="599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6599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Collateral:</a:t>
            </a:r>
            <a:endParaRPr lang="en-US" b="1" dirty="0"/>
          </a:p>
        </p:txBody>
      </p:sp>
      <p:sp>
        <p:nvSpPr>
          <p:cNvPr id="6" name="TextBox 5"/>
          <p:cNvSpPr txBox="1"/>
          <p:nvPr/>
        </p:nvSpPr>
        <p:spPr>
          <a:xfrm>
            <a:off x="304800" y="1600200"/>
            <a:ext cx="8485909" cy="1384995"/>
          </a:xfrm>
          <a:prstGeom prst="rect">
            <a:avLst/>
          </a:prstGeom>
          <a:noFill/>
        </p:spPr>
        <p:txBody>
          <a:bodyPr wrap="square" rtlCol="0">
            <a:spAutoFit/>
          </a:bodyPr>
          <a:lstStyle/>
          <a:p>
            <a:r>
              <a:rPr lang="en-US" sz="2800" b="1" dirty="0" smtClean="0"/>
              <a:t>A physical asset that is pledged as security for repayment of a loan, to be forfeited in the event of a default, i.e. house, car, stocks, or bonds.</a:t>
            </a:r>
            <a:endParaRPr lang="en-US" sz="2800" b="1" dirty="0"/>
          </a:p>
        </p:txBody>
      </p:sp>
      <p:pic>
        <p:nvPicPr>
          <p:cNvPr id="1027" name="Picture 3" descr="http://www.anchorsold.com/wp-content/uploads/2012/03/new-homes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124200"/>
            <a:ext cx="3903704" cy="260246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dimamp.com/wp-content/gallery/vehicles-sportcar/Sports-Car-Insura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2" y="3124200"/>
            <a:ext cx="3253086" cy="260246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57200" y="5776438"/>
            <a:ext cx="8333509" cy="830997"/>
          </a:xfrm>
          <a:prstGeom prst="rect">
            <a:avLst/>
          </a:prstGeom>
          <a:noFill/>
        </p:spPr>
        <p:txBody>
          <a:bodyPr wrap="square" rtlCol="0">
            <a:spAutoFit/>
          </a:bodyPr>
          <a:lstStyle/>
          <a:p>
            <a:r>
              <a:rPr lang="en-US" sz="2400" b="1" dirty="0" smtClean="0"/>
              <a:t>If you don’t keep up the regular payments, the bank will take it away from you.</a:t>
            </a:r>
            <a:endParaRPr lang="en-US" sz="2400" b="1" dirty="0"/>
          </a:p>
        </p:txBody>
      </p:sp>
    </p:spTree>
    <p:extLst>
      <p:ext uri="{BB962C8B-B14F-4D97-AF65-F5344CB8AC3E}">
        <p14:creationId xmlns:p14="http://schemas.microsoft.com/office/powerpoint/2010/main" val="41181634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smtClean="0"/>
              <a:t>STRAND </a:t>
            </a:r>
            <a:r>
              <a:rPr lang="en-US" sz="2800" b="1" dirty="0"/>
              <a:t>4: Students will understand principles of personal money management, including budgeting, managing accounts, and the role of credit and impacts on personal </a:t>
            </a:r>
            <a:r>
              <a:rPr lang="en-US" sz="2800" b="1" dirty="0" smtClean="0"/>
              <a:t/>
            </a:r>
            <a:br>
              <a:rPr lang="en-US" sz="2800" b="1" dirty="0" smtClean="0"/>
            </a:br>
            <a:r>
              <a:rPr lang="en-US" sz="2800" b="1" dirty="0" smtClean="0"/>
              <a:t>finance </a:t>
            </a:r>
            <a:r>
              <a:rPr lang="en-US" sz="2800" b="1" dirty="0"/>
              <a:t>(The money you spend).</a:t>
            </a:r>
            <a:endParaRPr lang="en-US" sz="2800" dirty="0"/>
          </a:p>
        </p:txBody>
      </p:sp>
      <p:sp>
        <p:nvSpPr>
          <p:cNvPr id="4" name="Subtitle 3"/>
          <p:cNvSpPr>
            <a:spLocks noGrp="1"/>
          </p:cNvSpPr>
          <p:nvPr>
            <p:ph type="subTitle" idx="1"/>
          </p:nvPr>
        </p:nvSpPr>
        <p:spPr>
          <a:xfrm>
            <a:off x="762000" y="3886200"/>
            <a:ext cx="7848600" cy="1752600"/>
          </a:xfrm>
        </p:spPr>
        <p:txBody>
          <a:bodyPr>
            <a:normAutofit/>
          </a:bodyPr>
          <a:lstStyle/>
          <a:p>
            <a:r>
              <a:rPr lang="en-US" sz="3200" b="1" dirty="0" smtClean="0"/>
              <a:t>Standard </a:t>
            </a:r>
            <a:r>
              <a:rPr lang="en-US" sz="3200" b="1" dirty="0"/>
              <a:t>4.3: Explain and understand credit reports and scores.</a:t>
            </a:r>
            <a:endParaRPr lang="en-US" sz="3200" dirty="0"/>
          </a:p>
        </p:txBody>
      </p:sp>
    </p:spTree>
    <p:extLst>
      <p:ext uri="{BB962C8B-B14F-4D97-AF65-F5344CB8AC3E}">
        <p14:creationId xmlns:p14="http://schemas.microsoft.com/office/powerpoint/2010/main" val="24939632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Credit Score / FICO Score</a:t>
            </a:r>
            <a:endParaRPr lang="en-US" b="1" dirty="0"/>
          </a:p>
        </p:txBody>
      </p:sp>
      <p:sp>
        <p:nvSpPr>
          <p:cNvPr id="3" name="Content Placeholder 2"/>
          <p:cNvSpPr>
            <a:spLocks noGrp="1"/>
          </p:cNvSpPr>
          <p:nvPr>
            <p:ph idx="1"/>
          </p:nvPr>
        </p:nvSpPr>
        <p:spPr/>
        <p:txBody>
          <a:bodyPr>
            <a:normAutofit lnSpcReduction="10000"/>
          </a:bodyPr>
          <a:lstStyle/>
          <a:p>
            <a:r>
              <a:rPr lang="en-US" b="1" dirty="0"/>
              <a:t>A</a:t>
            </a:r>
            <a:r>
              <a:rPr lang="en-US" b="1" dirty="0" smtClean="0"/>
              <a:t> </a:t>
            </a:r>
            <a:r>
              <a:rPr lang="en-US" b="1" dirty="0"/>
              <a:t>person's credit score calculated </a:t>
            </a:r>
            <a:r>
              <a:rPr lang="en-US" b="1" dirty="0" smtClean="0"/>
              <a:t>by </a:t>
            </a:r>
            <a:r>
              <a:rPr lang="en-US" b="1" dirty="0"/>
              <a:t>Fair Isaac </a:t>
            </a:r>
            <a:r>
              <a:rPr lang="en-US" b="1" dirty="0" smtClean="0"/>
              <a:t>Corporation </a:t>
            </a:r>
            <a:r>
              <a:rPr lang="en-US" b="1" dirty="0"/>
              <a:t>(FICO</a:t>
            </a:r>
            <a:r>
              <a:rPr lang="en-US" b="1" dirty="0" smtClean="0"/>
              <a:t>).  The range is from 300 – 850.</a:t>
            </a:r>
          </a:p>
          <a:p>
            <a:endParaRPr lang="en-US" b="1" dirty="0" smtClean="0"/>
          </a:p>
          <a:p>
            <a:r>
              <a:rPr lang="en-US" b="1" dirty="0" smtClean="0"/>
              <a:t>The three credit reporting agencies (CRA):</a:t>
            </a:r>
          </a:p>
          <a:p>
            <a:pPr lvl="1"/>
            <a:r>
              <a:rPr lang="en-US" b="1" dirty="0" smtClean="0"/>
              <a:t>Trans Union</a:t>
            </a:r>
          </a:p>
          <a:p>
            <a:pPr lvl="1"/>
            <a:r>
              <a:rPr lang="en-US" b="1" dirty="0" smtClean="0"/>
              <a:t>Equifax</a:t>
            </a:r>
          </a:p>
          <a:p>
            <a:pPr lvl="1"/>
            <a:r>
              <a:rPr lang="en-US" b="1" dirty="0" smtClean="0"/>
              <a:t>Experian</a:t>
            </a:r>
          </a:p>
          <a:p>
            <a:pPr lvl="1"/>
            <a:endParaRPr lang="en-US" b="1" dirty="0" smtClean="0"/>
          </a:p>
          <a:p>
            <a:r>
              <a:rPr lang="en-US" b="1" dirty="0" smtClean="0"/>
              <a:t>A higher credit score will result in lower interest rates and ease in securing credit.</a:t>
            </a:r>
          </a:p>
          <a:p>
            <a:endParaRPr lang="en-US" b="1" dirty="0" smtClean="0"/>
          </a:p>
          <a:p>
            <a:r>
              <a:rPr lang="en-US" b="1" dirty="0" smtClean="0"/>
              <a:t>Your credit score will affect your employability and ability to borrow money.</a:t>
            </a:r>
          </a:p>
        </p:txBody>
      </p:sp>
    </p:spTree>
    <p:extLst>
      <p:ext uri="{BB962C8B-B14F-4D97-AF65-F5344CB8AC3E}">
        <p14:creationId xmlns:p14="http://schemas.microsoft.com/office/powerpoint/2010/main" val="1278230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lstStyle/>
          <a:p>
            <a:pPr algn="ctr"/>
            <a:r>
              <a:rPr lang="en-US" b="1" dirty="0" smtClean="0"/>
              <a:t>Values, Needs, Wants, &amp; Scarcity</a:t>
            </a:r>
            <a:endParaRPr lang="en-US" b="1" dirty="0"/>
          </a:p>
        </p:txBody>
      </p:sp>
      <p:sp>
        <p:nvSpPr>
          <p:cNvPr id="3" name="Content Placeholder 2"/>
          <p:cNvSpPr>
            <a:spLocks noGrp="1"/>
          </p:cNvSpPr>
          <p:nvPr>
            <p:ph idx="1"/>
          </p:nvPr>
        </p:nvSpPr>
        <p:spPr>
          <a:xfrm>
            <a:off x="228600" y="1524000"/>
            <a:ext cx="8686800" cy="4724400"/>
          </a:xfrm>
        </p:spPr>
        <p:txBody>
          <a:bodyPr>
            <a:noAutofit/>
          </a:bodyPr>
          <a:lstStyle/>
          <a:p>
            <a:r>
              <a:rPr lang="en-US" sz="2600" b="1" dirty="0" smtClean="0"/>
              <a:t>Our Values define what’s important to us.</a:t>
            </a:r>
          </a:p>
          <a:p>
            <a:r>
              <a:rPr lang="en-US" sz="2600" b="1" dirty="0" smtClean="0"/>
              <a:t>We derive our Values from our environment: parents, teachers, church, friends, political leaders, the media, etc.</a:t>
            </a:r>
          </a:p>
          <a:p>
            <a:r>
              <a:rPr lang="en-US" sz="2600" b="1" dirty="0" smtClean="0"/>
              <a:t>We determine our Needs and Wants from our Values.</a:t>
            </a:r>
          </a:p>
          <a:p>
            <a:r>
              <a:rPr lang="en-US" sz="2600" b="1" dirty="0" smtClean="0"/>
              <a:t>Needs are necessary to sustain life.</a:t>
            </a:r>
          </a:p>
          <a:p>
            <a:r>
              <a:rPr lang="en-US" sz="2600" b="1" dirty="0" smtClean="0"/>
              <a:t>Wants help make life more enjoyable, but are not essential.</a:t>
            </a:r>
          </a:p>
          <a:p>
            <a:r>
              <a:rPr lang="en-US" sz="2600" b="1" dirty="0" smtClean="0"/>
              <a:t>Because of Scarcity (limited resources), we will never have all of our Wants supplied (unlimited needs &amp; wants).</a:t>
            </a:r>
            <a:endParaRPr lang="en-US" sz="2600" b="1" dirty="0"/>
          </a:p>
        </p:txBody>
      </p:sp>
    </p:spTree>
    <p:extLst>
      <p:ext uri="{BB962C8B-B14F-4D97-AF65-F5344CB8AC3E}">
        <p14:creationId xmlns:p14="http://schemas.microsoft.com/office/powerpoint/2010/main" val="133232845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err="1" smtClean="0"/>
              <a:t>STrand</a:t>
            </a:r>
            <a:r>
              <a:rPr lang="en-US" sz="2800" b="1" dirty="0" smtClean="0"/>
              <a:t> </a:t>
            </a:r>
            <a:r>
              <a:rPr lang="en-US" sz="2800" b="1" dirty="0"/>
              <a:t>4: Students will understand principles of personal money management, including budgeting, managing accounts, and the role of credit and impacts on personal </a:t>
            </a:r>
            <a:r>
              <a:rPr lang="en-US" sz="2800" b="1" dirty="0" smtClean="0"/>
              <a:t/>
            </a:r>
            <a:br>
              <a:rPr lang="en-US" sz="2800" b="1" dirty="0" smtClean="0"/>
            </a:br>
            <a:r>
              <a:rPr lang="en-US" sz="2800" b="1" dirty="0" smtClean="0"/>
              <a:t>finance </a:t>
            </a:r>
            <a:r>
              <a:rPr lang="en-US" sz="2800" b="1" dirty="0"/>
              <a:t>(The money you spend).</a:t>
            </a:r>
            <a:endParaRPr lang="en-US" sz="2800" dirty="0"/>
          </a:p>
        </p:txBody>
      </p:sp>
      <p:sp>
        <p:nvSpPr>
          <p:cNvPr id="4" name="Subtitle 3"/>
          <p:cNvSpPr>
            <a:spLocks noGrp="1"/>
          </p:cNvSpPr>
          <p:nvPr>
            <p:ph type="subTitle" idx="1"/>
          </p:nvPr>
        </p:nvSpPr>
        <p:spPr>
          <a:xfrm>
            <a:off x="685800" y="3810000"/>
            <a:ext cx="7848600" cy="1752600"/>
          </a:xfrm>
        </p:spPr>
        <p:txBody>
          <a:bodyPr>
            <a:normAutofit/>
          </a:bodyPr>
          <a:lstStyle/>
          <a:p>
            <a:r>
              <a:rPr lang="en-US" sz="3200" b="1" dirty="0" smtClean="0"/>
              <a:t>Standard</a:t>
            </a:r>
            <a:r>
              <a:rPr lang="en-US" sz="3200" b="1" dirty="0" smtClean="0"/>
              <a:t> </a:t>
            </a:r>
            <a:r>
              <a:rPr lang="en-US" sz="3200" b="1" dirty="0"/>
              <a:t>4.4: Define rights and responsibilities of buyers and sellers under consumer protection laws.</a:t>
            </a:r>
            <a:endParaRPr lang="en-US" sz="3200" dirty="0"/>
          </a:p>
        </p:txBody>
      </p:sp>
    </p:spTree>
    <p:extLst>
      <p:ext uri="{BB962C8B-B14F-4D97-AF65-F5344CB8AC3E}">
        <p14:creationId xmlns:p14="http://schemas.microsoft.com/office/powerpoint/2010/main" val="6056749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394692"/>
            <a:ext cx="8839200" cy="6463308"/>
          </a:xfrm>
          <a:prstGeom prst="rect">
            <a:avLst/>
          </a:prstGeom>
        </p:spPr>
        <p:txBody>
          <a:bodyPr wrap="square">
            <a:spAutoFit/>
          </a:bodyPr>
          <a:lstStyle/>
          <a:p>
            <a:r>
              <a:rPr lang="en-US" b="1" dirty="0"/>
              <a:t>The Federal Trade Commission</a:t>
            </a:r>
          </a:p>
          <a:p>
            <a:r>
              <a:rPr lang="en-US" dirty="0"/>
              <a:t>The </a:t>
            </a:r>
            <a:r>
              <a:rPr lang="en-US" dirty="0">
                <a:hlinkClick r:id="rId2"/>
              </a:rPr>
              <a:t>Federal Trade Commission</a:t>
            </a:r>
            <a:r>
              <a:rPr lang="en-US" dirty="0"/>
              <a:t> (FTC) is the main federal agency enforcing consumer protection laws. The FTC uses what it calls "industry guides" and trade regulations to define what "unfair or deceptive" trade practices are.</a:t>
            </a:r>
          </a:p>
          <a:p>
            <a:r>
              <a:rPr lang="en-US" dirty="0"/>
              <a:t>The FTC enforces most federal consumer laws, including the:</a:t>
            </a:r>
          </a:p>
          <a:p>
            <a:r>
              <a:rPr lang="en-US" dirty="0">
                <a:hlinkClick r:id="rId3"/>
              </a:rPr>
              <a:t>Fair Credit Reporting Act</a:t>
            </a:r>
            <a:r>
              <a:rPr lang="en-US" dirty="0"/>
              <a:t> (FCRA) - outlines the steps you need to take to correct mistakes or errors on your </a:t>
            </a:r>
            <a:r>
              <a:rPr lang="en-US" dirty="0">
                <a:hlinkClick r:id="rId4"/>
              </a:rPr>
              <a:t>credit report</a:t>
            </a:r>
            <a:endParaRPr lang="en-US" dirty="0"/>
          </a:p>
          <a:p>
            <a:r>
              <a:rPr lang="en-US" dirty="0">
                <a:hlinkClick r:id="rId5"/>
              </a:rPr>
              <a:t>Truth in Lending Act</a:t>
            </a:r>
            <a:r>
              <a:rPr lang="en-US" dirty="0"/>
              <a:t> (TILA) - credit card companies can't bill you more than $50 per card for unauthorized charges made to those cards</a:t>
            </a:r>
          </a:p>
          <a:p>
            <a:r>
              <a:rPr lang="en-US" dirty="0">
                <a:hlinkClick r:id="rId6"/>
              </a:rPr>
              <a:t>Fair Credit Billing Act</a:t>
            </a:r>
            <a:r>
              <a:rPr lang="en-US" dirty="0"/>
              <a:t> - sets out how to fix billing errors on your credit card accounts, including fraudulent charges</a:t>
            </a:r>
          </a:p>
          <a:p>
            <a:r>
              <a:rPr lang="en-US" dirty="0">
                <a:hlinkClick r:id="rId7"/>
              </a:rPr>
              <a:t>Fair Debt Collection Practices Act</a:t>
            </a:r>
            <a:r>
              <a:rPr lang="en-US" dirty="0"/>
              <a:t> (FDCPA) - bars debt collectors from using unfair and deceptive practices to collect overdue bills</a:t>
            </a:r>
          </a:p>
          <a:p>
            <a:r>
              <a:rPr lang="en-US" dirty="0">
                <a:hlinkClick r:id="rId8"/>
              </a:rPr>
              <a:t>Magnuson-Moss Warranty Act</a:t>
            </a:r>
            <a:r>
              <a:rPr lang="en-US" dirty="0"/>
              <a:t> - requires manufacturers and sellers to explain warranty coverage, terms and exclusions</a:t>
            </a:r>
          </a:p>
          <a:p>
            <a:r>
              <a:rPr lang="en-US" dirty="0">
                <a:hlinkClick r:id="rId9"/>
              </a:rPr>
              <a:t>Identity Theft and Assumption Deterrence Act of 1998</a:t>
            </a:r>
            <a:r>
              <a:rPr lang="en-US" dirty="0"/>
              <a:t> (ITADA) - created services for education on </a:t>
            </a:r>
            <a:r>
              <a:rPr lang="en-US" dirty="0">
                <a:hlinkClick r:id="rId10"/>
              </a:rPr>
              <a:t>identity theft</a:t>
            </a:r>
            <a:r>
              <a:rPr lang="en-US" dirty="0"/>
              <a:t> and filing complaints on identity theft</a:t>
            </a:r>
          </a:p>
          <a:p>
            <a:r>
              <a:rPr lang="en-US" dirty="0">
                <a:hlinkClick r:id="rId11"/>
              </a:rPr>
              <a:t>Credit Card Accountability, Responsibility and Disclosure Act</a:t>
            </a:r>
            <a:r>
              <a:rPr lang="en-US" dirty="0"/>
              <a:t> (CARD Act) - limits fees and penalties charged by credit card companies, as well as when they may increase interest rates and by how much</a:t>
            </a:r>
          </a:p>
          <a:p>
            <a:r>
              <a:rPr lang="en-US" dirty="0"/>
              <a:t>The FTC </a:t>
            </a:r>
            <a:r>
              <a:rPr lang="en-US" dirty="0">
                <a:hlinkClick r:id="rId12"/>
              </a:rPr>
              <a:t>enforces these laws</a:t>
            </a:r>
            <a:r>
              <a:rPr lang="en-US" dirty="0"/>
              <a:t> though administrative proceedings, lawsuits or its rulemaking power. Often, the FTC takes action after consumers </a:t>
            </a:r>
            <a:r>
              <a:rPr lang="en-US" dirty="0">
                <a:hlinkClick r:id="rId13"/>
              </a:rPr>
              <a:t>file complaints</a:t>
            </a:r>
            <a:r>
              <a:rPr lang="en-US" dirty="0"/>
              <a:t> about particular products, services or businesses.</a:t>
            </a:r>
          </a:p>
        </p:txBody>
      </p:sp>
    </p:spTree>
    <p:extLst>
      <p:ext uri="{BB962C8B-B14F-4D97-AF65-F5344CB8AC3E}">
        <p14:creationId xmlns:p14="http://schemas.microsoft.com/office/powerpoint/2010/main" val="42759649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800" b="1" dirty="0" err="1" smtClean="0"/>
              <a:t>STrand</a:t>
            </a:r>
            <a:r>
              <a:rPr lang="en-US" sz="2800" b="1" dirty="0" smtClean="0"/>
              <a:t> </a:t>
            </a:r>
            <a:r>
              <a:rPr lang="en-US" sz="2800" b="1" dirty="0"/>
              <a:t>4: Students will understand principles of personal money management, including budgeting, managing accounts, and the role of credit and impacts on personal </a:t>
            </a:r>
            <a:r>
              <a:rPr lang="en-US" sz="2800" b="1" dirty="0" smtClean="0"/>
              <a:t/>
            </a:r>
            <a:br>
              <a:rPr lang="en-US" sz="2800" b="1" dirty="0" smtClean="0"/>
            </a:br>
            <a:r>
              <a:rPr lang="en-US" sz="2800" b="1" dirty="0" smtClean="0"/>
              <a:t>finance </a:t>
            </a:r>
            <a:r>
              <a:rPr lang="en-US" sz="2800" b="1" dirty="0"/>
              <a:t>(The money you spend).</a:t>
            </a:r>
            <a:endParaRPr lang="en-US" sz="2800" dirty="0"/>
          </a:p>
        </p:txBody>
      </p:sp>
      <p:sp>
        <p:nvSpPr>
          <p:cNvPr id="4" name="Subtitle 3"/>
          <p:cNvSpPr>
            <a:spLocks noGrp="1"/>
          </p:cNvSpPr>
          <p:nvPr>
            <p:ph type="subTitle" idx="1"/>
          </p:nvPr>
        </p:nvSpPr>
        <p:spPr>
          <a:xfrm>
            <a:off x="609600" y="3886200"/>
            <a:ext cx="7848600" cy="1752600"/>
          </a:xfrm>
        </p:spPr>
        <p:txBody>
          <a:bodyPr>
            <a:noAutofit/>
          </a:bodyPr>
          <a:lstStyle/>
          <a:p>
            <a:r>
              <a:rPr lang="en-US" sz="3200" b="1" dirty="0" smtClean="0"/>
              <a:t>Standard</a:t>
            </a:r>
            <a:r>
              <a:rPr lang="en-US" sz="3200" b="1" dirty="0" smtClean="0"/>
              <a:t> </a:t>
            </a:r>
            <a:r>
              <a:rPr lang="en-US" sz="3200" b="1" dirty="0"/>
              <a:t>4.5: Students will understand the role of government in protecting the consumer.</a:t>
            </a:r>
            <a:endParaRPr lang="en-US" sz="3200" dirty="0"/>
          </a:p>
        </p:txBody>
      </p:sp>
    </p:spTree>
    <p:extLst>
      <p:ext uri="{BB962C8B-B14F-4D97-AF65-F5344CB8AC3E}">
        <p14:creationId xmlns:p14="http://schemas.microsoft.com/office/powerpoint/2010/main" val="7185553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State Laws that Protect the Consumer</a:t>
            </a:r>
            <a:endParaRPr lang="en-US" b="1" dirty="0"/>
          </a:p>
        </p:txBody>
      </p:sp>
      <p:sp>
        <p:nvSpPr>
          <p:cNvPr id="4" name="Rectangle 3"/>
          <p:cNvSpPr/>
          <p:nvPr/>
        </p:nvSpPr>
        <p:spPr>
          <a:xfrm>
            <a:off x="152400" y="1524000"/>
            <a:ext cx="8839200" cy="4801314"/>
          </a:xfrm>
          <a:prstGeom prst="rect">
            <a:avLst/>
          </a:prstGeom>
        </p:spPr>
        <p:txBody>
          <a:bodyPr wrap="square">
            <a:spAutoFit/>
          </a:bodyPr>
          <a:lstStyle/>
          <a:p>
            <a:r>
              <a:rPr lang="en-US" dirty="0" smtClean="0"/>
              <a:t>In </a:t>
            </a:r>
            <a:r>
              <a:rPr lang="en-US" dirty="0"/>
              <a:t>many states, the common law has been compiled into state consumer protection laws. Your </a:t>
            </a:r>
            <a:r>
              <a:rPr lang="en-US" dirty="0">
                <a:hlinkClick r:id="rId2"/>
              </a:rPr>
              <a:t>state attorney general</a:t>
            </a:r>
            <a:r>
              <a:rPr lang="en-US" dirty="0"/>
              <a:t> may enforce these laws, or your state may have a separate </a:t>
            </a:r>
            <a:r>
              <a:rPr lang="en-US" dirty="0">
                <a:hlinkClick r:id="rId3"/>
              </a:rPr>
              <a:t>consumer protection agency</a:t>
            </a:r>
            <a:r>
              <a:rPr lang="en-US" dirty="0"/>
              <a:t>. Many state laws are very similar to the federal consumer protection laws.</a:t>
            </a:r>
          </a:p>
          <a:p>
            <a:r>
              <a:rPr lang="en-US" dirty="0"/>
              <a:t>Some states also have </a:t>
            </a:r>
            <a:r>
              <a:rPr lang="en-US" b="1" dirty="0"/>
              <a:t>business-specific laws</a:t>
            </a:r>
            <a:r>
              <a:rPr lang="en-US" dirty="0"/>
              <a:t> for select industries. These laws cover businesses like:</a:t>
            </a:r>
          </a:p>
          <a:p>
            <a:pPr marL="285750" indent="-285750">
              <a:buFont typeface="Arial" panose="020B0604020202020204" pitchFamily="34" charset="0"/>
              <a:buChar char="•"/>
            </a:pPr>
            <a:r>
              <a:rPr lang="en-US" dirty="0"/>
              <a:t>Mobile home sales</a:t>
            </a:r>
          </a:p>
          <a:p>
            <a:pPr marL="285750" indent="-285750">
              <a:buFont typeface="Arial" panose="020B0604020202020204" pitchFamily="34" charset="0"/>
              <a:buChar char="•"/>
            </a:pPr>
            <a:r>
              <a:rPr lang="en-US" dirty="0"/>
              <a:t>Vehicle repairs and </a:t>
            </a:r>
            <a:r>
              <a:rPr lang="en-US" dirty="0" smtClean="0"/>
              <a:t>sales (Lemmon Laws – 72 hours)</a:t>
            </a:r>
            <a:endParaRPr lang="en-US" dirty="0"/>
          </a:p>
          <a:p>
            <a:pPr marL="285750" indent="-285750">
              <a:buFont typeface="Arial" panose="020B0604020202020204" pitchFamily="34" charset="0"/>
              <a:buChar char="•"/>
            </a:pPr>
            <a:r>
              <a:rPr lang="en-US" dirty="0"/>
              <a:t>Travel agencies</a:t>
            </a:r>
          </a:p>
          <a:p>
            <a:pPr marL="285750" indent="-285750">
              <a:buFont typeface="Arial" panose="020B0604020202020204" pitchFamily="34" charset="0"/>
              <a:buChar char="•"/>
            </a:pPr>
            <a:r>
              <a:rPr lang="en-US" dirty="0"/>
              <a:t>Storage of household goods</a:t>
            </a:r>
          </a:p>
          <a:p>
            <a:pPr marL="285750" indent="-285750">
              <a:buFont typeface="Arial" panose="020B0604020202020204" pitchFamily="34" charset="0"/>
              <a:buChar char="•"/>
            </a:pPr>
            <a:r>
              <a:rPr lang="en-US" dirty="0"/>
              <a:t>Health club contracts</a:t>
            </a:r>
          </a:p>
          <a:p>
            <a:endParaRPr lang="en-US" b="1" dirty="0" smtClean="0"/>
          </a:p>
          <a:p>
            <a:r>
              <a:rPr lang="en-US" b="1" dirty="0" smtClean="0"/>
              <a:t>Outside </a:t>
            </a:r>
            <a:r>
              <a:rPr lang="en-US" b="1" dirty="0"/>
              <a:t>Help</a:t>
            </a:r>
          </a:p>
          <a:p>
            <a:r>
              <a:rPr lang="en-US" dirty="0"/>
              <a:t>Private, volunteer groups, such as the </a:t>
            </a:r>
            <a:r>
              <a:rPr lang="en-US" b="1" dirty="0">
                <a:hlinkClick r:id="rId4"/>
              </a:rPr>
              <a:t>Better Business Bureau</a:t>
            </a:r>
            <a:r>
              <a:rPr lang="en-US" b="1" dirty="0"/>
              <a:t> (BBB)</a:t>
            </a:r>
            <a:r>
              <a:rPr lang="en-US" dirty="0"/>
              <a:t>, also take consumer complaints and investigate abusive business practices. These groups can encourage businesses to abide by consumer protection laws and help settle consumer disputes.</a:t>
            </a:r>
          </a:p>
        </p:txBody>
      </p:sp>
    </p:spTree>
    <p:extLst>
      <p:ext uri="{BB962C8B-B14F-4D97-AF65-F5344CB8AC3E}">
        <p14:creationId xmlns:p14="http://schemas.microsoft.com/office/powerpoint/2010/main" val="815900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normAutofit fontScale="90000"/>
          </a:bodyPr>
          <a:lstStyle/>
          <a:p>
            <a:pPr algn="ctr"/>
            <a:r>
              <a:rPr lang="en-US" b="1" dirty="0" smtClean="0"/>
              <a:t>Economic Forces</a:t>
            </a:r>
            <a:endParaRPr lang="en-US" b="1" dirty="0"/>
          </a:p>
        </p:txBody>
      </p:sp>
      <p:sp>
        <p:nvSpPr>
          <p:cNvPr id="3" name="TextBox 2"/>
          <p:cNvSpPr txBox="1"/>
          <p:nvPr/>
        </p:nvSpPr>
        <p:spPr>
          <a:xfrm>
            <a:off x="76200" y="1143000"/>
            <a:ext cx="8991600" cy="6740307"/>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t>What is Economics – The science of scarcity or choice.</a:t>
            </a:r>
          </a:p>
          <a:p>
            <a:pPr marL="285750" indent="-285750">
              <a:buFont typeface="Arial" panose="020B0604020202020204" pitchFamily="34" charset="0"/>
              <a:buChar char="•"/>
            </a:pPr>
            <a:r>
              <a:rPr lang="en-US" sz="2400" b="1" dirty="0" smtClean="0"/>
              <a:t>Scarcity – Unlimited needs &amp; wants, but limited resources.</a:t>
            </a:r>
          </a:p>
          <a:p>
            <a:pPr marL="285750" indent="-285750">
              <a:buFont typeface="Arial" panose="020B0604020202020204" pitchFamily="34" charset="0"/>
              <a:buChar char="•"/>
            </a:pPr>
            <a:r>
              <a:rPr lang="en-US" sz="2400" b="1" dirty="0" smtClean="0"/>
              <a:t>Opportunity Cost – Choosing is refusing the next best alternative.</a:t>
            </a:r>
          </a:p>
          <a:p>
            <a:pPr marL="285750" indent="-285750">
              <a:buFont typeface="Arial" panose="020B0604020202020204" pitchFamily="34" charset="0"/>
              <a:buChar char="•"/>
            </a:pPr>
            <a:r>
              <a:rPr lang="en-US" sz="2400" b="1" dirty="0" smtClean="0"/>
              <a:t>Supply &amp; Demand – Upward sloping supply curve, and downward sloping demand curve.</a:t>
            </a:r>
          </a:p>
          <a:p>
            <a:pPr marL="285750" indent="-285750">
              <a:buFont typeface="Arial" panose="020B0604020202020204" pitchFamily="34" charset="0"/>
              <a:buChar char="•"/>
            </a:pPr>
            <a:r>
              <a:rPr lang="en-US" sz="2400" b="1" dirty="0" smtClean="0"/>
              <a:t>Equilibrium or the Market </a:t>
            </a:r>
            <a:r>
              <a:rPr lang="en-US" sz="2400" b="1" dirty="0"/>
              <a:t>C</a:t>
            </a:r>
            <a:r>
              <a:rPr lang="en-US" sz="2400" b="1" dirty="0" smtClean="0"/>
              <a:t>learing Price – Where supply and demand intersect.</a:t>
            </a:r>
          </a:p>
          <a:p>
            <a:pPr marL="285750" indent="-285750">
              <a:buFont typeface="Arial" panose="020B0604020202020204" pitchFamily="34" charset="0"/>
              <a:buChar char="•"/>
            </a:pPr>
            <a:r>
              <a:rPr lang="en-US" sz="2400" b="1" dirty="0" smtClean="0"/>
              <a:t>The 4 pillars of </a:t>
            </a:r>
            <a:r>
              <a:rPr lang="en-US" sz="2400" b="1" dirty="0"/>
              <a:t>F</a:t>
            </a:r>
            <a:r>
              <a:rPr lang="en-US" sz="2400" b="1" dirty="0" smtClean="0"/>
              <a:t>ree </a:t>
            </a:r>
            <a:r>
              <a:rPr lang="en-US" sz="2400" b="1" dirty="0"/>
              <a:t>E</a:t>
            </a:r>
            <a:r>
              <a:rPr lang="en-US" sz="2400" b="1" dirty="0" smtClean="0"/>
              <a:t>nterprise – Private property rights, the price system, competition, and entrepreneurship.</a:t>
            </a:r>
          </a:p>
          <a:p>
            <a:pPr marL="285750" indent="-285750">
              <a:buFont typeface="Arial" panose="020B0604020202020204" pitchFamily="34" charset="0"/>
              <a:buChar char="•"/>
            </a:pPr>
            <a:r>
              <a:rPr lang="en-US" sz="2400" b="1" dirty="0" smtClean="0"/>
              <a:t>Economic Stability – Recession: 2 successive quarters of a decline in GDP (Gross Domestic Product).</a:t>
            </a:r>
          </a:p>
          <a:p>
            <a:pPr marL="285750" indent="-285750">
              <a:buFont typeface="Arial" panose="020B0604020202020204" pitchFamily="34" charset="0"/>
              <a:buChar char="•"/>
            </a:pPr>
            <a:r>
              <a:rPr lang="en-US" sz="2400" b="1" dirty="0" smtClean="0"/>
              <a:t>Unemployment Rate – The percentage of adults actively looking for work, who are willing to work.</a:t>
            </a:r>
          </a:p>
          <a:p>
            <a:pPr marL="285750" indent="-285750">
              <a:buFont typeface="Arial" panose="020B0604020202020204" pitchFamily="34" charset="0"/>
              <a:buChar char="•"/>
            </a:pPr>
            <a:r>
              <a:rPr lang="en-US" sz="2400" b="1" dirty="0" smtClean="0"/>
              <a:t>Global Economy – Balance of trade (imports &amp; exports).</a:t>
            </a:r>
          </a:p>
          <a:p>
            <a:pPr marL="285750" indent="-285750">
              <a:buFont typeface="Arial" panose="020B0604020202020204" pitchFamily="34" charset="0"/>
              <a:buChar char="•"/>
            </a:pPr>
            <a:endParaRPr lang="en-US" sz="2400" b="1" dirty="0" smtClean="0"/>
          </a:p>
          <a:p>
            <a:pPr marL="285750" indent="-285750">
              <a:buFont typeface="Arial" panose="020B0604020202020204" pitchFamily="34" charset="0"/>
              <a:buChar char="•"/>
            </a:pPr>
            <a:endParaRPr lang="en-US" sz="2400" b="1" dirty="0" smtClean="0"/>
          </a:p>
          <a:p>
            <a:pPr marL="285750" indent="-285750">
              <a:buFont typeface="Arial" panose="020B0604020202020204" pitchFamily="34" charset="0"/>
              <a:buChar char="•"/>
            </a:pPr>
            <a:endParaRPr lang="en-US" sz="2400" b="1" dirty="0"/>
          </a:p>
        </p:txBody>
      </p:sp>
    </p:spTree>
    <p:extLst>
      <p:ext uri="{BB962C8B-B14F-4D97-AF65-F5344CB8AC3E}">
        <p14:creationId xmlns:p14="http://schemas.microsoft.com/office/powerpoint/2010/main" val="3722206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43000"/>
            <a:ext cx="7848600" cy="1927225"/>
          </a:xfrm>
        </p:spPr>
        <p:txBody>
          <a:bodyPr/>
          <a:lstStyle/>
          <a:p>
            <a:r>
              <a:rPr lang="en-US" sz="2800" b="1" dirty="0" err="1" smtClean="0"/>
              <a:t>STrand</a:t>
            </a:r>
            <a:r>
              <a:rPr lang="en-US" sz="2800" b="1" dirty="0"/>
              <a:t> 1: Students will understand how values, culture, and economic forces affect personal financial priorities and goals (Economics, Culture, &amp; Values).</a:t>
            </a:r>
            <a:endParaRPr lang="en-US" sz="2800" dirty="0"/>
          </a:p>
        </p:txBody>
      </p:sp>
      <p:sp>
        <p:nvSpPr>
          <p:cNvPr id="4" name="Subtitle 3"/>
          <p:cNvSpPr>
            <a:spLocks noGrp="1"/>
          </p:cNvSpPr>
          <p:nvPr>
            <p:ph type="subTitle" idx="1"/>
          </p:nvPr>
        </p:nvSpPr>
        <p:spPr>
          <a:xfrm>
            <a:off x="533400" y="3657600"/>
            <a:ext cx="8229600" cy="1752600"/>
          </a:xfrm>
        </p:spPr>
        <p:txBody>
          <a:bodyPr>
            <a:normAutofit/>
          </a:bodyPr>
          <a:lstStyle/>
          <a:p>
            <a:r>
              <a:rPr lang="en-US" sz="3200" b="1" dirty="0" smtClean="0"/>
              <a:t>Standard</a:t>
            </a:r>
            <a:r>
              <a:rPr lang="en-US" sz="3200" b="1" dirty="0" smtClean="0"/>
              <a:t> </a:t>
            </a:r>
            <a:r>
              <a:rPr lang="en-US" sz="3200" b="1" dirty="0"/>
              <a:t>1.2: Define a rational decision-making process and the steps of financial planning.</a:t>
            </a:r>
            <a:endParaRPr lang="en-US" sz="3200" dirty="0"/>
          </a:p>
        </p:txBody>
      </p:sp>
    </p:spTree>
    <p:extLst>
      <p:ext uri="{BB962C8B-B14F-4D97-AF65-F5344CB8AC3E}">
        <p14:creationId xmlns:p14="http://schemas.microsoft.com/office/powerpoint/2010/main" val="652089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5 Step Decision Making Process</a:t>
            </a:r>
            <a:endParaRPr lang="en-US" b="1" dirty="0"/>
          </a:p>
        </p:txBody>
      </p:sp>
      <p:sp>
        <p:nvSpPr>
          <p:cNvPr id="3" name="Content Placeholder 2"/>
          <p:cNvSpPr>
            <a:spLocks noGrp="1"/>
          </p:cNvSpPr>
          <p:nvPr>
            <p:ph idx="1"/>
          </p:nvPr>
        </p:nvSpPr>
        <p:spPr>
          <a:xfrm>
            <a:off x="457200" y="1981200"/>
            <a:ext cx="8229600" cy="4495800"/>
          </a:xfrm>
        </p:spPr>
        <p:txBody>
          <a:bodyPr/>
          <a:lstStyle/>
          <a:p>
            <a:pPr marL="457200" indent="-457200">
              <a:buFont typeface="+mj-lt"/>
              <a:buAutoNum type="arabicPeriod"/>
            </a:pPr>
            <a:r>
              <a:rPr lang="en-US" b="1" dirty="0" smtClean="0"/>
              <a:t>Define the problem or opportunity</a:t>
            </a:r>
          </a:p>
          <a:p>
            <a:pPr marL="457200" indent="-457200">
              <a:buFont typeface="+mj-lt"/>
              <a:buAutoNum type="arabicPeriod"/>
            </a:pPr>
            <a:r>
              <a:rPr lang="en-US" b="1" dirty="0" smtClean="0"/>
              <a:t>Study the environment, and collaborate with those who have been through this situation before.</a:t>
            </a:r>
          </a:p>
          <a:p>
            <a:pPr marL="457200" indent="-457200">
              <a:buFont typeface="+mj-lt"/>
              <a:buAutoNum type="arabicPeriod"/>
            </a:pPr>
            <a:r>
              <a:rPr lang="en-US" b="1" dirty="0" smtClean="0"/>
              <a:t>List all possible alternative solutions.</a:t>
            </a:r>
          </a:p>
          <a:p>
            <a:pPr marL="457200" indent="-457200">
              <a:buFont typeface="+mj-lt"/>
              <a:buAutoNum type="arabicPeriod"/>
            </a:pPr>
            <a:r>
              <a:rPr lang="en-US" b="1" dirty="0" smtClean="0"/>
              <a:t>Choose your best alternative, and develop and launch your plan.</a:t>
            </a:r>
          </a:p>
          <a:p>
            <a:pPr marL="457200" indent="-457200">
              <a:buFont typeface="+mj-lt"/>
              <a:buAutoNum type="arabicPeriod"/>
            </a:pPr>
            <a:r>
              <a:rPr lang="en-US" b="1" dirty="0" smtClean="0"/>
              <a:t>Evaluate your results, and continue or modify your plan.  If your solution isn’t working, go back to Step 1 and start over.</a:t>
            </a:r>
          </a:p>
        </p:txBody>
      </p:sp>
    </p:spTree>
    <p:extLst>
      <p:ext uri="{BB962C8B-B14F-4D97-AF65-F5344CB8AC3E}">
        <p14:creationId xmlns:p14="http://schemas.microsoft.com/office/powerpoint/2010/main" val="4284183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066800"/>
            <a:ext cx="8229600" cy="1927225"/>
          </a:xfrm>
        </p:spPr>
        <p:txBody>
          <a:bodyPr/>
          <a:lstStyle/>
          <a:p>
            <a:r>
              <a:rPr lang="en-US" sz="2800" b="1" dirty="0" smtClean="0"/>
              <a:t>Strand 1</a:t>
            </a:r>
            <a:r>
              <a:rPr lang="en-US" sz="2800" b="1" dirty="0"/>
              <a:t>: Students will understand how values, culture, and economic forces affect personal </a:t>
            </a:r>
            <a:r>
              <a:rPr lang="en-US" sz="2800" b="1" dirty="0" smtClean="0"/>
              <a:t>financial</a:t>
            </a:r>
            <a:br>
              <a:rPr lang="en-US" sz="2800" b="1" dirty="0" smtClean="0"/>
            </a:br>
            <a:r>
              <a:rPr lang="en-US" sz="2800" b="1" dirty="0" smtClean="0"/>
              <a:t>priorities</a:t>
            </a:r>
            <a:r>
              <a:rPr lang="en-US" sz="2800" b="1" dirty="0"/>
              <a:t> and goals (Economics, Culture, &amp; Values).</a:t>
            </a:r>
            <a:endParaRPr lang="en-US" sz="2800" dirty="0"/>
          </a:p>
        </p:txBody>
      </p:sp>
      <p:sp>
        <p:nvSpPr>
          <p:cNvPr id="3" name="Subtitle 2"/>
          <p:cNvSpPr>
            <a:spLocks noGrp="1"/>
          </p:cNvSpPr>
          <p:nvPr>
            <p:ph type="subTitle" idx="1"/>
          </p:nvPr>
        </p:nvSpPr>
        <p:spPr>
          <a:xfrm>
            <a:off x="685800" y="3733800"/>
            <a:ext cx="7848600" cy="1752600"/>
          </a:xfrm>
        </p:spPr>
        <p:txBody>
          <a:bodyPr>
            <a:normAutofit/>
          </a:bodyPr>
          <a:lstStyle/>
          <a:p>
            <a:r>
              <a:rPr lang="en-US" sz="3200" b="1" dirty="0" smtClean="0"/>
              <a:t>Standard</a:t>
            </a:r>
            <a:r>
              <a:rPr lang="en-US" sz="3200" b="1" dirty="0" smtClean="0"/>
              <a:t> </a:t>
            </a:r>
            <a:r>
              <a:rPr lang="en-US" sz="3200" b="1" dirty="0"/>
              <a:t>1.3: Explain how setting goals affects personal financial planning. </a:t>
            </a:r>
            <a:endParaRPr lang="en-US" sz="3200" dirty="0"/>
          </a:p>
        </p:txBody>
      </p:sp>
    </p:spTree>
    <p:extLst>
      <p:ext uri="{BB962C8B-B14F-4D97-AF65-F5344CB8AC3E}">
        <p14:creationId xmlns:p14="http://schemas.microsoft.com/office/powerpoint/2010/main" val="3954223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SMART Goals have a much higher probability of being realized.</a:t>
            </a:r>
            <a:endParaRPr lang="en-US" b="1" dirty="0"/>
          </a:p>
        </p:txBody>
      </p:sp>
      <p:sp>
        <p:nvSpPr>
          <p:cNvPr id="3" name="Content Placeholder 2"/>
          <p:cNvSpPr>
            <a:spLocks noGrp="1"/>
          </p:cNvSpPr>
          <p:nvPr>
            <p:ph idx="1"/>
          </p:nvPr>
        </p:nvSpPr>
        <p:spPr>
          <a:xfrm>
            <a:off x="1143000" y="2057400"/>
            <a:ext cx="7543800" cy="4419600"/>
          </a:xfrm>
        </p:spPr>
        <p:txBody>
          <a:bodyPr>
            <a:normAutofit/>
          </a:bodyPr>
          <a:lstStyle/>
          <a:p>
            <a:r>
              <a:rPr lang="en-US" sz="4000" b="1" dirty="0" smtClean="0"/>
              <a:t>S = Specific</a:t>
            </a:r>
          </a:p>
          <a:p>
            <a:r>
              <a:rPr lang="en-US" sz="4000" b="1" dirty="0" smtClean="0"/>
              <a:t>M = Measureable</a:t>
            </a:r>
          </a:p>
          <a:p>
            <a:r>
              <a:rPr lang="en-US" sz="4000" b="1" dirty="0" smtClean="0"/>
              <a:t>A = Achievable or Attainable</a:t>
            </a:r>
          </a:p>
          <a:p>
            <a:r>
              <a:rPr lang="en-US" sz="4000" b="1" dirty="0" smtClean="0"/>
              <a:t>R = Realistic</a:t>
            </a:r>
          </a:p>
          <a:p>
            <a:r>
              <a:rPr lang="en-US" sz="4000" b="1" dirty="0" smtClean="0"/>
              <a:t>T = Time-bound  </a:t>
            </a:r>
            <a:endParaRPr lang="en-US" sz="4000" dirty="0"/>
          </a:p>
        </p:txBody>
      </p:sp>
    </p:spTree>
    <p:extLst>
      <p:ext uri="{BB962C8B-B14F-4D97-AF65-F5344CB8AC3E}">
        <p14:creationId xmlns:p14="http://schemas.microsoft.com/office/powerpoint/2010/main" val="1953843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1722</TotalTime>
  <Words>2279</Words>
  <Application>Microsoft Office PowerPoint</Application>
  <PresentationFormat>On-screen Show (4:3)</PresentationFormat>
  <Paragraphs>312</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Clarity</vt:lpstr>
      <vt:lpstr>Financial Literacy Review for the Utah State Skills Test</vt:lpstr>
      <vt:lpstr>PowerPoint Presentation</vt:lpstr>
      <vt:lpstr>Strand 1: Students will understand how values, culture, and economic forces affect personal financial  priorities  and goals (Economics, Culture, &amp; Values).</vt:lpstr>
      <vt:lpstr>Values, Needs, Wants, &amp; Scarcity</vt:lpstr>
      <vt:lpstr>Economic Forces</vt:lpstr>
      <vt:lpstr>STrand 1: Students will understand how values, culture, and economic forces affect personal financial priorities and goals (Economics, Culture, &amp; Values).</vt:lpstr>
      <vt:lpstr>5 Step Decision Making Process</vt:lpstr>
      <vt:lpstr>Strand 1: Students will understand how values, culture, and economic forces affect personal financial priorities and goals (Economics, Culture, &amp; Values).</vt:lpstr>
      <vt:lpstr>SMART Goals have a much higher probability of being realized.</vt:lpstr>
      <vt:lpstr>STrand  2: Students will understand sources of income and the relationship between career preparation and lifetime earning power (The money you earn).</vt:lpstr>
      <vt:lpstr>Sources of Income</vt:lpstr>
      <vt:lpstr>Math Word Problem – Paycheck Deductions</vt:lpstr>
      <vt:lpstr>Net Worth</vt:lpstr>
      <vt:lpstr>What are the Top Ten Skills that employers want?</vt:lpstr>
      <vt:lpstr>Strand 2: Students will understand sources of income and the relationship between career preparation and lifetime earning power (The money you earn).</vt:lpstr>
      <vt:lpstr>PowerPoint Presentation</vt:lpstr>
      <vt:lpstr>PowerPoint Presentation</vt:lpstr>
      <vt:lpstr>FAFSA</vt:lpstr>
      <vt:lpstr>Best Paying Jobs (Please note all require post secondary education.)</vt:lpstr>
      <vt:lpstr>Income Taxes</vt:lpstr>
      <vt:lpstr>STrand 3: Students will evaluate saving methods and investment  strategies (The money you save and invest).</vt:lpstr>
      <vt:lpstr>Types of Financial Institutions</vt:lpstr>
      <vt:lpstr>Government Protection of Your Checking and Savings Accounts</vt:lpstr>
      <vt:lpstr>Personal Financial Accounts</vt:lpstr>
      <vt:lpstr>Checking Account Reconciliation</vt:lpstr>
      <vt:lpstr>STrand 3: Students will evaluate saving methods and investment  strategies (The money you save and invest).</vt:lpstr>
      <vt:lpstr>The Rule of 72</vt:lpstr>
      <vt:lpstr>Math Word Problem – Rule of 72</vt:lpstr>
      <vt:lpstr>STrand 3: Students will evaluate saving methods and investment  strategies (The money you save and invest).</vt:lpstr>
      <vt:lpstr>Savings &amp; Investment Choices</vt:lpstr>
      <vt:lpstr>Insurance</vt:lpstr>
      <vt:lpstr>STrand 4: Students will understand principles of personal money management, including budgeting, managing accounts, and the role of credit and impacts on personal  finance (The money you spend).</vt:lpstr>
      <vt:lpstr>Budgeting</vt:lpstr>
      <vt:lpstr>Math Word Problem – Purchase Discount</vt:lpstr>
      <vt:lpstr>STrand 4: Students will understand principles of personal money management, including budgeting, managing accounts, and the role of credit and impacts on personal  finance (The money you spend).</vt:lpstr>
      <vt:lpstr>PowerPoint Presentation</vt:lpstr>
      <vt:lpstr>Collateral:</vt:lpstr>
      <vt:lpstr>STRAND 4: Students will understand principles of personal money management, including budgeting, managing accounts, and the role of credit and impacts on personal  finance (The money you spend).</vt:lpstr>
      <vt:lpstr>Credit Score / FICO Score</vt:lpstr>
      <vt:lpstr>STrand 4: Students will understand principles of personal money management, including budgeting, managing accounts, and the role of credit and impacts on personal  finance (The money you spend).</vt:lpstr>
      <vt:lpstr>PowerPoint Presentation</vt:lpstr>
      <vt:lpstr>STrand 4: Students will understand principles of personal money management, including budgeting, managing accounts, and the role of credit and impacts on personal  finance (The money you spend).</vt:lpstr>
      <vt:lpstr>State Laws that Protect the Consumer</vt:lpstr>
    </vt:vector>
  </TitlesOfParts>
  <Company>JSD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Literacy Review</dc:title>
  <dc:creator>Robert Willardson</dc:creator>
  <cp:lastModifiedBy>Robert Willardson</cp:lastModifiedBy>
  <cp:revision>73</cp:revision>
  <dcterms:created xsi:type="dcterms:W3CDTF">2015-11-03T10:43:57Z</dcterms:created>
  <dcterms:modified xsi:type="dcterms:W3CDTF">2017-05-15T15:31:47Z</dcterms:modified>
</cp:coreProperties>
</file>