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3" r:id="rId4"/>
    <p:sldId id="314" r:id="rId5"/>
    <p:sldId id="259" r:id="rId6"/>
    <p:sldId id="277" r:id="rId7"/>
    <p:sldId id="278" r:id="rId8"/>
    <p:sldId id="303" r:id="rId9"/>
    <p:sldId id="304" r:id="rId10"/>
    <p:sldId id="268" r:id="rId11"/>
    <p:sldId id="299" r:id="rId12"/>
    <p:sldId id="260" r:id="rId13"/>
    <p:sldId id="269" r:id="rId14"/>
    <p:sldId id="261" r:id="rId15"/>
    <p:sldId id="318" r:id="rId16"/>
    <p:sldId id="319" r:id="rId17"/>
    <p:sldId id="320" r:id="rId18"/>
    <p:sldId id="262" r:id="rId19"/>
    <p:sldId id="317" r:id="rId20"/>
    <p:sldId id="263" r:id="rId21"/>
    <p:sldId id="316" r:id="rId22"/>
    <p:sldId id="264" r:id="rId23"/>
    <p:sldId id="315" r:id="rId24"/>
    <p:sldId id="289" r:id="rId25"/>
    <p:sldId id="265" r:id="rId26"/>
    <p:sldId id="286" r:id="rId27"/>
    <p:sldId id="287" r:id="rId28"/>
    <p:sldId id="288" r:id="rId29"/>
    <p:sldId id="266" r:id="rId30"/>
    <p:sldId id="273" r:id="rId31"/>
    <p:sldId id="276" r:id="rId32"/>
    <p:sldId id="272" r:id="rId33"/>
    <p:sldId id="280" r:id="rId34"/>
    <p:sldId id="281"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94660"/>
  </p:normalViewPr>
  <p:slideViewPr>
    <p:cSldViewPr>
      <p:cViewPr varScale="1">
        <p:scale>
          <a:sx n="55" d="100"/>
          <a:sy n="55" d="100"/>
        </p:scale>
        <p:origin x="-1128"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333CEF2-8737-4E37-B0C4-5908064CA537}" type="datetimeFigureOut">
              <a:rPr lang="en-US" smtClean="0"/>
              <a:t>5/21/2016</a:t>
            </a:fld>
            <a:endParaRPr lang="en-US"/>
          </a:p>
        </p:txBody>
      </p:sp>
      <p:sp>
        <p:nvSpPr>
          <p:cNvPr id="8" name="Slide Number Placeholder 7"/>
          <p:cNvSpPr>
            <a:spLocks noGrp="1"/>
          </p:cNvSpPr>
          <p:nvPr>
            <p:ph type="sldNum" sz="quarter" idx="11"/>
          </p:nvPr>
        </p:nvSpPr>
        <p:spPr/>
        <p:txBody>
          <a:bodyPr/>
          <a:lstStyle/>
          <a:p>
            <a:fld id="{A50D2C0A-EAAD-46ED-83FE-70058983823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3CEF2-8737-4E37-B0C4-5908064CA537}"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3CEF2-8737-4E37-B0C4-5908064CA537}"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333CEF2-8737-4E37-B0C4-5908064CA537}"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3CEF2-8737-4E37-B0C4-5908064CA537}"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D2C0A-EAAD-46ED-83FE-700589838239}"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333CEF2-8737-4E37-B0C4-5908064CA537}"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D2C0A-EAAD-46ED-83FE-700589838239}"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333CEF2-8737-4E37-B0C4-5908064CA537}"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D2C0A-EAAD-46ED-83FE-700589838239}"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3CEF2-8737-4E37-B0C4-5908064CA537}"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CEF2-8737-4E37-B0C4-5908064CA537}"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3CEF2-8737-4E37-B0C4-5908064CA537}"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3CEF2-8737-4E37-B0C4-5908064CA537}"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D2C0A-EAAD-46ED-83FE-7005898382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333CEF2-8737-4E37-B0C4-5908064CA537}" type="datetimeFigureOut">
              <a:rPr lang="en-US" smtClean="0"/>
              <a:t>5/21/2016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0D2C0A-EAAD-46ED-83FE-700589838239}"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125" y="381000"/>
            <a:ext cx="7772400" cy="1470025"/>
          </a:xfrm>
        </p:spPr>
        <p:txBody>
          <a:bodyPr/>
          <a:lstStyle/>
          <a:p>
            <a:r>
              <a:rPr lang="en-US" sz="5400" b="1" dirty="0" smtClean="0"/>
              <a:t>Entrepreneurship Review</a:t>
            </a:r>
            <a:endParaRPr lang="en-US" sz="5400" b="1" dirty="0"/>
          </a:p>
        </p:txBody>
      </p:sp>
      <p:pic>
        <p:nvPicPr>
          <p:cNvPr id="1026" name="Picture 2" descr="http://www.startuppanel.co/wp-content/uploads/2015/01/entrepreneu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555"/>
          <a:stretch/>
        </p:blipFill>
        <p:spPr bwMode="auto">
          <a:xfrm>
            <a:off x="1295400" y="2057400"/>
            <a:ext cx="655785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236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pPr algn="ctr"/>
            <a:r>
              <a:rPr lang="en-US" sz="4800" b="1" dirty="0" smtClean="0"/>
              <a:t>Four Pillars of Management</a:t>
            </a:r>
            <a:endParaRPr lang="en-US" sz="4800" b="1" dirty="0"/>
          </a:p>
        </p:txBody>
      </p:sp>
      <p:sp>
        <p:nvSpPr>
          <p:cNvPr id="3" name="Content Placeholder 2"/>
          <p:cNvSpPr>
            <a:spLocks noGrp="1"/>
          </p:cNvSpPr>
          <p:nvPr>
            <p:ph idx="1"/>
          </p:nvPr>
        </p:nvSpPr>
        <p:spPr>
          <a:xfrm>
            <a:off x="2438400" y="2057400"/>
            <a:ext cx="6019800" cy="4572000"/>
          </a:xfrm>
        </p:spPr>
        <p:txBody>
          <a:bodyPr>
            <a:normAutofit/>
          </a:bodyPr>
          <a:lstStyle/>
          <a:p>
            <a:pPr marL="514350" indent="-514350">
              <a:buFont typeface="+mj-lt"/>
              <a:buAutoNum type="arabicPeriod"/>
            </a:pPr>
            <a:r>
              <a:rPr lang="en-US" sz="3600" b="1" dirty="0" smtClean="0">
                <a:solidFill>
                  <a:schemeClr val="tx1"/>
                </a:solidFill>
                <a:latin typeface="+mn-lt"/>
              </a:rPr>
              <a:t>Planning</a:t>
            </a:r>
          </a:p>
          <a:p>
            <a:pPr marL="514350" indent="-514350">
              <a:buFont typeface="+mj-lt"/>
              <a:buAutoNum type="arabicPeriod"/>
            </a:pPr>
            <a:r>
              <a:rPr lang="en-US" sz="3600" b="1" dirty="0" smtClean="0">
                <a:solidFill>
                  <a:schemeClr val="tx1"/>
                </a:solidFill>
                <a:latin typeface="+mn-lt"/>
              </a:rPr>
              <a:t>Organizing</a:t>
            </a:r>
          </a:p>
          <a:p>
            <a:pPr marL="514350" indent="-514350">
              <a:buFont typeface="+mj-lt"/>
              <a:buAutoNum type="arabicPeriod"/>
            </a:pPr>
            <a:r>
              <a:rPr lang="en-US" sz="3600" b="1" dirty="0" smtClean="0">
                <a:solidFill>
                  <a:schemeClr val="tx1"/>
                </a:solidFill>
                <a:latin typeface="+mn-lt"/>
              </a:rPr>
              <a:t>Directing</a:t>
            </a:r>
          </a:p>
          <a:p>
            <a:pPr marL="514350" indent="-514350">
              <a:buFont typeface="+mj-lt"/>
              <a:buAutoNum type="arabicPeriod"/>
            </a:pPr>
            <a:r>
              <a:rPr lang="en-US" sz="3600" b="1" dirty="0" smtClean="0">
                <a:solidFill>
                  <a:schemeClr val="tx1"/>
                </a:solidFill>
                <a:latin typeface="+mn-lt"/>
              </a:rPr>
              <a:t>Controlling</a:t>
            </a:r>
            <a:endParaRPr lang="en-US" sz="3600" b="1" dirty="0">
              <a:solidFill>
                <a:schemeClr val="tx1"/>
              </a:solidFill>
              <a:latin typeface="+mn-lt"/>
            </a:endParaRPr>
          </a:p>
        </p:txBody>
      </p:sp>
    </p:spTree>
    <p:extLst>
      <p:ext uri="{BB962C8B-B14F-4D97-AF65-F5344CB8AC3E}">
        <p14:creationId xmlns:p14="http://schemas.microsoft.com/office/powerpoint/2010/main" val="111754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138" y="457200"/>
            <a:ext cx="8229600" cy="1600200"/>
          </a:xfrm>
        </p:spPr>
        <p:txBody>
          <a:bodyPr/>
          <a:lstStyle/>
          <a:p>
            <a:pPr algn="ctr"/>
            <a:r>
              <a:rPr lang="en-US" sz="4800" b="1" dirty="0" smtClean="0"/>
              <a:t>Management Responsibilities</a:t>
            </a:r>
            <a:endParaRPr lang="en-US" sz="4800" b="1" dirty="0"/>
          </a:p>
        </p:txBody>
      </p:sp>
      <p:sp>
        <p:nvSpPr>
          <p:cNvPr id="3" name="TextBox 2"/>
          <p:cNvSpPr txBox="1"/>
          <p:nvPr/>
        </p:nvSpPr>
        <p:spPr>
          <a:xfrm>
            <a:off x="3124200" y="2590800"/>
            <a:ext cx="2769476" cy="4031873"/>
          </a:xfrm>
          <a:prstGeom prst="rect">
            <a:avLst/>
          </a:prstGeom>
          <a:noFill/>
        </p:spPr>
        <p:txBody>
          <a:bodyPr wrap="none" rtlCol="0">
            <a:spAutoFit/>
          </a:bodyPr>
          <a:lstStyle/>
          <a:p>
            <a:pPr marL="342900" indent="-342900">
              <a:buFont typeface="+mj-lt"/>
              <a:buAutoNum type="arabicPeriod"/>
            </a:pPr>
            <a:r>
              <a:rPr lang="en-US" sz="3200" b="1" dirty="0" smtClean="0"/>
              <a:t> Recruiting</a:t>
            </a:r>
          </a:p>
          <a:p>
            <a:pPr marL="342900" indent="-342900">
              <a:buFont typeface="+mj-lt"/>
              <a:buAutoNum type="arabicPeriod"/>
            </a:pPr>
            <a:r>
              <a:rPr lang="en-US" sz="3200" b="1" dirty="0" smtClean="0"/>
              <a:t> Hiring</a:t>
            </a:r>
          </a:p>
          <a:p>
            <a:pPr marL="342900" indent="-342900">
              <a:buFont typeface="+mj-lt"/>
              <a:buAutoNum type="arabicPeriod"/>
            </a:pPr>
            <a:r>
              <a:rPr lang="en-US" sz="3200" b="1" dirty="0"/>
              <a:t> </a:t>
            </a:r>
            <a:r>
              <a:rPr lang="en-US" sz="3200" b="1" dirty="0" smtClean="0"/>
              <a:t>Training</a:t>
            </a:r>
          </a:p>
          <a:p>
            <a:pPr marL="342900" indent="-342900">
              <a:buFont typeface="+mj-lt"/>
              <a:buAutoNum type="arabicPeriod"/>
            </a:pPr>
            <a:r>
              <a:rPr lang="en-US" sz="3200" b="1" dirty="0"/>
              <a:t> </a:t>
            </a:r>
            <a:r>
              <a:rPr lang="en-US" sz="3200" b="1" dirty="0" smtClean="0"/>
              <a:t>Appraising</a:t>
            </a:r>
          </a:p>
          <a:p>
            <a:pPr marL="342900" indent="-342900">
              <a:buFont typeface="+mj-lt"/>
              <a:buAutoNum type="arabicPeriod"/>
            </a:pPr>
            <a:r>
              <a:rPr lang="en-US" sz="3200" b="1" dirty="0" smtClean="0"/>
              <a:t> Promoting</a:t>
            </a:r>
          </a:p>
          <a:p>
            <a:pPr marL="342900" indent="-342900">
              <a:buFont typeface="+mj-lt"/>
              <a:buAutoNum type="arabicPeriod"/>
            </a:pPr>
            <a:r>
              <a:rPr lang="en-US" sz="3200" b="1" dirty="0"/>
              <a:t> </a:t>
            </a:r>
            <a:r>
              <a:rPr lang="en-US" sz="3200" b="1" dirty="0" smtClean="0"/>
              <a:t>Firing</a:t>
            </a:r>
          </a:p>
          <a:p>
            <a:pPr marL="342900" indent="-342900">
              <a:buFont typeface="+mj-lt"/>
              <a:buAutoNum type="arabicPeriod"/>
            </a:pPr>
            <a:endParaRPr lang="en-US" sz="3200" b="1" dirty="0" smtClean="0"/>
          </a:p>
          <a:p>
            <a:pPr marL="342900" indent="-342900">
              <a:buFont typeface="+mj-lt"/>
              <a:buAutoNum type="arabicPeriod"/>
            </a:pPr>
            <a:endParaRPr lang="en-US" sz="3200" b="1" dirty="0"/>
          </a:p>
        </p:txBody>
      </p:sp>
    </p:spTree>
    <p:extLst>
      <p:ext uri="{BB962C8B-B14F-4D97-AF65-F5344CB8AC3E}">
        <p14:creationId xmlns:p14="http://schemas.microsoft.com/office/powerpoint/2010/main" val="3581441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5800"/>
            <a:ext cx="8229600" cy="1600200"/>
          </a:xfrm>
        </p:spPr>
        <p:txBody>
          <a:bodyPr/>
          <a:lstStyle/>
          <a:p>
            <a:pPr algn="l">
              <a:lnSpc>
                <a:spcPct val="150000"/>
              </a:lnSpc>
            </a:pPr>
            <a:r>
              <a:rPr lang="en-US" sz="1600" b="1" dirty="0"/>
              <a:t>Objective 3: Students will understand idea generation through innovation and problem solving. </a:t>
            </a:r>
            <a:r>
              <a:rPr lang="en-US" sz="1600" b="1" dirty="0" smtClean="0"/>
              <a:t/>
            </a:r>
            <a:br>
              <a:rPr lang="en-US" sz="1600" b="1" dirty="0" smtClean="0"/>
            </a:br>
            <a:r>
              <a:rPr lang="en-US" sz="1600" b="1" dirty="0" smtClean="0"/>
              <a:t>• </a:t>
            </a:r>
            <a:r>
              <a:rPr lang="en-US" sz="1600" b="1" dirty="0"/>
              <a:t>Understand basic business model concepts. </a:t>
            </a:r>
            <a:r>
              <a:rPr lang="en-US" sz="1600" b="1" dirty="0" smtClean="0"/>
              <a:t/>
            </a:r>
            <a:br>
              <a:rPr lang="en-US" sz="1600" b="1" dirty="0" smtClean="0"/>
            </a:br>
            <a:r>
              <a:rPr lang="en-US" sz="1600" b="1" dirty="0" smtClean="0"/>
              <a:t>• </a:t>
            </a:r>
            <a:r>
              <a:rPr lang="en-US" sz="1600" b="1" dirty="0"/>
              <a:t>Generate ideas for products and/or service to meet or create markets or needs, wants, and trends. </a:t>
            </a:r>
            <a:r>
              <a:rPr lang="en-US" sz="1600" b="1" dirty="0" smtClean="0"/>
              <a:t/>
            </a:r>
            <a:br>
              <a:rPr lang="en-US" sz="1600" b="1" dirty="0" smtClean="0"/>
            </a:br>
            <a:r>
              <a:rPr lang="en-US" sz="1600" b="1" dirty="0" smtClean="0"/>
              <a:t>• </a:t>
            </a:r>
            <a:r>
              <a:rPr lang="en-US" sz="1600" b="1" dirty="0"/>
              <a:t>Compare and contrast the advantages and disadvantages of buying an existing business, starting a new business, or purchasing a franchise. Review basic business models. </a:t>
            </a:r>
            <a:r>
              <a:rPr lang="en-US" sz="1600" b="1" dirty="0" smtClean="0"/>
              <a:t/>
            </a:r>
            <a:br>
              <a:rPr lang="en-US" sz="1600" b="1" dirty="0" smtClean="0"/>
            </a:br>
            <a:r>
              <a:rPr lang="en-US" sz="1600" b="1" dirty="0" smtClean="0"/>
              <a:t>• </a:t>
            </a:r>
            <a:r>
              <a:rPr lang="en-US" sz="1600" b="1" dirty="0"/>
              <a:t>Identify research tools used to gather information about markets, market trends, and business and consumer needs and wants. </a:t>
            </a:r>
            <a:r>
              <a:rPr lang="en-US" sz="1600" b="1" dirty="0" smtClean="0"/>
              <a:t/>
            </a:r>
            <a:br>
              <a:rPr lang="en-US" sz="1600" b="1" dirty="0" smtClean="0"/>
            </a:br>
            <a:r>
              <a:rPr lang="en-US" sz="1600" b="1" dirty="0" smtClean="0"/>
              <a:t>• </a:t>
            </a:r>
            <a:r>
              <a:rPr lang="en-US" sz="1600" b="1" dirty="0"/>
              <a:t>Identify trends in entrepreneurship (e.g., emerging technologies, social entrepreneurship, green entrepreneurship, lean start-up, business model— canvas, crowdsourcing and crowd funding). </a:t>
            </a:r>
            <a:r>
              <a:rPr lang="en-US" sz="1600" b="1" dirty="0" smtClean="0"/>
              <a:t/>
            </a:r>
            <a:br>
              <a:rPr lang="en-US" sz="1600" b="1" dirty="0" smtClean="0"/>
            </a:br>
            <a:r>
              <a:rPr lang="en-US" sz="1600" b="1" dirty="0" smtClean="0"/>
              <a:t>• </a:t>
            </a:r>
            <a:r>
              <a:rPr lang="en-US" sz="1600" b="1" dirty="0"/>
              <a:t>Understand the basic concepts of lean start-up, a minimally viable product, pivoting, and “failing fast.”</a:t>
            </a:r>
          </a:p>
        </p:txBody>
      </p:sp>
    </p:spTree>
    <p:extLst>
      <p:ext uri="{BB962C8B-B14F-4D97-AF65-F5344CB8AC3E}">
        <p14:creationId xmlns:p14="http://schemas.microsoft.com/office/powerpoint/2010/main" val="1939343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6 Step Decision Process</a:t>
            </a:r>
            <a:endParaRPr lang="en-US" b="1" dirty="0"/>
          </a:p>
        </p:txBody>
      </p:sp>
      <p:sp>
        <p:nvSpPr>
          <p:cNvPr id="3" name="Content Placeholder 2"/>
          <p:cNvSpPr>
            <a:spLocks noGrp="1"/>
          </p:cNvSpPr>
          <p:nvPr>
            <p:ph idx="1"/>
          </p:nvPr>
        </p:nvSpPr>
        <p:spPr>
          <a:xfrm>
            <a:off x="457200" y="1828800"/>
            <a:ext cx="8229600" cy="4648200"/>
          </a:xfrm>
        </p:spPr>
        <p:txBody>
          <a:bodyPr/>
          <a:lstStyle/>
          <a:p>
            <a:pPr marL="514350" indent="-514350">
              <a:buFont typeface="+mj-lt"/>
              <a:buAutoNum type="arabicPeriod"/>
            </a:pPr>
            <a:r>
              <a:rPr lang="en-US" b="1" dirty="0" smtClean="0"/>
              <a:t>Identify/Define the Problem/Opportunity</a:t>
            </a:r>
          </a:p>
          <a:p>
            <a:pPr marL="514350" indent="-514350">
              <a:buFont typeface="+mj-lt"/>
              <a:buAutoNum type="arabicPeriod"/>
            </a:pPr>
            <a:r>
              <a:rPr lang="en-US" b="1" dirty="0" smtClean="0"/>
              <a:t>Study the Environment</a:t>
            </a:r>
          </a:p>
          <a:p>
            <a:pPr marL="514350" indent="-514350">
              <a:buFont typeface="+mj-lt"/>
              <a:buAutoNum type="arabicPeriod"/>
            </a:pPr>
            <a:r>
              <a:rPr lang="en-US" b="1" dirty="0" smtClean="0"/>
              <a:t>List all Possible Alternatives</a:t>
            </a:r>
          </a:p>
          <a:p>
            <a:pPr marL="514350" indent="-514350">
              <a:buFont typeface="+mj-lt"/>
              <a:buAutoNum type="arabicPeriod"/>
            </a:pPr>
            <a:r>
              <a:rPr lang="en-US" b="1" dirty="0" smtClean="0"/>
              <a:t>Collaborate &amp; Choose the Best Alternative</a:t>
            </a:r>
          </a:p>
          <a:p>
            <a:pPr marL="514350" indent="-514350">
              <a:buFont typeface="+mj-lt"/>
              <a:buAutoNum type="arabicPeriod"/>
            </a:pPr>
            <a:r>
              <a:rPr lang="en-US" b="1" dirty="0" smtClean="0"/>
              <a:t>Launch Your Plan</a:t>
            </a:r>
          </a:p>
          <a:p>
            <a:pPr marL="514350" indent="-514350">
              <a:buFont typeface="+mj-lt"/>
              <a:buAutoNum type="arabicPeriod"/>
            </a:pPr>
            <a:r>
              <a:rPr lang="en-US" b="1" dirty="0" smtClean="0"/>
              <a:t>Evaluate Your Progress, and Continue or Start over.</a:t>
            </a:r>
            <a:endParaRPr lang="en-US" b="1" dirty="0"/>
          </a:p>
        </p:txBody>
      </p:sp>
    </p:spTree>
    <p:extLst>
      <p:ext uri="{BB962C8B-B14F-4D97-AF65-F5344CB8AC3E}">
        <p14:creationId xmlns:p14="http://schemas.microsoft.com/office/powerpoint/2010/main" val="26523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91000"/>
            <a:ext cx="8229600" cy="1600200"/>
          </a:xfrm>
        </p:spPr>
        <p:txBody>
          <a:bodyPr/>
          <a:lstStyle/>
          <a:p>
            <a:pPr algn="l">
              <a:lnSpc>
                <a:spcPct val="150000"/>
              </a:lnSpc>
            </a:pPr>
            <a:r>
              <a:rPr lang="en-US" sz="1800" b="1" dirty="0"/>
              <a:t>STANDARD 2: Students will understand how economic concepts effect decision making in an entrepreneurial venture. </a:t>
            </a:r>
            <a:r>
              <a:rPr lang="en-US" sz="1800" b="1" dirty="0" smtClean="0"/>
              <a:t/>
            </a:r>
            <a:br>
              <a:rPr lang="en-US" sz="1800" b="1" dirty="0" smtClean="0"/>
            </a:br>
            <a:r>
              <a:rPr lang="en-US" sz="1800" b="1" dirty="0" smtClean="0"/>
              <a:t>Objective </a:t>
            </a:r>
            <a:r>
              <a:rPr lang="en-US" sz="1800" b="1" dirty="0"/>
              <a:t>1: Define opportunity cost, scarcity, and equilibrium. </a:t>
            </a:r>
            <a:r>
              <a:rPr lang="en-US" sz="1800" b="1" dirty="0" smtClean="0"/>
              <a:t/>
            </a:r>
            <a:br>
              <a:rPr lang="en-US" sz="1800" b="1" dirty="0" smtClean="0"/>
            </a:br>
            <a:r>
              <a:rPr lang="en-US" sz="1800" b="1" dirty="0" smtClean="0"/>
              <a:t>• </a:t>
            </a:r>
            <a:r>
              <a:rPr lang="en-US" sz="1800" b="1" dirty="0"/>
              <a:t>Explain the determinants of supply and demand. </a:t>
            </a:r>
            <a:r>
              <a:rPr lang="en-US" sz="1800" b="1" dirty="0" smtClean="0"/>
              <a:t/>
            </a:r>
            <a:br>
              <a:rPr lang="en-US" sz="1800" b="1" dirty="0" smtClean="0"/>
            </a:br>
            <a:r>
              <a:rPr lang="en-US" sz="1800" b="1" dirty="0" smtClean="0"/>
              <a:t>• </a:t>
            </a:r>
            <a:r>
              <a:rPr lang="en-US" sz="1800" b="1" dirty="0"/>
              <a:t>Describe the interrelationship between cost and price. </a:t>
            </a:r>
            <a:r>
              <a:rPr lang="en-US" sz="1800" b="1" dirty="0" smtClean="0"/>
              <a:t/>
            </a:r>
            <a:br>
              <a:rPr lang="en-US" sz="1800" b="1" dirty="0" smtClean="0"/>
            </a:br>
            <a:r>
              <a:rPr lang="en-US" sz="1800" b="1" dirty="0" smtClean="0"/>
              <a:t>• </a:t>
            </a:r>
            <a:r>
              <a:rPr lang="en-US" sz="1800" b="1" dirty="0"/>
              <a:t>Describe the difference between fixed costs and variable costs. </a:t>
            </a:r>
            <a:r>
              <a:rPr lang="en-US" sz="1800" b="1" dirty="0" smtClean="0"/>
              <a:t/>
            </a:r>
            <a:br>
              <a:rPr lang="en-US" sz="1800" b="1" dirty="0" smtClean="0"/>
            </a:br>
            <a:r>
              <a:rPr lang="en-US" sz="1800" b="1" dirty="0" smtClean="0"/>
              <a:t>• </a:t>
            </a:r>
            <a:r>
              <a:rPr lang="en-US" sz="1800" b="1" dirty="0"/>
              <a:t>Calculate the number of products to be sold to make a profit using break-even analysis. </a:t>
            </a:r>
            <a:r>
              <a:rPr lang="en-US" sz="1800" b="1" dirty="0" smtClean="0"/>
              <a:t/>
            </a:r>
            <a:br>
              <a:rPr lang="en-US" sz="1800" b="1" dirty="0" smtClean="0"/>
            </a:br>
            <a:r>
              <a:rPr lang="en-US" sz="1800" b="1" dirty="0" smtClean="0"/>
              <a:t>• </a:t>
            </a:r>
            <a:r>
              <a:rPr lang="en-US" sz="1800" b="1" dirty="0"/>
              <a:t>Analyze how a fluctuating global/international economy affects local businesses. </a:t>
            </a:r>
            <a:r>
              <a:rPr lang="en-US" sz="1800" b="1" dirty="0" smtClean="0"/>
              <a:t/>
            </a:r>
            <a:br>
              <a:rPr lang="en-US" sz="1800" b="1" dirty="0" smtClean="0"/>
            </a:br>
            <a:r>
              <a:rPr lang="en-US" sz="1800" b="1" dirty="0" smtClean="0"/>
              <a:t>• </a:t>
            </a:r>
            <a:r>
              <a:rPr lang="en-US" sz="1800" b="1" dirty="0"/>
              <a:t>Explain the role of the entrepreneur’s contribution of time, money, and expertise as it relates to profit. </a:t>
            </a:r>
            <a:r>
              <a:rPr lang="en-US" sz="1800" b="1" dirty="0" smtClean="0"/>
              <a:t/>
            </a:r>
            <a:br>
              <a:rPr lang="en-US" sz="1800" b="1" dirty="0" smtClean="0"/>
            </a:br>
            <a:r>
              <a:rPr lang="en-US" sz="1800" b="1" dirty="0" smtClean="0"/>
              <a:t>• </a:t>
            </a:r>
            <a:r>
              <a:rPr lang="en-US" sz="1800" b="1" dirty="0"/>
              <a:t>Describe the concepts of import and export.</a:t>
            </a:r>
          </a:p>
        </p:txBody>
      </p:sp>
    </p:spTree>
    <p:extLst>
      <p:ext uri="{BB962C8B-B14F-4D97-AF65-F5344CB8AC3E}">
        <p14:creationId xmlns:p14="http://schemas.microsoft.com/office/powerpoint/2010/main" val="231199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Scarcity</a:t>
            </a:r>
            <a:endParaRPr lang="en-US" b="1" dirty="0"/>
          </a:p>
        </p:txBody>
      </p:sp>
      <p:sp>
        <p:nvSpPr>
          <p:cNvPr id="3" name="Content Placeholder 2"/>
          <p:cNvSpPr>
            <a:spLocks noGrp="1"/>
          </p:cNvSpPr>
          <p:nvPr>
            <p:ph idx="1"/>
          </p:nvPr>
        </p:nvSpPr>
        <p:spPr/>
        <p:txBody>
          <a:bodyPr/>
          <a:lstStyle/>
          <a:p>
            <a:r>
              <a:rPr lang="en-US" b="1" dirty="0" smtClean="0"/>
              <a:t>We have scarcity, because we have unlimited needs and wants, but limited resources.</a:t>
            </a:r>
          </a:p>
          <a:p>
            <a:r>
              <a:rPr lang="en-US" b="1" dirty="0"/>
              <a:t>Needs – things that are essential to sustain life.</a:t>
            </a:r>
          </a:p>
          <a:p>
            <a:r>
              <a:rPr lang="en-US" b="1" dirty="0"/>
              <a:t>Wants – things that are desirable, and add enjoyment to life.</a:t>
            </a:r>
          </a:p>
          <a:p>
            <a:endParaRPr lang="en-US" b="1" dirty="0"/>
          </a:p>
        </p:txBody>
      </p:sp>
    </p:spTree>
    <p:extLst>
      <p:ext uri="{BB962C8B-B14F-4D97-AF65-F5344CB8AC3E}">
        <p14:creationId xmlns:p14="http://schemas.microsoft.com/office/powerpoint/2010/main" val="39740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Opportunity Cost</a:t>
            </a:r>
            <a:endParaRPr lang="en-US" b="1" dirty="0"/>
          </a:p>
        </p:txBody>
      </p:sp>
      <p:sp>
        <p:nvSpPr>
          <p:cNvPr id="3" name="Content Placeholder 2"/>
          <p:cNvSpPr>
            <a:spLocks noGrp="1"/>
          </p:cNvSpPr>
          <p:nvPr>
            <p:ph idx="1"/>
          </p:nvPr>
        </p:nvSpPr>
        <p:spPr>
          <a:xfrm>
            <a:off x="381000" y="1600200"/>
            <a:ext cx="8229600" cy="4525963"/>
          </a:xfrm>
        </p:spPr>
        <p:txBody>
          <a:bodyPr/>
          <a:lstStyle/>
          <a:p>
            <a:r>
              <a:rPr lang="en-US" b="1" dirty="0" smtClean="0"/>
              <a:t>When we choose between alternatives that offer different benefits we must realize that there will be “Trade Offs.”</a:t>
            </a:r>
          </a:p>
          <a:p>
            <a:r>
              <a:rPr lang="en-US" b="1" dirty="0" smtClean="0"/>
              <a:t>Choosing is refusing the next best alternative.</a:t>
            </a:r>
            <a:endParaRPr lang="en-US" b="1" dirty="0"/>
          </a:p>
        </p:txBody>
      </p:sp>
    </p:spTree>
    <p:extLst>
      <p:ext uri="{BB962C8B-B14F-4D97-AF65-F5344CB8AC3E}">
        <p14:creationId xmlns:p14="http://schemas.microsoft.com/office/powerpoint/2010/main" val="2319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Equilibrium or Market Clearing Price</a:t>
            </a:r>
            <a:endParaRPr lang="en-US" sz="3600" b="1" dirty="0"/>
          </a:p>
        </p:txBody>
      </p:sp>
      <p:pic>
        <p:nvPicPr>
          <p:cNvPr id="1026" name="Picture 2" descr="https://paperchaseblog.files.wordpress.com/2010/09/cur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782" y="1451237"/>
            <a:ext cx="5257800" cy="523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741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8229600" cy="1600200"/>
          </a:xfrm>
        </p:spPr>
        <p:txBody>
          <a:bodyPr/>
          <a:lstStyle/>
          <a:p>
            <a:pPr algn="l">
              <a:lnSpc>
                <a:spcPct val="150000"/>
              </a:lnSpc>
            </a:pPr>
            <a:r>
              <a:rPr lang="en-US" sz="2000" b="1" dirty="0"/>
              <a:t>STANDARD 3: Students will understand how marketing affects an entrepreneurial venture. </a:t>
            </a:r>
            <a:r>
              <a:rPr lang="en-US" sz="2000" b="1" dirty="0" smtClean="0"/>
              <a:t/>
            </a:r>
            <a:br>
              <a:rPr lang="en-US" sz="2000" b="1" dirty="0" smtClean="0"/>
            </a:br>
            <a:r>
              <a:rPr lang="en-US" sz="2000" b="1" dirty="0" smtClean="0"/>
              <a:t>Objective </a:t>
            </a:r>
            <a:r>
              <a:rPr lang="en-US" sz="2000" b="1" dirty="0"/>
              <a:t>1: Understand the importance of identifying the market. </a:t>
            </a:r>
            <a:r>
              <a:rPr lang="en-US" sz="2000" b="1" dirty="0" smtClean="0"/>
              <a:t/>
            </a:r>
            <a:br>
              <a:rPr lang="en-US" sz="2000" b="1" dirty="0" smtClean="0"/>
            </a:br>
            <a:r>
              <a:rPr lang="en-US" sz="2000" b="1" dirty="0" smtClean="0"/>
              <a:t>• </a:t>
            </a:r>
            <a:r>
              <a:rPr lang="en-US" sz="2000" b="1" dirty="0"/>
              <a:t>Define the function of marketing in an entrepreneurial venture. </a:t>
            </a:r>
            <a:r>
              <a:rPr lang="en-US" sz="2000" b="1" dirty="0" smtClean="0"/>
              <a:t/>
            </a:r>
            <a:br>
              <a:rPr lang="en-US" sz="2000" b="1" dirty="0" smtClean="0"/>
            </a:br>
            <a:r>
              <a:rPr lang="en-US" sz="2000" b="1" dirty="0" smtClean="0"/>
              <a:t>• </a:t>
            </a:r>
            <a:r>
              <a:rPr lang="en-US" sz="2000" b="1" dirty="0"/>
              <a:t>Discuss the concept of market and market share. </a:t>
            </a:r>
            <a:r>
              <a:rPr lang="en-US" sz="2000" b="1" dirty="0" smtClean="0"/>
              <a:t/>
            </a:r>
            <a:br>
              <a:rPr lang="en-US" sz="2000" b="1" dirty="0" smtClean="0"/>
            </a:br>
            <a:r>
              <a:rPr lang="en-US" sz="2000" b="1" dirty="0" smtClean="0"/>
              <a:t>• </a:t>
            </a:r>
            <a:r>
              <a:rPr lang="en-US" sz="2000" b="1" dirty="0"/>
              <a:t>Identify target markets for potential new businesses. </a:t>
            </a:r>
            <a:r>
              <a:rPr lang="en-US" sz="2000" b="1" dirty="0" smtClean="0"/>
              <a:t/>
            </a:r>
            <a:br>
              <a:rPr lang="en-US" sz="2000" b="1" dirty="0" smtClean="0"/>
            </a:br>
            <a:r>
              <a:rPr lang="en-US" sz="2000" b="1" dirty="0" smtClean="0"/>
              <a:t>• </a:t>
            </a:r>
            <a:r>
              <a:rPr lang="en-US" sz="2000" b="1" dirty="0"/>
              <a:t>Define and give examples of market segmentation methods. </a:t>
            </a:r>
            <a:r>
              <a:rPr lang="en-US" sz="2000" b="1" dirty="0" smtClean="0"/>
              <a:t/>
            </a:r>
            <a:br>
              <a:rPr lang="en-US" sz="2000" b="1" dirty="0" smtClean="0"/>
            </a:br>
            <a:r>
              <a:rPr lang="en-US" sz="2000" b="1" dirty="0" smtClean="0"/>
              <a:t>• </a:t>
            </a:r>
            <a:r>
              <a:rPr lang="en-US" sz="2000" b="1" dirty="0"/>
              <a:t>Discuss the role of market research in identifying a market and making business decisions.</a:t>
            </a:r>
          </a:p>
        </p:txBody>
      </p:sp>
    </p:spTree>
    <p:extLst>
      <p:ext uri="{BB962C8B-B14F-4D97-AF65-F5344CB8AC3E}">
        <p14:creationId xmlns:p14="http://schemas.microsoft.com/office/powerpoint/2010/main" val="3877562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pPr algn="ctr"/>
            <a:r>
              <a:rPr lang="en-US" b="1" dirty="0" smtClean="0"/>
              <a:t>Market Segmentation (Target Market)</a:t>
            </a:r>
            <a:endParaRPr lang="en-US" b="1" dirty="0"/>
          </a:p>
        </p:txBody>
      </p:sp>
      <p:sp>
        <p:nvSpPr>
          <p:cNvPr id="3" name="Content Placeholder 2"/>
          <p:cNvSpPr>
            <a:spLocks noGrp="1"/>
          </p:cNvSpPr>
          <p:nvPr>
            <p:ph idx="1"/>
          </p:nvPr>
        </p:nvSpPr>
        <p:spPr>
          <a:xfrm>
            <a:off x="152400" y="2590800"/>
            <a:ext cx="8763000" cy="3581400"/>
          </a:xfrm>
        </p:spPr>
        <p:txBody>
          <a:bodyPr>
            <a:normAutofit/>
          </a:bodyPr>
          <a:lstStyle/>
          <a:p>
            <a:r>
              <a:rPr lang="en-US" altLang="en-US" b="1" dirty="0" smtClean="0"/>
              <a:t>Market segmentation is a way of analyzing a market by specific characteristics in order to create a target market:</a:t>
            </a:r>
          </a:p>
          <a:p>
            <a:r>
              <a:rPr lang="en-US" altLang="en-US" b="1" dirty="0" smtClean="0"/>
              <a:t>1. </a:t>
            </a:r>
            <a:r>
              <a:rPr lang="en-US" altLang="en-US" b="1" i="1" u="sng" dirty="0" smtClean="0"/>
              <a:t>Demographics</a:t>
            </a:r>
            <a:r>
              <a:rPr lang="en-US" altLang="en-US" b="1" dirty="0" smtClean="0"/>
              <a:t> – Age, Gender, Income Level, Ethnic background, Education</a:t>
            </a:r>
          </a:p>
          <a:p>
            <a:r>
              <a:rPr lang="en-US" altLang="en-US" b="1" dirty="0" smtClean="0"/>
              <a:t>2. </a:t>
            </a:r>
            <a:r>
              <a:rPr lang="en-US" altLang="en-US" b="1" i="1" u="sng" dirty="0" err="1" smtClean="0"/>
              <a:t>Geographics</a:t>
            </a:r>
            <a:r>
              <a:rPr lang="en-US" altLang="en-US" b="1" dirty="0" smtClean="0"/>
              <a:t> – Regional, National, Global</a:t>
            </a:r>
          </a:p>
          <a:p>
            <a:r>
              <a:rPr lang="en-US" altLang="en-US" b="1" dirty="0" smtClean="0"/>
              <a:t>3. </a:t>
            </a:r>
            <a:r>
              <a:rPr lang="en-US" altLang="en-US" b="1" i="1" u="sng" dirty="0" err="1" smtClean="0"/>
              <a:t>Phychographics</a:t>
            </a:r>
            <a:r>
              <a:rPr lang="en-US" altLang="en-US" b="1" dirty="0" smtClean="0"/>
              <a:t> – Lifestyles, Personalities, Trends</a:t>
            </a:r>
          </a:p>
          <a:p>
            <a:r>
              <a:rPr lang="en-US" altLang="en-US" b="1" dirty="0" smtClean="0"/>
              <a:t>4. </a:t>
            </a:r>
            <a:r>
              <a:rPr lang="en-US" altLang="en-US" b="1" i="1" u="sng" dirty="0" smtClean="0"/>
              <a:t>Product Benefits</a:t>
            </a:r>
            <a:r>
              <a:rPr lang="en-US" altLang="en-US" b="1" dirty="0" smtClean="0"/>
              <a:t> – Consumers’ Needs &amp; Wants</a:t>
            </a:r>
          </a:p>
        </p:txBody>
      </p:sp>
    </p:spTree>
    <p:extLst>
      <p:ext uri="{BB962C8B-B14F-4D97-AF65-F5344CB8AC3E}">
        <p14:creationId xmlns:p14="http://schemas.microsoft.com/office/powerpoint/2010/main" val="12292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800600"/>
            <a:ext cx="8229600" cy="1600200"/>
          </a:xfrm>
        </p:spPr>
        <p:txBody>
          <a:bodyPr/>
          <a:lstStyle/>
          <a:p>
            <a:pPr algn="l">
              <a:lnSpc>
                <a:spcPct val="150000"/>
              </a:lnSpc>
            </a:pPr>
            <a:r>
              <a:rPr lang="en-US" sz="1600" b="1" dirty="0"/>
              <a:t>STANDARD 1: Students will identify and recognize entrepreneurial traits, characteristics, and roles. Students will examine the role of innovation and entrepreneurship activity to society and the economy. Students will identify methods and processes of idea generation, problem solving, and innovating. </a:t>
            </a:r>
            <a:r>
              <a:rPr lang="en-US" sz="1600" b="1" dirty="0" smtClean="0"/>
              <a:t/>
            </a:r>
            <a:br>
              <a:rPr lang="en-US" sz="1600" b="1" dirty="0" smtClean="0"/>
            </a:br>
            <a:r>
              <a:rPr lang="en-US" sz="1600" b="1" dirty="0" smtClean="0"/>
              <a:t/>
            </a:r>
            <a:br>
              <a:rPr lang="en-US" sz="1600" b="1" dirty="0" smtClean="0"/>
            </a:br>
            <a:r>
              <a:rPr lang="en-US" sz="1600" b="1" dirty="0" smtClean="0"/>
              <a:t>Objective </a:t>
            </a:r>
            <a:r>
              <a:rPr lang="en-US" sz="1600" b="1" dirty="0"/>
              <a:t>1: Students will be introduced to the role of the entrepreneur in the economy. </a:t>
            </a:r>
            <a:r>
              <a:rPr lang="en-US" sz="1600" b="1" dirty="0" smtClean="0"/>
              <a:t/>
            </a:r>
            <a:br>
              <a:rPr lang="en-US" sz="1600" b="1" dirty="0" smtClean="0"/>
            </a:br>
            <a:r>
              <a:rPr lang="en-US" sz="1600" b="1" dirty="0" smtClean="0"/>
              <a:t>• Explain </a:t>
            </a:r>
            <a:r>
              <a:rPr lang="en-US" sz="1600" b="1" dirty="0"/>
              <a:t>the terms entrepreneur and entrepreneurship. • Describe the differences between being an employee, an </a:t>
            </a:r>
            <a:r>
              <a:rPr lang="en-US" sz="1600" b="1" dirty="0" err="1"/>
              <a:t>intrapreneur</a:t>
            </a:r>
            <a:r>
              <a:rPr lang="en-US" sz="1600" b="1" dirty="0"/>
              <a:t>, and </a:t>
            </a:r>
            <a:r>
              <a:rPr lang="en-US" sz="1600" b="1" dirty="0" smtClean="0"/>
              <a:t>entrepreneur</a:t>
            </a:r>
            <a:r>
              <a:rPr lang="en-US" sz="1600" b="1" dirty="0"/>
              <a:t>. </a:t>
            </a:r>
            <a:r>
              <a:rPr lang="en-US" sz="1600" b="1" dirty="0" smtClean="0"/>
              <a:t/>
            </a:r>
            <a:br>
              <a:rPr lang="en-US" sz="1600" b="1" dirty="0" smtClean="0"/>
            </a:br>
            <a:r>
              <a:rPr lang="en-US" sz="1600" b="1" dirty="0" smtClean="0"/>
              <a:t>• </a:t>
            </a:r>
            <a:r>
              <a:rPr lang="en-US" sz="1600" b="1" dirty="0"/>
              <a:t>Assess the impact of entrepreneurship and innovation on your local, state, national, and international communities and economies. </a:t>
            </a:r>
            <a:r>
              <a:rPr lang="en-US" sz="1600" b="1" dirty="0" smtClean="0"/>
              <a:t/>
            </a:r>
            <a:br>
              <a:rPr lang="en-US" sz="1600" b="1" dirty="0" smtClean="0"/>
            </a:br>
            <a:r>
              <a:rPr lang="en-US" sz="1600" b="1" dirty="0" smtClean="0"/>
              <a:t>• </a:t>
            </a:r>
            <a:r>
              <a:rPr lang="en-US" sz="1600" b="1" dirty="0"/>
              <a:t>Search, analyze, and interpret current entrepreneurship data and data trends. </a:t>
            </a:r>
            <a:r>
              <a:rPr lang="en-US" sz="1600" b="1" dirty="0" smtClean="0"/>
              <a:t/>
            </a:r>
            <a:br>
              <a:rPr lang="en-US" sz="1600" b="1" dirty="0" smtClean="0"/>
            </a:br>
            <a:r>
              <a:rPr lang="en-US" sz="1600" b="1" dirty="0" smtClean="0"/>
              <a:t>• </a:t>
            </a:r>
            <a:r>
              <a:rPr lang="en-US" sz="1600" b="1" dirty="0"/>
              <a:t>Describe the role of the government and in promoting and supporting entrepreneurship. </a:t>
            </a:r>
            <a:r>
              <a:rPr lang="en-US" sz="1600" b="1" dirty="0" smtClean="0"/>
              <a:t/>
            </a:r>
            <a:br>
              <a:rPr lang="en-US" sz="1600" b="1" dirty="0" smtClean="0"/>
            </a:br>
            <a:r>
              <a:rPr lang="en-US" sz="1600" b="1" dirty="0" smtClean="0"/>
              <a:t>• </a:t>
            </a:r>
            <a:r>
              <a:rPr lang="en-US" sz="1600" b="1" dirty="0"/>
              <a:t>Identify parts of the entrepreneurship infrastructure (SBDC, SBA, SCORE, GOED). • Describe entrepreneurship mentoring trends and entrepreneurship contests (e.g., boom start-up, incubators, business plan contests, pitch contests).</a:t>
            </a:r>
          </a:p>
        </p:txBody>
      </p:sp>
    </p:spTree>
    <p:extLst>
      <p:ext uri="{BB962C8B-B14F-4D97-AF65-F5344CB8AC3E}">
        <p14:creationId xmlns:p14="http://schemas.microsoft.com/office/powerpoint/2010/main" val="1066211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8229600" cy="1600200"/>
          </a:xfrm>
        </p:spPr>
        <p:txBody>
          <a:bodyPr/>
          <a:lstStyle/>
          <a:p>
            <a:pPr algn="l">
              <a:lnSpc>
                <a:spcPct val="150000"/>
              </a:lnSpc>
            </a:pPr>
            <a:r>
              <a:rPr lang="en-US" sz="2000" b="1" dirty="0"/>
              <a:t>Objective 2: Students will explore how businesses reach, maintain, and increase the market. </a:t>
            </a:r>
            <a:r>
              <a:rPr lang="en-US" sz="2000" b="1" dirty="0" smtClean="0"/>
              <a:t/>
            </a:r>
            <a:br>
              <a:rPr lang="en-US" sz="2000" b="1" dirty="0" smtClean="0"/>
            </a:br>
            <a:r>
              <a:rPr lang="en-US" sz="2000" b="1" dirty="0" smtClean="0"/>
              <a:t>• </a:t>
            </a:r>
            <a:r>
              <a:rPr lang="en-US" sz="2000" b="1" dirty="0"/>
              <a:t>Identify the elements of the marketing mix (i.e., the “4 P’s” of marketing). </a:t>
            </a:r>
            <a:r>
              <a:rPr lang="en-US" sz="2000" b="1" dirty="0" smtClean="0"/>
              <a:t/>
            </a:r>
            <a:br>
              <a:rPr lang="en-US" sz="2000" b="1" dirty="0" smtClean="0"/>
            </a:br>
            <a:r>
              <a:rPr lang="en-US" sz="2000" b="1" dirty="0" smtClean="0"/>
              <a:t>• </a:t>
            </a:r>
            <a:r>
              <a:rPr lang="en-US" sz="2000" b="1" dirty="0"/>
              <a:t>Identify the advantages and disadvantages of marketing a business on the Internet. Revised: Spring 2014 Implemented: Fall 2014 3 </a:t>
            </a:r>
            <a:r>
              <a:rPr lang="en-US" sz="2000" b="1" dirty="0" smtClean="0"/>
              <a:t/>
            </a:r>
            <a:br>
              <a:rPr lang="en-US" sz="2000" b="1" dirty="0" smtClean="0"/>
            </a:br>
            <a:r>
              <a:rPr lang="en-US" sz="2000" b="1" dirty="0" smtClean="0"/>
              <a:t>• </a:t>
            </a:r>
            <a:r>
              <a:rPr lang="en-US" sz="2000" b="1" dirty="0"/>
              <a:t>Analyze the advantages and disadvantages of possible locations for businesses (e.g., brick-and-mortar stores, virtual enterprises, and “click-and-mortar” stores). </a:t>
            </a:r>
            <a:r>
              <a:rPr lang="en-US" sz="2000" b="1" dirty="0" smtClean="0"/>
              <a:t/>
            </a:r>
            <a:br>
              <a:rPr lang="en-US" sz="2000" b="1" dirty="0" smtClean="0"/>
            </a:br>
            <a:r>
              <a:rPr lang="en-US" sz="2000" b="1" dirty="0" smtClean="0"/>
              <a:t>• </a:t>
            </a:r>
            <a:r>
              <a:rPr lang="en-US" sz="2000" b="1" dirty="0"/>
              <a:t>Discuss appropriate advertising and publicity activities for a business. </a:t>
            </a:r>
            <a:r>
              <a:rPr lang="en-US" sz="2000" b="1" dirty="0" smtClean="0"/>
              <a:t/>
            </a:r>
            <a:br>
              <a:rPr lang="en-US" sz="2000" b="1" dirty="0" smtClean="0"/>
            </a:br>
            <a:r>
              <a:rPr lang="en-US" sz="2000" b="1" dirty="0" smtClean="0"/>
              <a:t>• </a:t>
            </a:r>
            <a:r>
              <a:rPr lang="en-US" sz="2000" b="1" dirty="0"/>
              <a:t>Discuss the impact of competition on keeping/increasing market share.</a:t>
            </a:r>
          </a:p>
        </p:txBody>
      </p:sp>
    </p:spTree>
    <p:extLst>
      <p:ext uri="{BB962C8B-B14F-4D97-AF65-F5344CB8AC3E}">
        <p14:creationId xmlns:p14="http://schemas.microsoft.com/office/powerpoint/2010/main" val="3583702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pPr algn="ctr"/>
            <a:r>
              <a:rPr lang="en-US" b="1" dirty="0" smtClean="0"/>
              <a:t>Marketing Mix</a:t>
            </a:r>
            <a:br>
              <a:rPr lang="en-US" b="1" dirty="0" smtClean="0"/>
            </a:br>
            <a:r>
              <a:rPr lang="en-US" b="1" dirty="0" smtClean="0"/>
              <a:t>(The 4 P’s of Marketing)</a:t>
            </a:r>
            <a:endParaRPr lang="en-US" b="1" dirty="0"/>
          </a:p>
        </p:txBody>
      </p:sp>
      <p:sp>
        <p:nvSpPr>
          <p:cNvPr id="3" name="Content Placeholder 2"/>
          <p:cNvSpPr>
            <a:spLocks noGrp="1"/>
          </p:cNvSpPr>
          <p:nvPr>
            <p:ph idx="1"/>
          </p:nvPr>
        </p:nvSpPr>
        <p:spPr>
          <a:xfrm>
            <a:off x="533400" y="2666999"/>
            <a:ext cx="8153400" cy="3382964"/>
          </a:xfrm>
        </p:spPr>
        <p:txBody>
          <a:bodyPr>
            <a:normAutofit/>
          </a:bodyPr>
          <a:lstStyle/>
          <a:p>
            <a:r>
              <a:rPr lang="en-US" sz="3600" b="1" dirty="0" smtClean="0"/>
              <a:t>Product</a:t>
            </a:r>
          </a:p>
          <a:p>
            <a:r>
              <a:rPr lang="en-US" sz="3600" b="1" dirty="0" smtClean="0"/>
              <a:t>Price</a:t>
            </a:r>
          </a:p>
          <a:p>
            <a:r>
              <a:rPr lang="en-US" sz="3600" b="1" dirty="0" smtClean="0"/>
              <a:t>Place</a:t>
            </a:r>
          </a:p>
          <a:p>
            <a:r>
              <a:rPr lang="en-US" sz="3600" b="1" dirty="0" smtClean="0"/>
              <a:t>Promotion</a:t>
            </a:r>
            <a:endParaRPr lang="en-US" sz="3600" b="1" dirty="0"/>
          </a:p>
        </p:txBody>
      </p:sp>
      <p:pic>
        <p:nvPicPr>
          <p:cNvPr id="1026" name="Picture 2" descr="http://2.bp.blogspot.com/-mN6JLCfTYKs/UOXgmE6Fy0I/AAAAAAAAAZ8/_e6I_UfQuFQ/s1600/11966552-rendered-marketing-mix-concep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362200"/>
            <a:ext cx="5243945" cy="3932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43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0"/>
            <a:ext cx="8229600" cy="1600200"/>
          </a:xfrm>
        </p:spPr>
        <p:txBody>
          <a:bodyPr/>
          <a:lstStyle/>
          <a:p>
            <a:pPr algn="l">
              <a:lnSpc>
                <a:spcPct val="150000"/>
              </a:lnSpc>
            </a:pPr>
            <a:r>
              <a:rPr lang="en-US" sz="1600" b="1" dirty="0"/>
              <a:t>STANDARD 4: Students will understand financial concepts and tools used by entrepreneurs in making business and personal decisions. </a:t>
            </a:r>
            <a:r>
              <a:rPr lang="en-US" sz="1600" b="1" dirty="0" smtClean="0"/>
              <a:t/>
            </a:r>
            <a:br>
              <a:rPr lang="en-US" sz="1600" b="1" dirty="0" smtClean="0"/>
            </a:br>
            <a:r>
              <a:rPr lang="en-US" sz="1600" b="1" dirty="0" smtClean="0"/>
              <a:t>Objective </a:t>
            </a:r>
            <a:r>
              <a:rPr lang="en-US" sz="1600" b="1" dirty="0"/>
              <a:t>1: Examine sources and types of funding. </a:t>
            </a:r>
            <a:r>
              <a:rPr lang="en-US" sz="1600" b="1" dirty="0" smtClean="0"/>
              <a:t/>
            </a:r>
            <a:br>
              <a:rPr lang="en-US" sz="1600" b="1" dirty="0" smtClean="0"/>
            </a:br>
            <a:r>
              <a:rPr lang="en-US" sz="1600" b="1" dirty="0" smtClean="0"/>
              <a:t>• </a:t>
            </a:r>
            <a:r>
              <a:rPr lang="en-US" sz="1600" b="1" dirty="0"/>
              <a:t>Project the total cash needed to start a business (e.g., start-up costs, ongoing operational expenses, and cash reserves). </a:t>
            </a:r>
            <a:r>
              <a:rPr lang="en-US" sz="1600" b="1" dirty="0" smtClean="0"/>
              <a:t/>
            </a:r>
            <a:br>
              <a:rPr lang="en-US" sz="1600" b="1" dirty="0" smtClean="0"/>
            </a:br>
            <a:r>
              <a:rPr lang="en-US" sz="1600" b="1" dirty="0" smtClean="0"/>
              <a:t>• </a:t>
            </a:r>
            <a:r>
              <a:rPr lang="en-US" sz="1600" b="1" dirty="0"/>
              <a:t>List and describe common sources and processes by which entrepreneurs can secure funding and potentially exit a business (e.g., angel investors, venture capitalists, term sheets, rounds of financing, capitalization tables, banks, credit unions, crowd funding, credit lines, personal savings, family and friends, mortgage</a:t>
            </a:r>
            <a:r>
              <a:rPr lang="en-US" sz="1600" b="1" dirty="0" smtClean="0"/>
              <a:t>, short-term </a:t>
            </a:r>
            <a:r>
              <a:rPr lang="en-US" sz="1600" b="1" dirty="0"/>
              <a:t>loan, grants, bootstrapping, IPO, merger, acquisition, etc.). </a:t>
            </a:r>
            <a:r>
              <a:rPr lang="en-US" sz="1600" b="1" dirty="0" smtClean="0"/>
              <a:t/>
            </a:r>
            <a:br>
              <a:rPr lang="en-US" sz="1600" b="1" dirty="0" smtClean="0"/>
            </a:br>
            <a:r>
              <a:rPr lang="en-US" sz="1600" b="1" dirty="0" smtClean="0"/>
              <a:t>• </a:t>
            </a:r>
            <a:r>
              <a:rPr lang="en-US" sz="1600" b="1" dirty="0"/>
              <a:t>Assess the role of government assistance in the growth and development of a small business (e.g., SBA loan guarantees, grants, university commercialization, city and state incentives). </a:t>
            </a:r>
            <a:r>
              <a:rPr lang="en-US" sz="1600" b="1" dirty="0" smtClean="0"/>
              <a:t/>
            </a:r>
            <a:br>
              <a:rPr lang="en-US" sz="1600" b="1" dirty="0" smtClean="0"/>
            </a:br>
            <a:r>
              <a:rPr lang="en-US" sz="1600" b="1" dirty="0" smtClean="0"/>
              <a:t>• </a:t>
            </a:r>
            <a:r>
              <a:rPr lang="en-US" sz="1600" b="1" dirty="0"/>
              <a:t>Compare and contrast debt and equity financing. Identify the advantages and disadvantages of different types of financing options for entrepreneurs. </a:t>
            </a:r>
            <a:r>
              <a:rPr lang="en-US" sz="1600" b="1" dirty="0" smtClean="0"/>
              <a:t/>
            </a:r>
            <a:br>
              <a:rPr lang="en-US" sz="1600" b="1" dirty="0" smtClean="0"/>
            </a:br>
            <a:r>
              <a:rPr lang="en-US" sz="1600" b="1" dirty="0" smtClean="0"/>
              <a:t>• </a:t>
            </a:r>
            <a:r>
              <a:rPr lang="en-US" sz="1600" b="1" dirty="0"/>
              <a:t>Describe the criteria that determine an entrepreneur’s credit worthiness and the impact this might have on obtaining a business loan.</a:t>
            </a:r>
          </a:p>
        </p:txBody>
      </p:sp>
    </p:spTree>
    <p:extLst>
      <p:ext uri="{BB962C8B-B14F-4D97-AF65-F5344CB8AC3E}">
        <p14:creationId xmlns:p14="http://schemas.microsoft.com/office/powerpoint/2010/main" val="3370369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b="1" dirty="0" smtClean="0"/>
              <a:t>Financing a Business</a:t>
            </a:r>
            <a:endParaRPr lang="en-US" sz="4800" b="1" dirty="0"/>
          </a:p>
        </p:txBody>
      </p:sp>
      <p:sp>
        <p:nvSpPr>
          <p:cNvPr id="4" name="TextBox 3"/>
          <p:cNvSpPr txBox="1"/>
          <p:nvPr/>
        </p:nvSpPr>
        <p:spPr>
          <a:xfrm>
            <a:off x="1039091" y="1752600"/>
            <a:ext cx="7391400" cy="4893647"/>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Lenders:</a:t>
            </a:r>
          </a:p>
          <a:p>
            <a:pPr marL="800100" lvl="1" indent="-342900">
              <a:buFont typeface="Arial" panose="020B0604020202020204" pitchFamily="34" charset="0"/>
              <a:buChar char="•"/>
            </a:pPr>
            <a:r>
              <a:rPr lang="en-US" sz="2400" b="1" dirty="0" smtClean="0"/>
              <a:t>SBA – Small Business Administration</a:t>
            </a:r>
          </a:p>
          <a:p>
            <a:pPr marL="800100" lvl="1" indent="-342900">
              <a:buFont typeface="Arial" panose="020B0604020202020204" pitchFamily="34" charset="0"/>
              <a:buChar char="•"/>
            </a:pPr>
            <a:r>
              <a:rPr lang="en-US" sz="2400" b="1" dirty="0" smtClean="0"/>
              <a:t>UMLF – Utah Micro-enterprise Loan Fund</a:t>
            </a:r>
          </a:p>
          <a:p>
            <a:pPr marL="800100" lvl="1" indent="-342900">
              <a:buFont typeface="Arial" panose="020B0604020202020204" pitchFamily="34" charset="0"/>
              <a:buChar char="•"/>
            </a:pPr>
            <a:r>
              <a:rPr lang="en-US" sz="2400" b="1" dirty="0" smtClean="0"/>
              <a:t>Commercial Banks</a:t>
            </a:r>
          </a:p>
          <a:p>
            <a:pPr marL="800100" lvl="1"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smtClean="0"/>
              <a:t>Venture Capital (Angel Investors)</a:t>
            </a:r>
          </a:p>
          <a:p>
            <a:pPr marL="800100" lvl="1" indent="-342900">
              <a:buFont typeface="Arial" panose="020B0604020202020204" pitchFamily="34" charset="0"/>
              <a:buChar char="•"/>
            </a:pPr>
            <a:r>
              <a:rPr lang="en-US" sz="2400" b="1" dirty="0" smtClean="0"/>
              <a:t>Shark Tank</a:t>
            </a:r>
          </a:p>
          <a:p>
            <a:pPr marL="800100" lvl="1" indent="-342900">
              <a:buFont typeface="Arial" panose="020B0604020202020204" pitchFamily="34" charset="0"/>
              <a:buChar char="•"/>
            </a:pPr>
            <a:r>
              <a:rPr lang="en-US" sz="2400" b="1" dirty="0" smtClean="0"/>
              <a:t>Kabbage.com</a:t>
            </a:r>
          </a:p>
          <a:p>
            <a:endParaRPr lang="en-US" sz="2400" b="1" dirty="0"/>
          </a:p>
          <a:p>
            <a:pPr marL="342900" indent="-342900">
              <a:buFont typeface="Arial" panose="020B0604020202020204" pitchFamily="34" charset="0"/>
              <a:buChar char="•"/>
            </a:pPr>
            <a:r>
              <a:rPr lang="en-US" sz="2400" b="1" dirty="0" smtClean="0"/>
              <a:t>Crowd Sourcing:</a:t>
            </a:r>
          </a:p>
          <a:p>
            <a:pPr marL="800100" lvl="1" indent="-342900">
              <a:buFont typeface="Arial" panose="020B0604020202020204" pitchFamily="34" charset="0"/>
              <a:buChar char="•"/>
            </a:pPr>
            <a:r>
              <a:rPr lang="en-US" sz="2400" b="1" dirty="0" smtClean="0"/>
              <a:t>Kickstarter.com</a:t>
            </a:r>
          </a:p>
          <a:p>
            <a:pPr marL="800100" lvl="1" indent="-342900">
              <a:buFont typeface="Arial" panose="020B0604020202020204" pitchFamily="34" charset="0"/>
              <a:buChar char="•"/>
            </a:pPr>
            <a:r>
              <a:rPr lang="en-US" sz="2400" b="1" dirty="0" smtClean="0"/>
              <a:t>Gofundme.com</a:t>
            </a:r>
          </a:p>
          <a:p>
            <a:pPr marL="800100" lvl="1" indent="-342900">
              <a:buFont typeface="Arial" panose="020B0604020202020204" pitchFamily="34" charset="0"/>
              <a:buChar char="•"/>
            </a:pPr>
            <a:endParaRPr lang="en-US" sz="2400" b="1" dirty="0"/>
          </a:p>
        </p:txBody>
      </p:sp>
    </p:spTree>
    <p:extLst>
      <p:ext uri="{BB962C8B-B14F-4D97-AF65-F5344CB8AC3E}">
        <p14:creationId xmlns:p14="http://schemas.microsoft.com/office/powerpoint/2010/main" val="2539153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Financing a Business</a:t>
            </a:r>
            <a:endParaRPr lang="en-US" b="1" dirty="0"/>
          </a:p>
        </p:txBody>
      </p:sp>
      <p:grpSp>
        <p:nvGrpSpPr>
          <p:cNvPr id="5" name="Group 4"/>
          <p:cNvGrpSpPr/>
          <p:nvPr/>
        </p:nvGrpSpPr>
        <p:grpSpPr>
          <a:xfrm>
            <a:off x="1219200" y="1905000"/>
            <a:ext cx="7723594" cy="4668798"/>
            <a:chOff x="1219200" y="1905000"/>
            <a:chExt cx="7723594" cy="4668798"/>
          </a:xfrm>
        </p:grpSpPr>
        <p:pic>
          <p:nvPicPr>
            <p:cNvPr id="1026" name="Picture 2" descr="http://www.gogreenplus.org/wp-content/uploads/2009/06/provider-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6819900" cy="4191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76800" y="1972270"/>
              <a:ext cx="2909771" cy="1200329"/>
            </a:xfrm>
            <a:prstGeom prst="rect">
              <a:avLst/>
            </a:prstGeom>
            <a:solidFill>
              <a:schemeClr val="bg1"/>
            </a:solidFill>
          </p:spPr>
          <p:txBody>
            <a:bodyPr wrap="none" rtlCol="0">
              <a:spAutoFit/>
            </a:bodyPr>
            <a:lstStyle/>
            <a:p>
              <a:pPr marL="285750" indent="-285750">
                <a:buFont typeface="Arial" panose="020B0604020202020204" pitchFamily="34" charset="0"/>
                <a:buChar char="•"/>
              </a:pPr>
              <a:r>
                <a:rPr lang="en-US" b="1" dirty="0" smtClean="0"/>
                <a:t>Commercial Bank</a:t>
              </a:r>
            </a:p>
            <a:p>
              <a:pPr marL="285750" indent="-285750">
                <a:buFont typeface="Arial" panose="020B0604020202020204" pitchFamily="34" charset="0"/>
                <a:buChar char="•"/>
              </a:pPr>
              <a:r>
                <a:rPr lang="en-US" b="1" dirty="0" smtClean="0"/>
                <a:t>Credit Union</a:t>
              </a:r>
            </a:p>
            <a:p>
              <a:pPr marL="285750" indent="-285750">
                <a:buFont typeface="Arial" panose="020B0604020202020204" pitchFamily="34" charset="0"/>
                <a:buChar char="•"/>
              </a:pPr>
              <a:r>
                <a:rPr lang="en-US" b="1" dirty="0" smtClean="0"/>
                <a:t>Micro Enterprise Loan</a:t>
              </a:r>
            </a:p>
            <a:p>
              <a:pPr marL="285750" indent="-285750">
                <a:buFont typeface="Arial" panose="020B0604020202020204" pitchFamily="34" charset="0"/>
                <a:buChar char="•"/>
              </a:pPr>
              <a:r>
                <a:rPr lang="en-US" b="1" dirty="0" smtClean="0"/>
                <a:t>Credit Card</a:t>
              </a:r>
              <a:endParaRPr lang="en-US" b="1" dirty="0"/>
            </a:p>
          </p:txBody>
        </p:sp>
        <p:sp>
          <p:nvSpPr>
            <p:cNvPr id="6" name="TextBox 5"/>
            <p:cNvSpPr txBox="1"/>
            <p:nvPr/>
          </p:nvSpPr>
          <p:spPr>
            <a:xfrm>
              <a:off x="4876800" y="3429000"/>
              <a:ext cx="3012363" cy="1200329"/>
            </a:xfrm>
            <a:prstGeom prst="rect">
              <a:avLst/>
            </a:prstGeom>
            <a:solidFill>
              <a:schemeClr val="bg1"/>
            </a:solidFill>
          </p:spPr>
          <p:txBody>
            <a:bodyPr wrap="none" rtlCol="0">
              <a:spAutoFit/>
            </a:bodyPr>
            <a:lstStyle/>
            <a:p>
              <a:pPr marL="285750" indent="-285750">
                <a:buFont typeface="Arial" panose="020B0604020202020204" pitchFamily="34" charset="0"/>
                <a:buChar char="•"/>
              </a:pPr>
              <a:r>
                <a:rPr lang="en-US" b="1" dirty="0" smtClean="0"/>
                <a:t>SBA / USDA Loan</a:t>
              </a:r>
            </a:p>
            <a:p>
              <a:pPr marL="285750" indent="-285750">
                <a:buFont typeface="Arial" panose="020B0604020202020204" pitchFamily="34" charset="0"/>
                <a:buChar char="•"/>
              </a:pPr>
              <a:r>
                <a:rPr lang="en-US" b="1" dirty="0" smtClean="0"/>
                <a:t>Tax Credits</a:t>
              </a:r>
            </a:p>
            <a:p>
              <a:pPr marL="285750" indent="-285750">
                <a:buFont typeface="Arial" panose="020B0604020202020204" pitchFamily="34" charset="0"/>
                <a:buChar char="•"/>
              </a:pPr>
              <a:r>
                <a:rPr lang="en-US" b="1" dirty="0" smtClean="0"/>
                <a:t>Chamber of Commerce</a:t>
              </a:r>
            </a:p>
            <a:p>
              <a:pPr marL="285750" indent="-285750">
                <a:buFont typeface="Arial" panose="020B0604020202020204" pitchFamily="34" charset="0"/>
                <a:buChar char="•"/>
              </a:pPr>
              <a:r>
                <a:rPr lang="en-US" b="1" dirty="0" smtClean="0"/>
                <a:t>Municipal Incentives</a:t>
              </a:r>
              <a:endParaRPr lang="en-US" b="1" dirty="0"/>
            </a:p>
          </p:txBody>
        </p:sp>
        <p:sp>
          <p:nvSpPr>
            <p:cNvPr id="7" name="TextBox 6"/>
            <p:cNvSpPr txBox="1"/>
            <p:nvPr/>
          </p:nvSpPr>
          <p:spPr>
            <a:xfrm>
              <a:off x="4904509" y="5096470"/>
              <a:ext cx="4038285" cy="1477328"/>
            </a:xfrm>
            <a:prstGeom prst="rect">
              <a:avLst/>
            </a:prstGeom>
            <a:solidFill>
              <a:schemeClr val="bg1"/>
            </a:solidFill>
          </p:spPr>
          <p:txBody>
            <a:bodyPr wrap="none" rtlCol="0">
              <a:spAutoFit/>
            </a:bodyPr>
            <a:lstStyle/>
            <a:p>
              <a:pPr marL="285750" indent="-285750">
                <a:buFont typeface="Arial" panose="020B0604020202020204" pitchFamily="34" charset="0"/>
                <a:buChar char="•"/>
              </a:pPr>
              <a:r>
                <a:rPr lang="en-US" b="1" dirty="0" smtClean="0"/>
                <a:t>Personal Savings &amp; Investments</a:t>
              </a:r>
            </a:p>
            <a:p>
              <a:pPr marL="285750" indent="-285750">
                <a:buFont typeface="Arial" panose="020B0604020202020204" pitchFamily="34" charset="0"/>
                <a:buChar char="•"/>
              </a:pPr>
              <a:r>
                <a:rPr lang="en-US" b="1" dirty="0" smtClean="0"/>
                <a:t>Friends &amp; Family</a:t>
              </a:r>
            </a:p>
            <a:p>
              <a:pPr marL="285750" indent="-285750">
                <a:buFont typeface="Arial" panose="020B0604020202020204" pitchFamily="34" charset="0"/>
                <a:buChar char="•"/>
              </a:pPr>
              <a:r>
                <a:rPr lang="en-US" b="1" dirty="0" smtClean="0"/>
                <a:t>Private Investors (Angels)</a:t>
              </a:r>
            </a:p>
            <a:p>
              <a:pPr marL="285750" indent="-285750">
                <a:buFont typeface="Arial" panose="020B0604020202020204" pitchFamily="34" charset="0"/>
                <a:buChar char="•"/>
              </a:pPr>
              <a:r>
                <a:rPr lang="en-US" b="1" dirty="0" smtClean="0"/>
                <a:t>Crowd Funding (Micro Angels)</a:t>
              </a:r>
            </a:p>
            <a:p>
              <a:pPr marL="285750" indent="-285750">
                <a:buFont typeface="Arial" panose="020B0604020202020204" pitchFamily="34" charset="0"/>
                <a:buChar char="•"/>
              </a:pPr>
              <a:r>
                <a:rPr lang="en-US" b="1" dirty="0" smtClean="0"/>
                <a:t>401K Loan</a:t>
              </a:r>
              <a:endParaRPr lang="en-US" b="1" dirty="0"/>
            </a:p>
          </p:txBody>
        </p:sp>
      </p:grpSp>
    </p:spTree>
    <p:extLst>
      <p:ext uri="{BB962C8B-B14F-4D97-AF65-F5344CB8AC3E}">
        <p14:creationId xmlns:p14="http://schemas.microsoft.com/office/powerpoint/2010/main" val="21839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600200"/>
          </a:xfrm>
        </p:spPr>
        <p:txBody>
          <a:bodyPr/>
          <a:lstStyle/>
          <a:p>
            <a:pPr algn="l">
              <a:lnSpc>
                <a:spcPct val="150000"/>
              </a:lnSpc>
            </a:pPr>
            <a:r>
              <a:rPr lang="en-US" sz="2000" b="1" dirty="0"/>
              <a:t>Objective 2: Understand how entrepreneurs utilize business records. </a:t>
            </a:r>
            <a:r>
              <a:rPr lang="en-US" sz="2000" b="1" dirty="0" smtClean="0"/>
              <a:t/>
            </a:r>
            <a:br>
              <a:rPr lang="en-US" sz="2000" b="1" dirty="0" smtClean="0"/>
            </a:br>
            <a:r>
              <a:rPr lang="en-US" sz="2000" b="1" dirty="0" smtClean="0"/>
              <a:t>• </a:t>
            </a:r>
            <a:r>
              <a:rPr lang="en-US" sz="2000" b="1" dirty="0"/>
              <a:t>Identify reasons for keeping business records. </a:t>
            </a:r>
            <a:r>
              <a:rPr lang="en-US" sz="2000" b="1" dirty="0" smtClean="0"/>
              <a:t/>
            </a:r>
            <a:br>
              <a:rPr lang="en-US" sz="2000" b="1" dirty="0" smtClean="0"/>
            </a:br>
            <a:r>
              <a:rPr lang="en-US" sz="2000" b="1" dirty="0" smtClean="0"/>
              <a:t>• </a:t>
            </a:r>
            <a:r>
              <a:rPr lang="en-US" sz="2000" b="1" dirty="0"/>
              <a:t>Describe the impact of incomplete and/or inaccurate business records on a business (e.g., sales receipts, expense records, taxes, etc.). </a:t>
            </a:r>
            <a:r>
              <a:rPr lang="en-US" sz="2000" b="1" dirty="0" smtClean="0"/>
              <a:t/>
            </a:r>
            <a:br>
              <a:rPr lang="en-US" sz="2000" b="1" dirty="0" smtClean="0"/>
            </a:br>
            <a:r>
              <a:rPr lang="en-US" sz="2000" b="1" dirty="0" smtClean="0"/>
              <a:t>• </a:t>
            </a:r>
            <a:r>
              <a:rPr lang="en-US" sz="2000" b="1" dirty="0"/>
              <a:t>Prepare and analyze basic financial statements such as income statements and balance sheets. </a:t>
            </a:r>
            <a:r>
              <a:rPr lang="en-US" sz="2000" b="1" dirty="0" smtClean="0"/>
              <a:t/>
            </a:r>
            <a:br>
              <a:rPr lang="en-US" sz="2000" b="1" dirty="0" smtClean="0"/>
            </a:br>
            <a:r>
              <a:rPr lang="en-US" sz="2000" b="1" dirty="0" smtClean="0"/>
              <a:t>• </a:t>
            </a:r>
            <a:r>
              <a:rPr lang="en-US" sz="2000" b="1" dirty="0"/>
              <a:t>Understand the importance of sales and budget forecasting in business planning</a:t>
            </a:r>
            <a:r>
              <a:rPr lang="en-US" sz="1600" b="1" dirty="0"/>
              <a:t>.</a:t>
            </a:r>
          </a:p>
        </p:txBody>
      </p:sp>
    </p:spTree>
    <p:extLst>
      <p:ext uri="{BB962C8B-B14F-4D97-AF65-F5344CB8AC3E}">
        <p14:creationId xmlns:p14="http://schemas.microsoft.com/office/powerpoint/2010/main" val="3656325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28" y="304800"/>
            <a:ext cx="8229600" cy="914400"/>
          </a:xfrm>
        </p:spPr>
        <p:txBody>
          <a:bodyPr/>
          <a:lstStyle/>
          <a:p>
            <a:pPr algn="ctr"/>
            <a:r>
              <a:rPr lang="en-US" sz="4800" b="1" dirty="0" smtClean="0"/>
              <a:t>Balance Sheet</a:t>
            </a:r>
            <a:endParaRPr lang="en-US" sz="4800" b="1" dirty="0"/>
          </a:p>
        </p:txBody>
      </p:sp>
      <p:sp>
        <p:nvSpPr>
          <p:cNvPr id="3" name="TextBox 2"/>
          <p:cNvSpPr txBox="1"/>
          <p:nvPr/>
        </p:nvSpPr>
        <p:spPr>
          <a:xfrm>
            <a:off x="51204" y="1461654"/>
            <a:ext cx="4903907" cy="2554545"/>
          </a:xfrm>
          <a:prstGeom prst="rect">
            <a:avLst/>
          </a:prstGeom>
          <a:noFill/>
        </p:spPr>
        <p:txBody>
          <a:bodyPr wrap="none" rtlCol="0">
            <a:spAutoFit/>
          </a:bodyPr>
          <a:lstStyle/>
          <a:p>
            <a:pPr marL="457200" indent="-457200">
              <a:buFont typeface="Arial" panose="020B0604020202020204" pitchFamily="34" charset="0"/>
              <a:buChar char="•"/>
            </a:pPr>
            <a:r>
              <a:rPr lang="en-US" sz="1600" b="1" u="sng" dirty="0" smtClean="0">
                <a:solidFill>
                  <a:srgbClr val="00B050"/>
                </a:solidFill>
              </a:rPr>
              <a:t>Assets</a:t>
            </a:r>
            <a:r>
              <a:rPr lang="en-US" sz="1600" b="1" dirty="0" smtClean="0"/>
              <a:t>			</a:t>
            </a:r>
            <a:r>
              <a:rPr lang="en-US" sz="1600" b="1" dirty="0" smtClean="0">
                <a:solidFill>
                  <a:srgbClr val="00B050"/>
                </a:solidFill>
              </a:rPr>
              <a:t>$5,000,000</a:t>
            </a:r>
          </a:p>
          <a:p>
            <a:pPr marL="914400" lvl="1" indent="-457200">
              <a:buFont typeface="Arial" panose="020B0604020202020204" pitchFamily="34" charset="0"/>
              <a:buChar char="•"/>
            </a:pPr>
            <a:r>
              <a:rPr lang="en-US" sz="1600" b="1" dirty="0" smtClean="0">
                <a:solidFill>
                  <a:srgbClr val="00B050"/>
                </a:solidFill>
              </a:rPr>
              <a:t>Current:</a:t>
            </a:r>
          </a:p>
          <a:p>
            <a:pPr marL="1371600" lvl="2" indent="-457200">
              <a:buFont typeface="Arial" panose="020B0604020202020204" pitchFamily="34" charset="0"/>
              <a:buChar char="•"/>
            </a:pPr>
            <a:r>
              <a:rPr lang="en-US" sz="1600" b="1" dirty="0" smtClean="0">
                <a:solidFill>
                  <a:srgbClr val="00B050"/>
                </a:solidFill>
              </a:rPr>
              <a:t>Cash on Hand</a:t>
            </a:r>
          </a:p>
          <a:p>
            <a:pPr marL="1371600" lvl="2" indent="-457200">
              <a:buFont typeface="Arial" panose="020B0604020202020204" pitchFamily="34" charset="0"/>
              <a:buChar char="•"/>
            </a:pPr>
            <a:r>
              <a:rPr lang="en-US" sz="1600" b="1" dirty="0" smtClean="0">
                <a:solidFill>
                  <a:srgbClr val="00B050"/>
                </a:solidFill>
              </a:rPr>
              <a:t>Accounts Receivable</a:t>
            </a:r>
          </a:p>
          <a:p>
            <a:pPr marL="914400" lvl="1" indent="-457200">
              <a:buFont typeface="Arial" panose="020B0604020202020204" pitchFamily="34" charset="0"/>
              <a:buChar char="•"/>
            </a:pPr>
            <a:r>
              <a:rPr lang="en-US" sz="1600" b="1" dirty="0" smtClean="0">
                <a:solidFill>
                  <a:srgbClr val="00B050"/>
                </a:solidFill>
              </a:rPr>
              <a:t>Long Term:</a:t>
            </a:r>
          </a:p>
          <a:p>
            <a:pPr marL="1371600" lvl="2" indent="-457200">
              <a:buFont typeface="Arial" panose="020B0604020202020204" pitchFamily="34" charset="0"/>
              <a:buChar char="•"/>
            </a:pPr>
            <a:r>
              <a:rPr lang="en-US" sz="1600" b="1" dirty="0" smtClean="0">
                <a:solidFill>
                  <a:srgbClr val="00B050"/>
                </a:solidFill>
              </a:rPr>
              <a:t>Land</a:t>
            </a:r>
          </a:p>
          <a:p>
            <a:pPr marL="1371600" lvl="2" indent="-457200">
              <a:buFont typeface="Arial" panose="020B0604020202020204" pitchFamily="34" charset="0"/>
              <a:buChar char="•"/>
            </a:pPr>
            <a:r>
              <a:rPr lang="en-US" sz="1600" b="1" dirty="0" smtClean="0">
                <a:solidFill>
                  <a:srgbClr val="00B050"/>
                </a:solidFill>
              </a:rPr>
              <a:t>Building</a:t>
            </a:r>
          </a:p>
          <a:p>
            <a:pPr marL="1371600" lvl="2" indent="-457200">
              <a:buFont typeface="Arial" panose="020B0604020202020204" pitchFamily="34" charset="0"/>
              <a:buChar char="•"/>
            </a:pPr>
            <a:r>
              <a:rPr lang="en-US" sz="1600" b="1" dirty="0" smtClean="0">
                <a:solidFill>
                  <a:srgbClr val="00B050"/>
                </a:solidFill>
              </a:rPr>
              <a:t>Equipment</a:t>
            </a:r>
          </a:p>
          <a:p>
            <a:pPr marL="1371600" lvl="2" indent="-457200">
              <a:buFont typeface="Arial" panose="020B0604020202020204" pitchFamily="34" charset="0"/>
              <a:buChar char="•"/>
            </a:pPr>
            <a:endParaRPr lang="en-US" sz="1600" b="1" dirty="0"/>
          </a:p>
          <a:p>
            <a:r>
              <a:rPr lang="en-US" sz="1600" b="1" dirty="0" smtClean="0"/>
              <a:t>        	</a:t>
            </a:r>
            <a:r>
              <a:rPr lang="en-US" sz="1600" b="1" dirty="0" smtClean="0">
                <a:solidFill>
                  <a:srgbClr val="002060"/>
                </a:solidFill>
              </a:rPr>
              <a:t>Total			$5,000,000</a:t>
            </a:r>
            <a:endParaRPr lang="en-US" sz="1600" b="1" dirty="0">
              <a:solidFill>
                <a:srgbClr val="002060"/>
              </a:solidFill>
            </a:endParaRPr>
          </a:p>
        </p:txBody>
      </p:sp>
      <p:sp>
        <p:nvSpPr>
          <p:cNvPr id="4" name="TextBox 3"/>
          <p:cNvSpPr txBox="1"/>
          <p:nvPr/>
        </p:nvSpPr>
        <p:spPr>
          <a:xfrm>
            <a:off x="4955111" y="1447800"/>
            <a:ext cx="3980577" cy="2554545"/>
          </a:xfrm>
          <a:prstGeom prst="rect">
            <a:avLst/>
          </a:prstGeom>
          <a:noFill/>
        </p:spPr>
        <p:txBody>
          <a:bodyPr wrap="none" rtlCol="0">
            <a:spAutoFit/>
          </a:bodyPr>
          <a:lstStyle/>
          <a:p>
            <a:pPr marL="285750" indent="-285750">
              <a:buFont typeface="Arial" panose="020B0604020202020204" pitchFamily="34" charset="0"/>
              <a:buChar char="•"/>
            </a:pPr>
            <a:r>
              <a:rPr lang="en-US" sz="1600" b="1" u="sng" dirty="0" smtClean="0">
                <a:solidFill>
                  <a:srgbClr val="FF0000"/>
                </a:solidFill>
              </a:rPr>
              <a:t>Liabilities</a:t>
            </a:r>
            <a:r>
              <a:rPr lang="en-US" sz="1600" b="1" dirty="0" smtClean="0"/>
              <a:t>		</a:t>
            </a:r>
            <a:r>
              <a:rPr lang="en-US" sz="1600" b="1" dirty="0" smtClean="0">
                <a:solidFill>
                  <a:srgbClr val="FF0000"/>
                </a:solidFill>
              </a:rPr>
              <a:t>$2,500,000</a:t>
            </a:r>
          </a:p>
          <a:p>
            <a:pPr marL="742950" lvl="1" indent="-285750">
              <a:buFont typeface="Arial" panose="020B0604020202020204" pitchFamily="34" charset="0"/>
              <a:buChar char="•"/>
            </a:pPr>
            <a:r>
              <a:rPr lang="en-US" sz="1600" b="1" dirty="0" smtClean="0">
                <a:solidFill>
                  <a:srgbClr val="FF0000"/>
                </a:solidFill>
              </a:rPr>
              <a:t>Current:</a:t>
            </a:r>
          </a:p>
          <a:p>
            <a:pPr marL="742950" lvl="1" indent="-285750">
              <a:buFont typeface="Arial" panose="020B0604020202020204" pitchFamily="34" charset="0"/>
              <a:buChar char="•"/>
            </a:pPr>
            <a:r>
              <a:rPr lang="en-US" sz="1600" b="1" dirty="0" smtClean="0">
                <a:solidFill>
                  <a:srgbClr val="FF0000"/>
                </a:solidFill>
              </a:rPr>
              <a:t>Long Term</a:t>
            </a:r>
          </a:p>
          <a:p>
            <a:pPr lvl="1"/>
            <a:endParaRPr lang="en-US" sz="1600" b="1" dirty="0"/>
          </a:p>
          <a:p>
            <a:pPr marL="285750" indent="-285750">
              <a:buFont typeface="Arial" panose="020B0604020202020204" pitchFamily="34" charset="0"/>
              <a:buChar char="•"/>
            </a:pPr>
            <a:r>
              <a:rPr lang="en-US" sz="1600" b="1" u="sng" dirty="0" smtClean="0"/>
              <a:t>Owners Equity</a:t>
            </a:r>
            <a:r>
              <a:rPr lang="en-US" sz="1600" b="1" dirty="0" smtClean="0"/>
              <a:t>		$2,500,000</a:t>
            </a:r>
          </a:p>
          <a:p>
            <a:pPr marL="742950" lvl="1" indent="-285750">
              <a:buFont typeface="Arial" panose="020B0604020202020204" pitchFamily="34" charset="0"/>
              <a:buChar char="•"/>
            </a:pPr>
            <a:r>
              <a:rPr lang="en-US" sz="1600" b="1" dirty="0" smtClean="0"/>
              <a:t>Outstanding Stock</a:t>
            </a:r>
          </a:p>
          <a:p>
            <a:pPr marL="742950" lvl="1" indent="-285750">
              <a:buFont typeface="Arial" panose="020B0604020202020204" pitchFamily="34" charset="0"/>
              <a:buChar char="•"/>
            </a:pPr>
            <a:r>
              <a:rPr lang="en-US" sz="1600" b="1" dirty="0" smtClean="0"/>
              <a:t>Personal Equity</a:t>
            </a:r>
          </a:p>
          <a:p>
            <a:pPr marL="742950" lvl="1" indent="-285750">
              <a:buFont typeface="Arial" panose="020B0604020202020204" pitchFamily="34" charset="0"/>
              <a:buChar char="•"/>
            </a:pPr>
            <a:r>
              <a:rPr lang="en-US" sz="1600" b="1" dirty="0" smtClean="0"/>
              <a:t>Retained Earnings</a:t>
            </a:r>
          </a:p>
          <a:p>
            <a:pPr marL="742950" lvl="1" indent="-285750">
              <a:buFont typeface="Arial" panose="020B0604020202020204" pitchFamily="34" charset="0"/>
              <a:buChar char="•"/>
            </a:pPr>
            <a:endParaRPr lang="en-US" sz="1600" b="1" dirty="0" smtClean="0"/>
          </a:p>
          <a:p>
            <a:pPr lvl="1"/>
            <a:r>
              <a:rPr lang="en-US" sz="1600" b="1" dirty="0" smtClean="0">
                <a:solidFill>
                  <a:srgbClr val="002060"/>
                </a:solidFill>
              </a:rPr>
              <a:t>Total		$5,000,000</a:t>
            </a:r>
            <a:endParaRPr lang="en-US" sz="1600" b="1" dirty="0">
              <a:solidFill>
                <a:srgbClr val="002060"/>
              </a:solidFill>
            </a:endParaRPr>
          </a:p>
        </p:txBody>
      </p:sp>
      <p:sp>
        <p:nvSpPr>
          <p:cNvPr id="5" name="TextBox 4"/>
          <p:cNvSpPr txBox="1"/>
          <p:nvPr/>
        </p:nvSpPr>
        <p:spPr>
          <a:xfrm>
            <a:off x="2095771" y="4791222"/>
            <a:ext cx="5011115" cy="830997"/>
          </a:xfrm>
          <a:prstGeom prst="rect">
            <a:avLst/>
          </a:prstGeom>
          <a:noFill/>
        </p:spPr>
        <p:txBody>
          <a:bodyPr wrap="none" rtlCol="0">
            <a:spAutoFit/>
          </a:bodyPr>
          <a:lstStyle/>
          <a:p>
            <a:r>
              <a:rPr lang="en-US" sz="2400" b="1" dirty="0" smtClean="0"/>
              <a:t>Current Ratio: Assets / Liabilities</a:t>
            </a:r>
          </a:p>
          <a:p>
            <a:r>
              <a:rPr lang="en-US" sz="2400" b="1" dirty="0" smtClean="0"/>
              <a:t>     $5 mm / $2.5 mm = 2 to 1</a:t>
            </a:r>
            <a:endParaRPr lang="en-US" sz="2400" b="1" dirty="0"/>
          </a:p>
        </p:txBody>
      </p:sp>
      <p:sp>
        <p:nvSpPr>
          <p:cNvPr id="6" name="TextBox 5"/>
          <p:cNvSpPr txBox="1"/>
          <p:nvPr/>
        </p:nvSpPr>
        <p:spPr>
          <a:xfrm>
            <a:off x="1826371" y="4329557"/>
            <a:ext cx="5549917" cy="461665"/>
          </a:xfrm>
          <a:prstGeom prst="rect">
            <a:avLst/>
          </a:prstGeom>
          <a:noFill/>
        </p:spPr>
        <p:txBody>
          <a:bodyPr wrap="none" rtlCol="0">
            <a:spAutoFit/>
          </a:bodyPr>
          <a:lstStyle/>
          <a:p>
            <a:r>
              <a:rPr lang="en-US" sz="2400" b="1" dirty="0" smtClean="0"/>
              <a:t>Assets = Liabilities + Owner’s Equity</a:t>
            </a:r>
            <a:endParaRPr lang="en-US" sz="2400" b="1" dirty="0"/>
          </a:p>
        </p:txBody>
      </p:sp>
      <p:sp>
        <p:nvSpPr>
          <p:cNvPr id="7" name="TextBox 6"/>
          <p:cNvSpPr txBox="1"/>
          <p:nvPr/>
        </p:nvSpPr>
        <p:spPr>
          <a:xfrm>
            <a:off x="2095771" y="5650450"/>
            <a:ext cx="4688143" cy="461665"/>
          </a:xfrm>
          <a:prstGeom prst="rect">
            <a:avLst/>
          </a:prstGeom>
          <a:noFill/>
        </p:spPr>
        <p:txBody>
          <a:bodyPr wrap="none" rtlCol="0">
            <a:spAutoFit/>
          </a:bodyPr>
          <a:lstStyle/>
          <a:p>
            <a:r>
              <a:rPr lang="en-US" sz="2400" b="1" dirty="0" smtClean="0"/>
              <a:t>Net Worth = Assets - Liabilities</a:t>
            </a:r>
            <a:endParaRPr lang="en-US" sz="2400" b="1" dirty="0"/>
          </a:p>
        </p:txBody>
      </p:sp>
      <p:sp>
        <p:nvSpPr>
          <p:cNvPr id="8" name="TextBox 7"/>
          <p:cNvSpPr txBox="1"/>
          <p:nvPr/>
        </p:nvSpPr>
        <p:spPr>
          <a:xfrm>
            <a:off x="634602" y="6112115"/>
            <a:ext cx="7933454" cy="461665"/>
          </a:xfrm>
          <a:prstGeom prst="rect">
            <a:avLst/>
          </a:prstGeom>
          <a:noFill/>
        </p:spPr>
        <p:txBody>
          <a:bodyPr wrap="none" rtlCol="0">
            <a:spAutoFit/>
          </a:bodyPr>
          <a:lstStyle/>
          <a:p>
            <a:r>
              <a:rPr lang="en-US" sz="2400" b="1" dirty="0" smtClean="0"/>
              <a:t>$5 mm - $2.5 mm = $2.5 mm Net Worth or Book Value</a:t>
            </a:r>
            <a:endParaRPr lang="en-US" sz="2400" b="1" dirty="0"/>
          </a:p>
        </p:txBody>
      </p:sp>
    </p:spTree>
    <p:extLst>
      <p:ext uri="{BB962C8B-B14F-4D97-AF65-F5344CB8AC3E}">
        <p14:creationId xmlns:p14="http://schemas.microsoft.com/office/powerpoint/2010/main" val="5331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0-#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81000" y="228600"/>
            <a:ext cx="8229600" cy="609600"/>
          </a:xfrm>
        </p:spPr>
        <p:txBody>
          <a:bodyPr>
            <a:noAutofit/>
          </a:bodyPr>
          <a:lstStyle/>
          <a:p>
            <a:pPr algn="ctr"/>
            <a:r>
              <a:rPr lang="en-US" sz="3600" b="1" dirty="0" smtClean="0">
                <a:solidFill>
                  <a:schemeClr val="tx2">
                    <a:lumMod val="75000"/>
                  </a:schemeClr>
                </a:solidFill>
                <a:latin typeface="+mn-lt"/>
              </a:rPr>
              <a:t>Income Statement</a:t>
            </a:r>
            <a:endParaRPr lang="en-US" sz="3600" b="1" dirty="0">
              <a:solidFill>
                <a:schemeClr val="tx2">
                  <a:lumMod val="75000"/>
                </a:schemeClr>
              </a:solidFill>
              <a:latin typeface="+mn-lt"/>
            </a:endParaRPr>
          </a:p>
        </p:txBody>
      </p:sp>
      <p:sp>
        <p:nvSpPr>
          <p:cNvPr id="4" name="Subtitle 2"/>
          <p:cNvSpPr txBox="1">
            <a:spLocks/>
          </p:cNvSpPr>
          <p:nvPr/>
        </p:nvSpPr>
        <p:spPr>
          <a:xfrm>
            <a:off x="1759527" y="990600"/>
            <a:ext cx="5791200" cy="5333999"/>
          </a:xfrm>
          <a:prstGeom prst="rect">
            <a:avLst/>
          </a:prstGeom>
        </p:spPr>
        <p:txBody>
          <a:bodyPr>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b="1" dirty="0" smtClean="0">
                <a:solidFill>
                  <a:srgbClr val="00B050"/>
                </a:solidFill>
              </a:rPr>
              <a:t>Gross </a:t>
            </a:r>
            <a:r>
              <a:rPr lang="en-US" sz="2000" b="1" dirty="0" smtClean="0">
                <a:solidFill>
                  <a:srgbClr val="00B050"/>
                </a:solidFill>
              </a:rPr>
              <a:t>Revenue (Lemonade Stand)          $</a:t>
            </a:r>
            <a:r>
              <a:rPr lang="en-US" sz="2000" b="1" dirty="0" smtClean="0">
                <a:solidFill>
                  <a:srgbClr val="00B050"/>
                </a:solidFill>
              </a:rPr>
              <a:t>300</a:t>
            </a:r>
          </a:p>
          <a:p>
            <a:r>
              <a:rPr lang="en-US" sz="2000" dirty="0" smtClean="0"/>
              <a:t>   </a:t>
            </a:r>
            <a:r>
              <a:rPr lang="en-US" sz="2000" b="1" dirty="0" smtClean="0">
                <a:solidFill>
                  <a:srgbClr val="FF0000"/>
                </a:solidFill>
              </a:rPr>
              <a:t>- Cost of Goods Sold     	 - $100</a:t>
            </a:r>
          </a:p>
          <a:p>
            <a:r>
              <a:rPr lang="en-US" sz="2000" b="1" dirty="0" smtClean="0">
                <a:solidFill>
                  <a:srgbClr val="FF0000"/>
                </a:solidFill>
              </a:rPr>
              <a:t>	Lemons</a:t>
            </a:r>
          </a:p>
          <a:p>
            <a:r>
              <a:rPr lang="en-US" sz="2000" b="1" dirty="0" smtClean="0">
                <a:solidFill>
                  <a:srgbClr val="FF0000"/>
                </a:solidFill>
              </a:rPr>
              <a:t>	Sugar</a:t>
            </a:r>
          </a:p>
          <a:p>
            <a:r>
              <a:rPr lang="en-US" sz="2000" b="1" dirty="0" smtClean="0">
                <a:solidFill>
                  <a:srgbClr val="FF0000"/>
                </a:solidFill>
              </a:rPr>
              <a:t>	Cups</a:t>
            </a:r>
          </a:p>
          <a:p>
            <a:r>
              <a:rPr lang="en-US" sz="2000" b="1" dirty="0" smtClean="0">
                <a:solidFill>
                  <a:srgbClr val="FF0000"/>
                </a:solidFill>
              </a:rPr>
              <a:t>	Straws</a:t>
            </a:r>
          </a:p>
          <a:p>
            <a:r>
              <a:rPr lang="en-US" sz="2000" b="1" dirty="0" smtClean="0">
                <a:solidFill>
                  <a:srgbClr val="FF0000"/>
                </a:solidFill>
              </a:rPr>
              <a:t>	Ice</a:t>
            </a:r>
          </a:p>
          <a:p>
            <a:r>
              <a:rPr lang="en-US" sz="2000" b="1" dirty="0" smtClean="0">
                <a:solidFill>
                  <a:srgbClr val="FF0000"/>
                </a:solidFill>
              </a:rPr>
              <a:t>	Napkins</a:t>
            </a:r>
          </a:p>
          <a:p>
            <a:r>
              <a:rPr lang="en-US" sz="2000" b="1" dirty="0" smtClean="0">
                <a:solidFill>
                  <a:srgbClr val="00B050"/>
                </a:solidFill>
              </a:rPr>
              <a:t>Gross Profit			            	$200</a:t>
            </a:r>
          </a:p>
          <a:p>
            <a:r>
              <a:rPr lang="en-US" sz="2000" b="1" dirty="0" smtClean="0">
                <a:solidFill>
                  <a:srgbClr val="FF0000"/>
                </a:solidFill>
              </a:rPr>
              <a:t>   - Startup Costs   	                - $50</a:t>
            </a:r>
          </a:p>
          <a:p>
            <a:r>
              <a:rPr lang="en-US" sz="2000" b="1" dirty="0" smtClean="0">
                <a:solidFill>
                  <a:srgbClr val="FF0000"/>
                </a:solidFill>
              </a:rPr>
              <a:t>	Paint</a:t>
            </a:r>
          </a:p>
          <a:p>
            <a:r>
              <a:rPr lang="en-US" sz="2000" b="1" dirty="0" smtClean="0">
                <a:solidFill>
                  <a:srgbClr val="FF0000"/>
                </a:solidFill>
              </a:rPr>
              <a:t>	Wood</a:t>
            </a:r>
          </a:p>
          <a:p>
            <a:r>
              <a:rPr lang="en-US" sz="2000" b="1" dirty="0" smtClean="0">
                <a:solidFill>
                  <a:srgbClr val="FF0000"/>
                </a:solidFill>
              </a:rPr>
              <a:t>	Nails</a:t>
            </a:r>
          </a:p>
          <a:p>
            <a:r>
              <a:rPr lang="en-US" sz="2000" b="1" dirty="0" smtClean="0">
                <a:solidFill>
                  <a:srgbClr val="FF0000"/>
                </a:solidFill>
              </a:rPr>
              <a:t>   - Operating Expenses   	</a:t>
            </a:r>
          </a:p>
          <a:p>
            <a:r>
              <a:rPr lang="en-US" sz="2000" b="1" dirty="0" smtClean="0">
                <a:solidFill>
                  <a:srgbClr val="FF0000"/>
                </a:solidFill>
              </a:rPr>
              <a:t>	Salary for brother	    -$50</a:t>
            </a:r>
          </a:p>
          <a:p>
            <a:r>
              <a:rPr lang="en-US" sz="2000" b="1" dirty="0" smtClean="0">
                <a:solidFill>
                  <a:srgbClr val="00B050"/>
                </a:solidFill>
              </a:rPr>
              <a:t>Net Profit (Loss, Break Even)	</a:t>
            </a:r>
            <a:r>
              <a:rPr lang="en-US" sz="2000" b="1" dirty="0">
                <a:solidFill>
                  <a:srgbClr val="00B050"/>
                </a:solidFill>
              </a:rPr>
              <a:t>	</a:t>
            </a:r>
            <a:r>
              <a:rPr lang="en-US" sz="2000" b="1" dirty="0" smtClean="0">
                <a:solidFill>
                  <a:srgbClr val="00B050"/>
                </a:solidFill>
              </a:rPr>
              <a:t>$100</a:t>
            </a:r>
          </a:p>
          <a:p>
            <a:endParaRPr lang="en-US" sz="2000" b="1" dirty="0">
              <a:solidFill>
                <a:srgbClr val="FF0000"/>
              </a:solidFill>
            </a:endParaRPr>
          </a:p>
        </p:txBody>
      </p:sp>
    </p:spTree>
    <p:extLst>
      <p:ext uri="{BB962C8B-B14F-4D97-AF65-F5344CB8AC3E}">
        <p14:creationId xmlns:p14="http://schemas.microsoft.com/office/powerpoint/2010/main" val="25879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 calcmode="lin" valueType="num">
                                      <p:cBhvr additive="base">
                                        <p:cTn id="73"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
                                            <p:txEl>
                                              <p:pRg st="11" end="11"/>
                                            </p:txEl>
                                          </p:spTgt>
                                        </p:tgtEl>
                                        <p:attrNameLst>
                                          <p:attrName>style.visibility</p:attrName>
                                        </p:attrNameLst>
                                      </p:cBhvr>
                                      <p:to>
                                        <p:strVal val="visible"/>
                                      </p:to>
                                    </p:set>
                                    <p:anim calcmode="lin" valueType="num">
                                      <p:cBhvr additive="base">
                                        <p:cTn id="79" dur="500" fill="hold"/>
                                        <p:tgtEl>
                                          <p:spTgt spid="4">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
                                            <p:txEl>
                                              <p:pRg st="12" end="12"/>
                                            </p:txEl>
                                          </p:spTgt>
                                        </p:tgtEl>
                                        <p:attrNameLst>
                                          <p:attrName>style.visibility</p:attrName>
                                        </p:attrNameLst>
                                      </p:cBhvr>
                                      <p:to>
                                        <p:strVal val="visible"/>
                                      </p:to>
                                    </p:set>
                                    <p:anim calcmode="lin" valueType="num">
                                      <p:cBhvr additive="base">
                                        <p:cTn id="85" dur="500" fill="hold"/>
                                        <p:tgtEl>
                                          <p:spTgt spid="4">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
                                            <p:txEl>
                                              <p:pRg st="13" end="13"/>
                                            </p:txEl>
                                          </p:spTgt>
                                        </p:tgtEl>
                                        <p:attrNameLst>
                                          <p:attrName>style.visibility</p:attrName>
                                        </p:attrNameLst>
                                      </p:cBhvr>
                                      <p:to>
                                        <p:strVal val="visible"/>
                                      </p:to>
                                    </p:set>
                                    <p:anim calcmode="lin" valueType="num">
                                      <p:cBhvr additive="base">
                                        <p:cTn id="91" dur="500" fill="hold"/>
                                        <p:tgtEl>
                                          <p:spTgt spid="4">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
                                            <p:txEl>
                                              <p:pRg st="14" end="14"/>
                                            </p:txEl>
                                          </p:spTgt>
                                        </p:tgtEl>
                                        <p:attrNameLst>
                                          <p:attrName>style.visibility</p:attrName>
                                        </p:attrNameLst>
                                      </p:cBhvr>
                                      <p:to>
                                        <p:strVal val="visible"/>
                                      </p:to>
                                    </p:set>
                                    <p:anim calcmode="lin" valueType="num">
                                      <p:cBhvr additive="base">
                                        <p:cTn id="97" dur="500" fill="hold"/>
                                        <p:tgtEl>
                                          <p:spTgt spid="4">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
                                            <p:txEl>
                                              <p:pRg st="15" end="15"/>
                                            </p:txEl>
                                          </p:spTgt>
                                        </p:tgtEl>
                                        <p:attrNameLst>
                                          <p:attrName>style.visibility</p:attrName>
                                        </p:attrNameLst>
                                      </p:cBhvr>
                                      <p:to>
                                        <p:strVal val="visible"/>
                                      </p:to>
                                    </p:set>
                                    <p:anim calcmode="lin" valueType="num">
                                      <p:cBhvr additive="base">
                                        <p:cTn id="103" dur="500" fill="hold"/>
                                        <p:tgtEl>
                                          <p:spTgt spid="4">
                                            <p:txEl>
                                              <p:pRg st="15" end="1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4">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933" y="228600"/>
            <a:ext cx="8229600" cy="838200"/>
          </a:xfrm>
        </p:spPr>
        <p:txBody>
          <a:bodyPr/>
          <a:lstStyle/>
          <a:p>
            <a:pPr algn="ctr"/>
            <a:r>
              <a:rPr lang="en-US" sz="4000" b="1" dirty="0" smtClean="0"/>
              <a:t>Break Even Point</a:t>
            </a:r>
            <a:endParaRPr lang="en-US" sz="4000" b="1" dirty="0"/>
          </a:p>
        </p:txBody>
      </p:sp>
      <p:grpSp>
        <p:nvGrpSpPr>
          <p:cNvPr id="3" name="Group 2"/>
          <p:cNvGrpSpPr/>
          <p:nvPr/>
        </p:nvGrpSpPr>
        <p:grpSpPr>
          <a:xfrm>
            <a:off x="885460" y="1313208"/>
            <a:ext cx="7699405" cy="5159372"/>
            <a:chOff x="885460" y="1313208"/>
            <a:chExt cx="7699405" cy="5159372"/>
          </a:xfrm>
        </p:grpSpPr>
        <p:cxnSp>
          <p:nvCxnSpPr>
            <p:cNvPr id="5" name="Straight Connector 4"/>
            <p:cNvCxnSpPr/>
            <p:nvPr/>
          </p:nvCxnSpPr>
          <p:spPr>
            <a:xfrm flipV="1">
              <a:off x="1783753" y="1447800"/>
              <a:ext cx="6248400" cy="436120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587332" y="2537043"/>
              <a:ext cx="6781800" cy="2286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94098" y="3884799"/>
              <a:ext cx="1974451" cy="400110"/>
            </a:xfrm>
            <a:prstGeom prst="rect">
              <a:avLst/>
            </a:prstGeom>
            <a:noFill/>
          </p:spPr>
          <p:txBody>
            <a:bodyPr wrap="none" rtlCol="0">
              <a:spAutoFit/>
            </a:bodyPr>
            <a:lstStyle/>
            <a:p>
              <a:r>
                <a:rPr lang="en-US" sz="2000" b="1" dirty="0" smtClean="0"/>
                <a:t>Break Even Point</a:t>
              </a:r>
              <a:endParaRPr lang="en-US" sz="2000" b="1" dirty="0"/>
            </a:p>
          </p:txBody>
        </p:sp>
        <p:sp>
          <p:nvSpPr>
            <p:cNvPr id="14" name="Oval 13"/>
            <p:cNvSpPr/>
            <p:nvPr/>
          </p:nvSpPr>
          <p:spPr>
            <a:xfrm>
              <a:off x="4628733" y="3653561"/>
              <a:ext cx="228599" cy="2563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20503013">
              <a:off x="1471327" y="3602757"/>
              <a:ext cx="2920992" cy="707886"/>
            </a:xfrm>
            <a:prstGeom prst="rect">
              <a:avLst/>
            </a:prstGeom>
            <a:noFill/>
          </p:spPr>
          <p:txBody>
            <a:bodyPr wrap="none" rtlCol="0">
              <a:spAutoFit/>
            </a:bodyPr>
            <a:lstStyle/>
            <a:p>
              <a:r>
                <a:rPr lang="en-US" sz="2000" b="1" dirty="0" smtClean="0">
                  <a:solidFill>
                    <a:srgbClr val="FF0000"/>
                  </a:solidFill>
                </a:rPr>
                <a:t>Cost of Goods Sold</a:t>
              </a:r>
            </a:p>
            <a:p>
              <a:r>
                <a:rPr lang="en-US" sz="2000" b="1" dirty="0" smtClean="0">
                  <a:solidFill>
                    <a:srgbClr val="FF0000"/>
                  </a:solidFill>
                </a:rPr>
                <a:t>&amp; Operating Expenses</a:t>
              </a:r>
              <a:endParaRPr lang="en-US" sz="2000" b="1" dirty="0">
                <a:solidFill>
                  <a:srgbClr val="FF0000"/>
                </a:solidFill>
              </a:endParaRPr>
            </a:p>
          </p:txBody>
        </p:sp>
        <p:sp>
          <p:nvSpPr>
            <p:cNvPr id="16" name="TextBox 15"/>
            <p:cNvSpPr txBox="1"/>
            <p:nvPr/>
          </p:nvSpPr>
          <p:spPr>
            <a:xfrm rot="19522180">
              <a:off x="4760479" y="2020583"/>
              <a:ext cx="2948243" cy="400110"/>
            </a:xfrm>
            <a:prstGeom prst="rect">
              <a:avLst/>
            </a:prstGeom>
            <a:noFill/>
          </p:spPr>
          <p:txBody>
            <a:bodyPr wrap="none" rtlCol="0">
              <a:spAutoFit/>
            </a:bodyPr>
            <a:lstStyle/>
            <a:p>
              <a:r>
                <a:rPr lang="en-US" sz="2000" b="1" dirty="0" smtClean="0">
                  <a:solidFill>
                    <a:srgbClr val="00B050"/>
                  </a:solidFill>
                </a:rPr>
                <a:t>Gross Sales / Revenue</a:t>
              </a:r>
              <a:endParaRPr lang="en-US" sz="2000" b="1" dirty="0">
                <a:solidFill>
                  <a:srgbClr val="00B050"/>
                </a:solidFill>
              </a:endParaRPr>
            </a:p>
          </p:txBody>
        </p:sp>
        <p:sp>
          <p:nvSpPr>
            <p:cNvPr id="17" name="TextBox 16"/>
            <p:cNvSpPr txBox="1"/>
            <p:nvPr/>
          </p:nvSpPr>
          <p:spPr>
            <a:xfrm>
              <a:off x="6419034" y="2551010"/>
              <a:ext cx="899029" cy="461665"/>
            </a:xfrm>
            <a:prstGeom prst="rect">
              <a:avLst/>
            </a:prstGeom>
            <a:noFill/>
          </p:spPr>
          <p:txBody>
            <a:bodyPr wrap="none" rtlCol="0">
              <a:spAutoFit/>
            </a:bodyPr>
            <a:lstStyle/>
            <a:p>
              <a:r>
                <a:rPr lang="en-US" sz="2400" b="1" dirty="0" smtClean="0">
                  <a:solidFill>
                    <a:srgbClr val="00B050"/>
                  </a:solidFill>
                </a:rPr>
                <a:t>Profit</a:t>
              </a:r>
              <a:endParaRPr lang="en-US" sz="2400" b="1" dirty="0">
                <a:solidFill>
                  <a:srgbClr val="00B050"/>
                </a:solidFill>
              </a:endParaRPr>
            </a:p>
          </p:txBody>
        </p:sp>
        <p:sp>
          <p:nvSpPr>
            <p:cNvPr id="18" name="TextBox 17"/>
            <p:cNvSpPr txBox="1"/>
            <p:nvPr/>
          </p:nvSpPr>
          <p:spPr>
            <a:xfrm>
              <a:off x="2204689" y="4592210"/>
              <a:ext cx="726481" cy="461665"/>
            </a:xfrm>
            <a:prstGeom prst="rect">
              <a:avLst/>
            </a:prstGeom>
            <a:noFill/>
          </p:spPr>
          <p:txBody>
            <a:bodyPr wrap="none" rtlCol="0">
              <a:spAutoFit/>
            </a:bodyPr>
            <a:lstStyle/>
            <a:p>
              <a:r>
                <a:rPr lang="en-US" sz="2400" b="1" dirty="0" smtClean="0">
                  <a:solidFill>
                    <a:srgbClr val="FF0000"/>
                  </a:solidFill>
                </a:rPr>
                <a:t>Loss</a:t>
              </a:r>
              <a:endParaRPr lang="en-US" sz="2400" b="1" dirty="0">
                <a:solidFill>
                  <a:srgbClr val="FF0000"/>
                </a:solidFill>
              </a:endParaRPr>
            </a:p>
          </p:txBody>
        </p:sp>
        <p:cxnSp>
          <p:nvCxnSpPr>
            <p:cNvPr id="4" name="Straight Connector 3"/>
            <p:cNvCxnSpPr/>
            <p:nvPr/>
          </p:nvCxnSpPr>
          <p:spPr>
            <a:xfrm>
              <a:off x="1371600" y="1313208"/>
              <a:ext cx="0" cy="46437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5943600"/>
              <a:ext cx="721326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16200000">
              <a:off x="496892" y="3038296"/>
              <a:ext cx="1146468" cy="369332"/>
            </a:xfrm>
            <a:prstGeom prst="rect">
              <a:avLst/>
            </a:prstGeom>
            <a:noFill/>
          </p:spPr>
          <p:txBody>
            <a:bodyPr wrap="none" rtlCol="0">
              <a:spAutoFit/>
            </a:bodyPr>
            <a:lstStyle/>
            <a:p>
              <a:r>
                <a:rPr lang="en-US" b="1" dirty="0" smtClean="0"/>
                <a:t>Revenue</a:t>
              </a:r>
              <a:endParaRPr lang="en-US" b="1" dirty="0"/>
            </a:p>
          </p:txBody>
        </p:sp>
        <p:sp>
          <p:nvSpPr>
            <p:cNvPr id="10" name="TextBox 9"/>
            <p:cNvSpPr txBox="1"/>
            <p:nvPr/>
          </p:nvSpPr>
          <p:spPr>
            <a:xfrm>
              <a:off x="4628733" y="6103248"/>
              <a:ext cx="1001108" cy="369332"/>
            </a:xfrm>
            <a:prstGeom prst="rect">
              <a:avLst/>
            </a:prstGeom>
            <a:noFill/>
          </p:spPr>
          <p:txBody>
            <a:bodyPr wrap="none" rtlCol="0">
              <a:spAutoFit/>
            </a:bodyPr>
            <a:lstStyle/>
            <a:p>
              <a:r>
                <a:rPr lang="en-US" b="1" dirty="0" smtClean="0"/>
                <a:t>Volume</a:t>
              </a:r>
              <a:endParaRPr lang="en-US" b="1" dirty="0"/>
            </a:p>
          </p:txBody>
        </p:sp>
      </p:grpSp>
    </p:spTree>
    <p:extLst>
      <p:ext uri="{BB962C8B-B14F-4D97-AF65-F5344CB8AC3E}">
        <p14:creationId xmlns:p14="http://schemas.microsoft.com/office/powerpoint/2010/main" val="39877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29200"/>
            <a:ext cx="8229600" cy="1600200"/>
          </a:xfrm>
        </p:spPr>
        <p:txBody>
          <a:bodyPr/>
          <a:lstStyle/>
          <a:p>
            <a:pPr algn="l">
              <a:lnSpc>
                <a:spcPct val="150000"/>
              </a:lnSpc>
            </a:pPr>
            <a:r>
              <a:rPr lang="en-US" sz="1800" b="1" dirty="0"/>
              <a:t>STANDARD 6: Students will analyze how forms of business ownership, government regulations, and legal regulations affect entrepreneurial ventures. </a:t>
            </a:r>
            <a:r>
              <a:rPr lang="en-US" sz="1800" b="1" dirty="0" smtClean="0"/>
              <a:t/>
            </a:r>
            <a:br>
              <a:rPr lang="en-US" sz="1800" b="1" dirty="0" smtClean="0"/>
            </a:br>
            <a:r>
              <a:rPr lang="en-US" sz="1800" b="1" dirty="0" smtClean="0"/>
              <a:t>Objective </a:t>
            </a:r>
            <a:r>
              <a:rPr lang="en-US" sz="1800" b="1" dirty="0"/>
              <a:t>1: Identify types of business ownership (e.g., sole proprietorship, partnership, c-</a:t>
            </a:r>
            <a:r>
              <a:rPr lang="en-US" sz="1800" b="1" dirty="0" err="1"/>
              <a:t>corp</a:t>
            </a:r>
            <a:r>
              <a:rPr lang="en-US" sz="1800" b="1" dirty="0"/>
              <a:t>, s-</a:t>
            </a:r>
            <a:r>
              <a:rPr lang="en-US" sz="1800" b="1" dirty="0" err="1"/>
              <a:t>corp</a:t>
            </a:r>
            <a:r>
              <a:rPr lang="en-US" sz="1800" b="1" dirty="0"/>
              <a:t>, LLC, nonprofit, franchise). </a:t>
            </a:r>
            <a:r>
              <a:rPr lang="en-US" sz="1800" b="1" dirty="0" smtClean="0"/>
              <a:t/>
            </a:r>
            <a:br>
              <a:rPr lang="en-US" sz="1800" b="1" dirty="0" smtClean="0"/>
            </a:br>
            <a:r>
              <a:rPr lang="en-US" sz="1800" b="1" dirty="0" smtClean="0"/>
              <a:t>• </a:t>
            </a:r>
            <a:r>
              <a:rPr lang="en-US" sz="1800" b="1" dirty="0"/>
              <a:t>Compare and contrast the advantages and disadvantages of the different types of business ownership. </a:t>
            </a:r>
            <a:r>
              <a:rPr lang="en-US" sz="1800" b="1" dirty="0" smtClean="0"/>
              <a:t/>
            </a:r>
            <a:br>
              <a:rPr lang="en-US" sz="1800" b="1" dirty="0" smtClean="0"/>
            </a:br>
            <a:r>
              <a:rPr lang="en-US" sz="1800" b="1" dirty="0" smtClean="0"/>
              <a:t>• </a:t>
            </a:r>
            <a:r>
              <a:rPr lang="en-US" sz="1800" b="1" dirty="0"/>
              <a:t>Identify licenses that a small business must obtain (e.g., business license, EIN, name registry, sales tax I.D., occupational/professional license, food handlers). </a:t>
            </a:r>
            <a:r>
              <a:rPr lang="en-US" sz="1800" b="1" dirty="0" smtClean="0"/>
              <a:t/>
            </a:r>
            <a:br>
              <a:rPr lang="en-US" sz="1800" b="1" dirty="0" smtClean="0"/>
            </a:br>
            <a:r>
              <a:rPr lang="en-US" sz="1800" b="1" dirty="0" smtClean="0"/>
              <a:t>• </a:t>
            </a:r>
            <a:r>
              <a:rPr lang="en-US" sz="1800" b="1" dirty="0"/>
              <a:t>Identify taxes businesses pay. </a:t>
            </a:r>
            <a:r>
              <a:rPr lang="en-US" sz="1800" b="1" dirty="0" smtClean="0"/>
              <a:t/>
            </a:r>
            <a:br>
              <a:rPr lang="en-US" sz="1800" b="1" dirty="0" smtClean="0"/>
            </a:br>
            <a:r>
              <a:rPr lang="en-US" sz="1800" b="1" dirty="0" smtClean="0"/>
              <a:t>• </a:t>
            </a:r>
            <a:r>
              <a:rPr lang="en-US" sz="1800" b="1" dirty="0"/>
              <a:t>Identify ways of protecting ideas and inventions (intellectual and proprietary property and processes). </a:t>
            </a:r>
            <a:r>
              <a:rPr lang="en-US" sz="1800" b="1" dirty="0" smtClean="0"/>
              <a:t/>
            </a:r>
            <a:br>
              <a:rPr lang="en-US" sz="1800" b="1" dirty="0" smtClean="0"/>
            </a:br>
            <a:r>
              <a:rPr lang="en-US" sz="1800" b="1" dirty="0" smtClean="0"/>
              <a:t>• </a:t>
            </a:r>
            <a:r>
              <a:rPr lang="en-US" sz="1800" b="1" dirty="0"/>
              <a:t>Identify the major components of a business plan. </a:t>
            </a:r>
            <a:r>
              <a:rPr lang="en-US" sz="1800" b="1" dirty="0" smtClean="0"/>
              <a:t/>
            </a:r>
            <a:br>
              <a:rPr lang="en-US" sz="1800" b="1" dirty="0" smtClean="0"/>
            </a:br>
            <a:r>
              <a:rPr lang="en-US" sz="1800" b="1" dirty="0" smtClean="0"/>
              <a:t>• </a:t>
            </a:r>
            <a:r>
              <a:rPr lang="en-US" sz="1800" b="1" dirty="0"/>
              <a:t>Describe the uses and purposes of a business plan. • Understand a pitch deck and VC road show.</a:t>
            </a:r>
          </a:p>
        </p:txBody>
      </p:sp>
    </p:spTree>
    <p:extLst>
      <p:ext uri="{BB962C8B-B14F-4D97-AF65-F5344CB8AC3E}">
        <p14:creationId xmlns:p14="http://schemas.microsoft.com/office/powerpoint/2010/main" val="1432029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800" dirty="0" smtClean="0"/>
              <a:t>Entrepreneurship</a:t>
            </a:r>
            <a:endParaRPr lang="en-US" sz="4800" dirty="0"/>
          </a:p>
        </p:txBody>
      </p:sp>
      <p:sp>
        <p:nvSpPr>
          <p:cNvPr id="3" name="TextBox 2"/>
          <p:cNvSpPr txBox="1"/>
          <p:nvPr/>
        </p:nvSpPr>
        <p:spPr>
          <a:xfrm>
            <a:off x="519545" y="1524000"/>
            <a:ext cx="8229600" cy="5262979"/>
          </a:xfrm>
          <a:prstGeom prst="rect">
            <a:avLst/>
          </a:prstGeom>
          <a:noFill/>
        </p:spPr>
        <p:txBody>
          <a:bodyPr wrap="square" rtlCol="0">
            <a:spAutoFit/>
          </a:bodyPr>
          <a:lstStyle/>
          <a:p>
            <a:pPr marL="342900" indent="-342900">
              <a:buFont typeface="Arial" panose="020B0604020202020204" pitchFamily="34" charset="0"/>
              <a:buChar char="•"/>
            </a:pPr>
            <a:r>
              <a:rPr lang="en-US" sz="2400" b="1" u="sng" dirty="0" smtClean="0"/>
              <a:t>Entrepreneur</a:t>
            </a:r>
            <a:r>
              <a:rPr lang="en-US" sz="2400" b="1" dirty="0" smtClean="0"/>
              <a:t> –  One who builds net worth through risk and initiative.  One </a:t>
            </a:r>
            <a:r>
              <a:rPr lang="en-US" sz="2400" b="1" dirty="0"/>
              <a:t>who organizes, manages, and assumes the risks of a business or </a:t>
            </a:r>
            <a:r>
              <a:rPr lang="en-US" sz="2400" b="1" dirty="0" smtClean="0"/>
              <a:t>enterprise.</a:t>
            </a:r>
          </a:p>
          <a:p>
            <a:endParaRPr lang="en-US" sz="2400" b="1" dirty="0"/>
          </a:p>
          <a:p>
            <a:pPr marL="342900" indent="-342900">
              <a:buFont typeface="Arial" panose="020B0604020202020204" pitchFamily="34" charset="0"/>
              <a:buChar char="•"/>
            </a:pPr>
            <a:r>
              <a:rPr lang="en-US" sz="2400" b="1" u="sng" dirty="0" err="1" smtClean="0"/>
              <a:t>Intrapreneur</a:t>
            </a:r>
            <a:r>
              <a:rPr lang="en-US" sz="2400" b="1" dirty="0" smtClean="0"/>
              <a:t> -  </a:t>
            </a:r>
            <a:r>
              <a:rPr lang="en-US" sz="2400" b="1" dirty="0"/>
              <a:t>A</a:t>
            </a:r>
            <a:r>
              <a:rPr lang="en-US" sz="2400" b="1" dirty="0" smtClean="0"/>
              <a:t> </a:t>
            </a:r>
            <a:r>
              <a:rPr lang="en-US" sz="2400" b="1" dirty="0"/>
              <a:t>corporate </a:t>
            </a:r>
            <a:r>
              <a:rPr lang="en-US" sz="2400" b="1" dirty="0" smtClean="0"/>
              <a:t>manager </a:t>
            </a:r>
            <a:r>
              <a:rPr lang="en-US" sz="2400" b="1" dirty="0"/>
              <a:t>who develops new enterprises within the </a:t>
            </a:r>
            <a:r>
              <a:rPr lang="en-US" sz="2400" b="1" dirty="0" smtClean="0"/>
              <a:t>corporation.</a:t>
            </a:r>
          </a:p>
          <a:p>
            <a:endParaRPr lang="en-US" sz="2400" b="1" dirty="0"/>
          </a:p>
          <a:p>
            <a:pPr marL="342900" indent="-342900">
              <a:buFont typeface="Arial" panose="020B0604020202020204" pitchFamily="34" charset="0"/>
              <a:buChar char="•"/>
            </a:pPr>
            <a:r>
              <a:rPr lang="en-US" sz="2400" b="1" u="sng" dirty="0" smtClean="0"/>
              <a:t>Entrepreneurship Trends</a:t>
            </a:r>
            <a:r>
              <a:rPr lang="en-US" sz="2400" b="1" dirty="0" smtClean="0"/>
              <a:t> -  In U.S. and Utah</a:t>
            </a:r>
          </a:p>
          <a:p>
            <a:r>
              <a:rPr lang="en-US" sz="2400" b="1" dirty="0"/>
              <a:t>	</a:t>
            </a:r>
            <a:r>
              <a:rPr lang="en-US" sz="2400" b="1" dirty="0" smtClean="0"/>
              <a:t>1.  The Design Differential</a:t>
            </a:r>
          </a:p>
          <a:p>
            <a:r>
              <a:rPr lang="en-US" sz="2400" b="1" dirty="0"/>
              <a:t>	</a:t>
            </a:r>
            <a:r>
              <a:rPr lang="en-US" sz="2400" b="1" dirty="0" smtClean="0"/>
              <a:t>2.  Data-driven Insights (Key Performance Indicators)</a:t>
            </a:r>
          </a:p>
          <a:p>
            <a:r>
              <a:rPr lang="en-US" sz="2400" b="1" dirty="0" smtClean="0"/>
              <a:t>	3.  Business SaaS-</a:t>
            </a:r>
            <a:r>
              <a:rPr lang="en-US" sz="2400" b="1" dirty="0" err="1" smtClean="0"/>
              <a:t>ification</a:t>
            </a:r>
            <a:r>
              <a:rPr lang="en-US" sz="2400" b="1" dirty="0" smtClean="0"/>
              <a:t> (Software as a Service)</a:t>
            </a:r>
          </a:p>
          <a:p>
            <a:endParaRPr lang="en-US" sz="2400" b="1" dirty="0"/>
          </a:p>
          <a:p>
            <a:endParaRPr lang="en-US" sz="2400" b="1" dirty="0"/>
          </a:p>
        </p:txBody>
      </p:sp>
    </p:spTree>
    <p:extLst>
      <p:ext uri="{BB962C8B-B14F-4D97-AF65-F5344CB8AC3E}">
        <p14:creationId xmlns:p14="http://schemas.microsoft.com/office/powerpoint/2010/main" val="2313293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14400"/>
          </a:xfrm>
        </p:spPr>
        <p:txBody>
          <a:bodyPr/>
          <a:lstStyle/>
          <a:p>
            <a:pPr algn="ctr"/>
            <a:r>
              <a:rPr lang="en-US" sz="4400" b="1" dirty="0" smtClean="0"/>
              <a:t>Different Types of Businesses</a:t>
            </a:r>
            <a:endParaRPr lang="en-US" sz="4400" b="1" dirty="0"/>
          </a:p>
        </p:txBody>
      </p:sp>
      <p:sp>
        <p:nvSpPr>
          <p:cNvPr id="3" name="Content Placeholder 2"/>
          <p:cNvSpPr>
            <a:spLocks noGrp="1"/>
          </p:cNvSpPr>
          <p:nvPr>
            <p:ph idx="1"/>
          </p:nvPr>
        </p:nvSpPr>
        <p:spPr>
          <a:xfrm>
            <a:off x="1219200" y="1676400"/>
            <a:ext cx="7315200" cy="4572000"/>
          </a:xfrm>
        </p:spPr>
        <p:txBody>
          <a:bodyPr>
            <a:normAutofit/>
          </a:bodyPr>
          <a:lstStyle/>
          <a:p>
            <a:r>
              <a:rPr lang="en-US" sz="3200" b="1" dirty="0" smtClean="0">
                <a:solidFill>
                  <a:schemeClr val="tx1"/>
                </a:solidFill>
              </a:rPr>
              <a:t>Sole Proprietorship – Full Liability</a:t>
            </a:r>
          </a:p>
          <a:p>
            <a:r>
              <a:rPr lang="en-US" sz="3200" b="1" dirty="0" smtClean="0">
                <a:solidFill>
                  <a:schemeClr val="tx1"/>
                </a:solidFill>
              </a:rPr>
              <a:t>Partnership – Limited Liability</a:t>
            </a:r>
          </a:p>
          <a:p>
            <a:r>
              <a:rPr lang="en-US" sz="3200" b="1" dirty="0" smtClean="0">
                <a:solidFill>
                  <a:schemeClr val="tx1"/>
                </a:solidFill>
              </a:rPr>
              <a:t>Corporation – No Liability</a:t>
            </a:r>
          </a:p>
          <a:p>
            <a:r>
              <a:rPr lang="en-US" sz="3200" b="1" dirty="0" smtClean="0">
                <a:solidFill>
                  <a:schemeClr val="tx1"/>
                </a:solidFill>
              </a:rPr>
              <a:t>Franchise – Business Model</a:t>
            </a:r>
          </a:p>
          <a:p>
            <a:r>
              <a:rPr lang="en-US" sz="3200" b="1" dirty="0" smtClean="0">
                <a:solidFill>
                  <a:schemeClr val="tx1"/>
                </a:solidFill>
              </a:rPr>
              <a:t>LLC – Limited Liability Company</a:t>
            </a:r>
          </a:p>
          <a:p>
            <a:r>
              <a:rPr lang="en-US" sz="3200" b="1" dirty="0" smtClean="0">
                <a:solidFill>
                  <a:schemeClr val="tx1"/>
                </a:solidFill>
              </a:rPr>
              <a:t>S Corporation – Privately Held</a:t>
            </a:r>
          </a:p>
        </p:txBody>
      </p:sp>
    </p:spTree>
    <p:extLst>
      <p:ext uri="{BB962C8B-B14F-4D97-AF65-F5344CB8AC3E}">
        <p14:creationId xmlns:p14="http://schemas.microsoft.com/office/powerpoint/2010/main" val="272207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Legal Aspects to Starting a Business</a:t>
            </a:r>
            <a:endParaRPr lang="en-US" b="1" dirty="0"/>
          </a:p>
        </p:txBody>
      </p:sp>
      <p:sp>
        <p:nvSpPr>
          <p:cNvPr id="3" name="TextBox 2"/>
          <p:cNvSpPr txBox="1"/>
          <p:nvPr/>
        </p:nvSpPr>
        <p:spPr>
          <a:xfrm>
            <a:off x="533400" y="1676399"/>
            <a:ext cx="8229600" cy="4524315"/>
          </a:xfrm>
          <a:prstGeom prst="rect">
            <a:avLst/>
          </a:prstGeom>
          <a:noFill/>
        </p:spPr>
        <p:txBody>
          <a:bodyPr wrap="square" rtlCol="0">
            <a:spAutoFit/>
          </a:bodyPr>
          <a:lstStyle/>
          <a:p>
            <a:pPr marL="342900" indent="-342900">
              <a:buAutoNum type="arabicPeriod"/>
            </a:pPr>
            <a:r>
              <a:rPr lang="en-US" sz="2400" b="1" dirty="0" smtClean="0"/>
              <a:t>Write a Business Plan to determine profitability</a:t>
            </a:r>
          </a:p>
          <a:p>
            <a:pPr marL="342900" indent="-342900">
              <a:buAutoNum type="arabicPeriod"/>
            </a:pPr>
            <a:r>
              <a:rPr lang="en-US" sz="2400" b="1" dirty="0" smtClean="0"/>
              <a:t>Register a Fictitious Business Name / DBA</a:t>
            </a:r>
          </a:p>
          <a:p>
            <a:pPr marL="342900" indent="-342900">
              <a:buAutoNum type="arabicPeriod"/>
            </a:pPr>
            <a:r>
              <a:rPr lang="en-US" sz="2400" b="1" dirty="0" smtClean="0"/>
              <a:t>Choose a Legal Form for you Business</a:t>
            </a:r>
          </a:p>
          <a:p>
            <a:pPr marL="800100" lvl="1" indent="-342900">
              <a:buAutoNum type="alphaLcPeriod"/>
            </a:pPr>
            <a:r>
              <a:rPr lang="en-US" sz="2400" b="1" dirty="0" smtClean="0"/>
              <a:t>Sole Proprietorship</a:t>
            </a:r>
          </a:p>
          <a:p>
            <a:pPr marL="800100" lvl="1" indent="-342900">
              <a:buAutoNum type="alphaLcPeriod"/>
            </a:pPr>
            <a:r>
              <a:rPr lang="en-US" sz="2400" b="1" dirty="0" smtClean="0"/>
              <a:t>Partnership</a:t>
            </a:r>
          </a:p>
          <a:p>
            <a:pPr marL="800100" lvl="1" indent="-342900">
              <a:buAutoNum type="alphaLcPeriod"/>
            </a:pPr>
            <a:r>
              <a:rPr lang="en-US" sz="2400" b="1" dirty="0" smtClean="0"/>
              <a:t>Corporation</a:t>
            </a:r>
          </a:p>
          <a:p>
            <a:pPr marL="342900" indent="-342900">
              <a:buAutoNum type="arabicPeriod"/>
            </a:pPr>
            <a:r>
              <a:rPr lang="en-US" sz="2400" b="1" dirty="0" smtClean="0"/>
              <a:t>Get a Federal Tax I. D. Number</a:t>
            </a:r>
          </a:p>
          <a:p>
            <a:pPr marL="342900" indent="-342900">
              <a:buAutoNum type="arabicPeriod"/>
            </a:pPr>
            <a:r>
              <a:rPr lang="en-US" sz="2400" b="1" dirty="0" smtClean="0"/>
              <a:t>Learn About Employee Laws</a:t>
            </a:r>
          </a:p>
          <a:p>
            <a:pPr marL="342900" indent="-342900">
              <a:buAutoNum type="arabicPeriod"/>
            </a:pPr>
            <a:r>
              <a:rPr lang="en-US" sz="2400" b="1" dirty="0" smtClean="0"/>
              <a:t>Obtain Necessary Business Permits &amp; Licenses</a:t>
            </a:r>
          </a:p>
          <a:p>
            <a:pPr marL="342900" indent="-342900">
              <a:buAutoNum type="arabicPeriod"/>
            </a:pPr>
            <a:r>
              <a:rPr lang="en-US" sz="2400" b="1" dirty="0" smtClean="0"/>
              <a:t>File for Trademark Protection</a:t>
            </a:r>
          </a:p>
          <a:p>
            <a:pPr marL="342900" indent="-342900">
              <a:buAutoNum type="arabicPeriod"/>
            </a:pPr>
            <a:r>
              <a:rPr lang="en-US" sz="2400" b="1" dirty="0" smtClean="0"/>
              <a:t>Open a Bank Account to Begin Building Business Credit</a:t>
            </a:r>
            <a:endParaRPr lang="en-US" sz="2400" b="1" dirty="0"/>
          </a:p>
        </p:txBody>
      </p:sp>
    </p:spTree>
    <p:extLst>
      <p:ext uri="{BB962C8B-B14F-4D97-AF65-F5344CB8AC3E}">
        <p14:creationId xmlns:p14="http://schemas.microsoft.com/office/powerpoint/2010/main" val="109850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2162"/>
          </a:xfrm>
        </p:spPr>
        <p:txBody>
          <a:bodyPr/>
          <a:lstStyle/>
          <a:p>
            <a:pPr algn="ctr"/>
            <a:r>
              <a:rPr lang="en-US" b="1" dirty="0" smtClean="0"/>
              <a:t>Business Plan</a:t>
            </a:r>
            <a:endParaRPr lang="en-US" b="1" dirty="0"/>
          </a:p>
        </p:txBody>
      </p:sp>
      <p:sp>
        <p:nvSpPr>
          <p:cNvPr id="3" name="Content Placeholder 2"/>
          <p:cNvSpPr>
            <a:spLocks noGrp="1"/>
          </p:cNvSpPr>
          <p:nvPr>
            <p:ph idx="1"/>
          </p:nvPr>
        </p:nvSpPr>
        <p:spPr>
          <a:xfrm>
            <a:off x="304800" y="1752600"/>
            <a:ext cx="8610600" cy="4525963"/>
          </a:xfrm>
        </p:spPr>
        <p:txBody>
          <a:bodyPr>
            <a:normAutofit/>
          </a:bodyPr>
          <a:lstStyle/>
          <a:p>
            <a:pPr marL="514350" indent="-514350">
              <a:buFont typeface="+mj-lt"/>
              <a:buAutoNum type="arabicPeriod"/>
            </a:pPr>
            <a:r>
              <a:rPr lang="en-US" b="1" dirty="0" smtClean="0">
                <a:solidFill>
                  <a:schemeClr val="tx1"/>
                </a:solidFill>
              </a:rPr>
              <a:t>Executive Summary</a:t>
            </a:r>
          </a:p>
          <a:p>
            <a:pPr marL="514350" indent="-514350">
              <a:buFont typeface="+mj-lt"/>
              <a:buAutoNum type="arabicPeriod"/>
            </a:pPr>
            <a:r>
              <a:rPr lang="en-US" b="1" dirty="0" smtClean="0">
                <a:solidFill>
                  <a:schemeClr val="tx1"/>
                </a:solidFill>
              </a:rPr>
              <a:t>Brief Description</a:t>
            </a:r>
          </a:p>
          <a:p>
            <a:pPr marL="514350" indent="-514350">
              <a:buFont typeface="+mj-lt"/>
              <a:buAutoNum type="arabicPeriod"/>
            </a:pPr>
            <a:r>
              <a:rPr lang="en-US" b="1" dirty="0" smtClean="0">
                <a:solidFill>
                  <a:schemeClr val="tx1"/>
                </a:solidFill>
              </a:rPr>
              <a:t>Situation Analysis</a:t>
            </a:r>
          </a:p>
          <a:p>
            <a:pPr marL="514350" indent="-514350">
              <a:buFont typeface="+mj-lt"/>
              <a:buAutoNum type="arabicPeriod"/>
            </a:pPr>
            <a:r>
              <a:rPr lang="en-US" b="1" dirty="0" smtClean="0">
                <a:solidFill>
                  <a:schemeClr val="tx1"/>
                </a:solidFill>
              </a:rPr>
              <a:t>Market Segmentation (Target Market: Demographics, Psychographics, </a:t>
            </a:r>
            <a:r>
              <a:rPr lang="en-US" b="1" dirty="0" err="1" smtClean="0">
                <a:solidFill>
                  <a:schemeClr val="tx1"/>
                </a:solidFill>
              </a:rPr>
              <a:t>Geographics</a:t>
            </a:r>
            <a:r>
              <a:rPr lang="en-US" b="1" dirty="0" smtClean="0">
                <a:solidFill>
                  <a:schemeClr val="tx1"/>
                </a:solidFill>
              </a:rPr>
              <a:t>, Product Benefits)</a:t>
            </a:r>
          </a:p>
          <a:p>
            <a:pPr marL="514350" indent="-514350">
              <a:buFont typeface="+mj-lt"/>
              <a:buAutoNum type="arabicPeriod"/>
            </a:pPr>
            <a:r>
              <a:rPr lang="en-US" b="1" dirty="0" smtClean="0">
                <a:solidFill>
                  <a:schemeClr val="tx1"/>
                </a:solidFill>
              </a:rPr>
              <a:t>Marketing Strategy (Product, Place, Price, Promotion)</a:t>
            </a:r>
          </a:p>
          <a:p>
            <a:pPr marL="514350" indent="-514350">
              <a:buFont typeface="+mj-lt"/>
              <a:buAutoNum type="arabicPeriod"/>
            </a:pPr>
            <a:r>
              <a:rPr lang="en-US" b="1" dirty="0" smtClean="0">
                <a:solidFill>
                  <a:schemeClr val="tx1"/>
                </a:solidFill>
              </a:rPr>
              <a:t>Financial Projections</a:t>
            </a:r>
          </a:p>
          <a:p>
            <a:pPr marL="514350" indent="-514350">
              <a:buFont typeface="+mj-lt"/>
              <a:buAutoNum type="arabicPeriod"/>
            </a:pPr>
            <a:r>
              <a:rPr lang="en-US" b="1" dirty="0" smtClean="0">
                <a:solidFill>
                  <a:schemeClr val="tx1"/>
                </a:solidFill>
              </a:rPr>
              <a:t>Conclusion</a:t>
            </a:r>
          </a:p>
          <a:p>
            <a:pPr marL="514350" indent="-514350">
              <a:buFont typeface="+mj-lt"/>
              <a:buAutoNum type="arabicPeriod"/>
            </a:pPr>
            <a:r>
              <a:rPr lang="en-US" b="1" dirty="0" smtClean="0">
                <a:solidFill>
                  <a:schemeClr val="tx1"/>
                </a:solidFill>
              </a:rPr>
              <a:t>Appendix</a:t>
            </a:r>
          </a:p>
          <a:p>
            <a:pPr marL="514350" indent="-514350">
              <a:buFont typeface="+mj-lt"/>
              <a:buAutoNum type="arabicPeriod"/>
            </a:pPr>
            <a:r>
              <a:rPr lang="en-US" b="1" dirty="0" smtClean="0">
                <a:solidFill>
                  <a:schemeClr val="tx1"/>
                </a:solidFill>
              </a:rPr>
              <a:t>Exhibits</a:t>
            </a:r>
            <a:endParaRPr lang="en-US" b="1" dirty="0">
              <a:solidFill>
                <a:schemeClr val="tx1"/>
              </a:solidFill>
            </a:endParaRPr>
          </a:p>
        </p:txBody>
      </p:sp>
    </p:spTree>
    <p:extLst>
      <p:ext uri="{BB962C8B-B14F-4D97-AF65-F5344CB8AC3E}">
        <p14:creationId xmlns:p14="http://schemas.microsoft.com/office/powerpoint/2010/main" val="266508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lstStyle/>
          <a:p>
            <a:pPr algn="ctr"/>
            <a:r>
              <a:rPr lang="en-US" b="1" dirty="0" smtClean="0"/>
              <a:t>SMART Goals</a:t>
            </a:r>
            <a:endParaRPr lang="en-US" b="1" dirty="0"/>
          </a:p>
        </p:txBody>
      </p:sp>
      <p:sp>
        <p:nvSpPr>
          <p:cNvPr id="3" name="Content Placeholder 2"/>
          <p:cNvSpPr>
            <a:spLocks noGrp="1"/>
          </p:cNvSpPr>
          <p:nvPr>
            <p:ph idx="1"/>
          </p:nvPr>
        </p:nvSpPr>
        <p:spPr>
          <a:xfrm>
            <a:off x="2895600" y="1676400"/>
            <a:ext cx="5486400" cy="4525963"/>
          </a:xfrm>
        </p:spPr>
        <p:txBody>
          <a:bodyPr>
            <a:normAutofit/>
          </a:bodyPr>
          <a:lstStyle/>
          <a:p>
            <a:r>
              <a:rPr lang="en-US" sz="3600" b="1" dirty="0" smtClean="0">
                <a:solidFill>
                  <a:schemeClr val="tx1"/>
                </a:solidFill>
              </a:rPr>
              <a:t>Specific</a:t>
            </a:r>
          </a:p>
          <a:p>
            <a:r>
              <a:rPr lang="en-US" sz="3600" b="1" dirty="0" smtClean="0">
                <a:solidFill>
                  <a:schemeClr val="tx1"/>
                </a:solidFill>
              </a:rPr>
              <a:t>Measurable</a:t>
            </a:r>
          </a:p>
          <a:p>
            <a:r>
              <a:rPr lang="en-US" sz="3600" b="1" dirty="0" smtClean="0">
                <a:solidFill>
                  <a:schemeClr val="tx1"/>
                </a:solidFill>
              </a:rPr>
              <a:t>Attainable</a:t>
            </a:r>
          </a:p>
          <a:p>
            <a:r>
              <a:rPr lang="en-US" sz="3600" b="1" dirty="0" smtClean="0">
                <a:solidFill>
                  <a:schemeClr val="tx1"/>
                </a:solidFill>
              </a:rPr>
              <a:t>Realistic</a:t>
            </a:r>
          </a:p>
          <a:p>
            <a:r>
              <a:rPr lang="en-US" sz="3600" b="1" dirty="0" smtClean="0">
                <a:solidFill>
                  <a:schemeClr val="tx1"/>
                </a:solidFill>
              </a:rPr>
              <a:t>Time-Bound</a:t>
            </a:r>
            <a:endParaRPr lang="en-US" sz="3600" b="1" dirty="0">
              <a:solidFill>
                <a:schemeClr val="tx1"/>
              </a:solidFill>
            </a:endParaRPr>
          </a:p>
        </p:txBody>
      </p:sp>
    </p:spTree>
    <p:extLst>
      <p:ext uri="{BB962C8B-B14F-4D97-AF65-F5344CB8AC3E}">
        <p14:creationId xmlns:p14="http://schemas.microsoft.com/office/powerpoint/2010/main" val="457069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SWOT Analysis</a:t>
            </a:r>
            <a:endParaRPr lang="en-US" b="1" dirty="0"/>
          </a:p>
        </p:txBody>
      </p:sp>
      <p:sp>
        <p:nvSpPr>
          <p:cNvPr id="3" name="Content Placeholder 2"/>
          <p:cNvSpPr>
            <a:spLocks noGrp="1"/>
          </p:cNvSpPr>
          <p:nvPr>
            <p:ph idx="1"/>
          </p:nvPr>
        </p:nvSpPr>
        <p:spPr>
          <a:xfrm>
            <a:off x="2743200" y="2057400"/>
            <a:ext cx="5334000" cy="4495800"/>
          </a:xfrm>
        </p:spPr>
        <p:txBody>
          <a:bodyPr>
            <a:normAutofit/>
          </a:bodyPr>
          <a:lstStyle/>
          <a:p>
            <a:r>
              <a:rPr lang="en-US" sz="3600" b="1" dirty="0" smtClean="0">
                <a:solidFill>
                  <a:schemeClr val="tx1"/>
                </a:solidFill>
              </a:rPr>
              <a:t>Strengths</a:t>
            </a:r>
          </a:p>
          <a:p>
            <a:r>
              <a:rPr lang="en-US" sz="3600" b="1" dirty="0" smtClean="0">
                <a:solidFill>
                  <a:schemeClr val="tx1"/>
                </a:solidFill>
              </a:rPr>
              <a:t>Weaknesses</a:t>
            </a:r>
          </a:p>
          <a:p>
            <a:r>
              <a:rPr lang="en-US" sz="3600" b="1" dirty="0" smtClean="0">
                <a:solidFill>
                  <a:schemeClr val="tx1"/>
                </a:solidFill>
              </a:rPr>
              <a:t>Opportunities</a:t>
            </a:r>
          </a:p>
          <a:p>
            <a:r>
              <a:rPr lang="en-US" sz="3600" b="1" dirty="0" smtClean="0">
                <a:solidFill>
                  <a:schemeClr val="tx1"/>
                </a:solidFill>
              </a:rPr>
              <a:t>Threats</a:t>
            </a:r>
            <a:endParaRPr lang="en-US" sz="3600" b="1" dirty="0">
              <a:solidFill>
                <a:schemeClr val="tx1"/>
              </a:solidFill>
            </a:endParaRPr>
          </a:p>
        </p:txBody>
      </p:sp>
    </p:spTree>
    <p:extLst>
      <p:ext uri="{BB962C8B-B14F-4D97-AF65-F5344CB8AC3E}">
        <p14:creationId xmlns:p14="http://schemas.microsoft.com/office/powerpoint/2010/main" val="3933550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Product Life Cycle</a:t>
            </a:r>
            <a:endParaRPr lang="en-US" b="1" dirty="0"/>
          </a:p>
        </p:txBody>
      </p:sp>
      <p:pic>
        <p:nvPicPr>
          <p:cNvPr id="1026" name="Picture 2" descr="http://www.mrgoodacre.com/uploads/1/0/5/3/10539489/3596449_or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5943600" cy="509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27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sz="4400" dirty="0" smtClean="0"/>
              <a:t>Entrepreneurship Infrastructure</a:t>
            </a:r>
            <a:endParaRPr lang="en-US" sz="4400" dirty="0"/>
          </a:p>
        </p:txBody>
      </p:sp>
      <p:sp>
        <p:nvSpPr>
          <p:cNvPr id="3" name="TextBox 2"/>
          <p:cNvSpPr txBox="1"/>
          <p:nvPr/>
        </p:nvSpPr>
        <p:spPr>
          <a:xfrm>
            <a:off x="457200" y="1752600"/>
            <a:ext cx="8305800" cy="4154984"/>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t>Entrepreneurship Support:</a:t>
            </a:r>
          </a:p>
          <a:p>
            <a:pPr marL="342900" indent="-342900">
              <a:buFont typeface="+mj-lt"/>
              <a:buAutoNum type="arabicPeriod"/>
            </a:pPr>
            <a:r>
              <a:rPr lang="en-US" sz="2400" b="1" dirty="0" smtClean="0"/>
              <a:t>SBDC -  Small Business Development Center</a:t>
            </a:r>
          </a:p>
          <a:p>
            <a:pPr marL="342900" indent="-342900">
              <a:buFont typeface="+mj-lt"/>
              <a:buAutoNum type="arabicPeriod"/>
            </a:pPr>
            <a:r>
              <a:rPr lang="en-US" sz="2400" b="1" dirty="0" smtClean="0"/>
              <a:t>SBA -  Small Business Administration</a:t>
            </a:r>
          </a:p>
          <a:p>
            <a:pPr marL="342900" indent="-342900">
              <a:buFont typeface="+mj-lt"/>
              <a:buAutoNum type="arabicPeriod"/>
            </a:pPr>
            <a:r>
              <a:rPr lang="en-US" sz="2400" b="1" dirty="0" smtClean="0"/>
              <a:t>SCORE -  Service Corps of Retired Executives</a:t>
            </a:r>
          </a:p>
          <a:p>
            <a:pPr marL="342900" indent="-342900">
              <a:buFont typeface="+mj-lt"/>
              <a:buAutoNum type="arabicPeriod"/>
            </a:pPr>
            <a:r>
              <a:rPr lang="en-US" sz="2400" b="1" dirty="0" smtClean="0"/>
              <a:t>GOED -  Governor’s Office of Economic Development</a:t>
            </a:r>
          </a:p>
          <a:p>
            <a:pPr marL="342900" indent="-342900">
              <a:buFont typeface="+mj-lt"/>
              <a:buAutoNum type="arabicPeriod"/>
            </a:pPr>
            <a:endParaRPr lang="en-US" sz="2400" b="1" dirty="0"/>
          </a:p>
          <a:p>
            <a:pPr marL="285750" indent="-285750">
              <a:buFont typeface="Arial" panose="020B0604020202020204" pitchFamily="34" charset="0"/>
              <a:buChar char="•"/>
            </a:pPr>
            <a:r>
              <a:rPr lang="en-US" sz="2400" b="1" dirty="0" smtClean="0"/>
              <a:t>Entrepreneurship Contests:</a:t>
            </a:r>
          </a:p>
          <a:p>
            <a:r>
              <a:rPr lang="en-US" sz="2400" b="1" dirty="0" smtClean="0"/>
              <a:t>1. </a:t>
            </a:r>
            <a:r>
              <a:rPr lang="en-US" sz="2400" b="1" dirty="0"/>
              <a:t> </a:t>
            </a:r>
            <a:r>
              <a:rPr lang="en-US" sz="2400" b="1" dirty="0" smtClean="0"/>
              <a:t>Boom Start-ups</a:t>
            </a:r>
          </a:p>
          <a:p>
            <a:r>
              <a:rPr lang="en-US" sz="2400" b="1" dirty="0" smtClean="0"/>
              <a:t>2.  Incubators</a:t>
            </a:r>
          </a:p>
          <a:p>
            <a:r>
              <a:rPr lang="en-US" sz="2400" b="1" dirty="0" smtClean="0"/>
              <a:t>3.  Business Plan Contests (Comcast)</a:t>
            </a:r>
          </a:p>
          <a:p>
            <a:r>
              <a:rPr lang="en-US" sz="2400" b="1" dirty="0" smtClean="0"/>
              <a:t>4.  Pitch Contests</a:t>
            </a:r>
          </a:p>
        </p:txBody>
      </p:sp>
    </p:spTree>
    <p:extLst>
      <p:ext uri="{BB962C8B-B14F-4D97-AF65-F5344CB8AC3E}">
        <p14:creationId xmlns:p14="http://schemas.microsoft.com/office/powerpoint/2010/main" val="121053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600200"/>
          </a:xfrm>
        </p:spPr>
        <p:txBody>
          <a:bodyPr/>
          <a:lstStyle/>
          <a:p>
            <a:pPr algn="l">
              <a:lnSpc>
                <a:spcPct val="150000"/>
              </a:lnSpc>
            </a:pPr>
            <a:r>
              <a:rPr lang="en-US" sz="2000" b="1" dirty="0"/>
              <a:t>Objective 2: Understand the characteristics of an entrepreneur. </a:t>
            </a:r>
            <a:r>
              <a:rPr lang="en-US" sz="2000" b="1" dirty="0" smtClean="0"/>
              <a:t/>
            </a:r>
            <a:br>
              <a:rPr lang="en-US" sz="2000" b="1" dirty="0" smtClean="0"/>
            </a:br>
            <a:r>
              <a:rPr lang="en-US" sz="2000" b="1" dirty="0" smtClean="0"/>
              <a:t>• </a:t>
            </a:r>
            <a:r>
              <a:rPr lang="en-US" sz="2000" b="1" dirty="0"/>
              <a:t>Identify the characteristics and traits of a successful entrepreneur. </a:t>
            </a:r>
            <a:r>
              <a:rPr lang="en-US" sz="2000" b="1" dirty="0" smtClean="0"/>
              <a:t/>
            </a:r>
            <a:br>
              <a:rPr lang="en-US" sz="2000" b="1" dirty="0" smtClean="0"/>
            </a:br>
            <a:r>
              <a:rPr lang="en-US" sz="2000" b="1" dirty="0" smtClean="0"/>
              <a:t>• </a:t>
            </a:r>
            <a:r>
              <a:rPr lang="en-US" sz="2000" b="1" dirty="0"/>
              <a:t>Compare and contrast the risks and benefits of choosing to become an entrepreneur, including ways to minimize or limit the risks. </a:t>
            </a:r>
            <a:r>
              <a:rPr lang="en-US" sz="2000" b="1" dirty="0" smtClean="0"/>
              <a:t/>
            </a:r>
            <a:br>
              <a:rPr lang="en-US" sz="2000" b="1" dirty="0" smtClean="0"/>
            </a:br>
            <a:r>
              <a:rPr lang="en-US" sz="2000" b="1" dirty="0" smtClean="0"/>
              <a:t>• </a:t>
            </a:r>
            <a:r>
              <a:rPr lang="en-US" sz="2000" b="1" dirty="0"/>
              <a:t>Examine the role of entrepreneurship in a career and college pathway. </a:t>
            </a:r>
            <a:r>
              <a:rPr lang="en-US" sz="2000" b="1" dirty="0" smtClean="0"/>
              <a:t/>
            </a:r>
            <a:br>
              <a:rPr lang="en-US" sz="2000" b="1" dirty="0" smtClean="0"/>
            </a:br>
            <a:r>
              <a:rPr lang="en-US" sz="2000" b="1" dirty="0" smtClean="0"/>
              <a:t>• </a:t>
            </a:r>
            <a:r>
              <a:rPr lang="en-US" sz="2000" b="1" dirty="0"/>
              <a:t>Define ethics, and identify common ethical </a:t>
            </a:r>
            <a:r>
              <a:rPr lang="en-US" sz="2000" b="1" dirty="0" smtClean="0"/>
              <a:t>issues that </a:t>
            </a:r>
            <a:r>
              <a:rPr lang="en-US" sz="2000" b="1" dirty="0"/>
              <a:t>entrepreneurs encounter.</a:t>
            </a:r>
          </a:p>
        </p:txBody>
      </p:sp>
    </p:spTree>
    <p:extLst>
      <p:ext uri="{BB962C8B-B14F-4D97-AF65-F5344CB8AC3E}">
        <p14:creationId xmlns:p14="http://schemas.microsoft.com/office/powerpoint/2010/main" val="412906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pPr algn="ctr"/>
            <a:r>
              <a:rPr lang="en-US" sz="4400" b="1" dirty="0" smtClean="0"/>
              <a:t>Effective Leadership Qualities</a:t>
            </a:r>
            <a:endParaRPr lang="en-US" sz="4400" b="1" dirty="0"/>
          </a:p>
        </p:txBody>
      </p:sp>
      <p:sp>
        <p:nvSpPr>
          <p:cNvPr id="3" name="TextBox 2"/>
          <p:cNvSpPr txBox="1"/>
          <p:nvPr/>
        </p:nvSpPr>
        <p:spPr>
          <a:xfrm>
            <a:off x="2819400" y="1752600"/>
            <a:ext cx="3354893" cy="4832092"/>
          </a:xfrm>
          <a:prstGeom prst="rect">
            <a:avLst/>
          </a:prstGeom>
          <a:noFill/>
        </p:spPr>
        <p:txBody>
          <a:bodyPr wrap="none" rtlCol="0">
            <a:spAutoFit/>
          </a:bodyPr>
          <a:lstStyle/>
          <a:p>
            <a:pPr marL="342900" indent="-342900">
              <a:buFont typeface="+mj-lt"/>
              <a:buAutoNum type="arabicPeriod"/>
            </a:pPr>
            <a:r>
              <a:rPr lang="en-US" sz="2800" b="1" dirty="0" smtClean="0"/>
              <a:t>Honesty</a:t>
            </a:r>
          </a:p>
          <a:p>
            <a:pPr marL="342900" indent="-342900">
              <a:buFont typeface="+mj-lt"/>
              <a:buAutoNum type="arabicPeriod"/>
            </a:pPr>
            <a:r>
              <a:rPr lang="en-US" sz="2800" b="1" dirty="0" smtClean="0"/>
              <a:t>Delegate</a:t>
            </a:r>
          </a:p>
          <a:p>
            <a:pPr marL="342900" indent="-342900">
              <a:buFont typeface="+mj-lt"/>
              <a:buAutoNum type="arabicPeriod"/>
            </a:pPr>
            <a:r>
              <a:rPr lang="en-US" sz="2800" b="1" dirty="0" smtClean="0"/>
              <a:t>Communication</a:t>
            </a:r>
          </a:p>
          <a:p>
            <a:pPr marL="342900" indent="-342900">
              <a:buFont typeface="+mj-lt"/>
              <a:buAutoNum type="arabicPeriod"/>
            </a:pPr>
            <a:r>
              <a:rPr lang="en-US" sz="2800" b="1" dirty="0" smtClean="0"/>
              <a:t>Confidence</a:t>
            </a:r>
          </a:p>
          <a:p>
            <a:pPr marL="342900" indent="-342900">
              <a:buFont typeface="+mj-lt"/>
              <a:buAutoNum type="arabicPeriod"/>
            </a:pPr>
            <a:r>
              <a:rPr lang="en-US" sz="2800" b="1" dirty="0" smtClean="0"/>
              <a:t>Commitment</a:t>
            </a:r>
          </a:p>
          <a:p>
            <a:pPr marL="342900" indent="-342900">
              <a:buFont typeface="+mj-lt"/>
              <a:buAutoNum type="arabicPeriod"/>
            </a:pPr>
            <a:r>
              <a:rPr lang="en-US" sz="2800" b="1" dirty="0" smtClean="0"/>
              <a:t>Positive Attitude</a:t>
            </a:r>
          </a:p>
          <a:p>
            <a:pPr marL="342900" indent="-342900">
              <a:buFont typeface="+mj-lt"/>
              <a:buAutoNum type="arabicPeriod"/>
            </a:pPr>
            <a:r>
              <a:rPr lang="en-US" sz="2800" b="1" dirty="0" smtClean="0"/>
              <a:t>Creativity</a:t>
            </a:r>
          </a:p>
          <a:p>
            <a:pPr marL="342900" indent="-342900">
              <a:buFont typeface="+mj-lt"/>
              <a:buAutoNum type="arabicPeriod"/>
            </a:pPr>
            <a:r>
              <a:rPr lang="en-US" sz="2800" b="1" dirty="0" smtClean="0"/>
              <a:t>Intuition</a:t>
            </a:r>
          </a:p>
          <a:p>
            <a:pPr marL="342900" indent="-342900">
              <a:buFont typeface="+mj-lt"/>
              <a:buAutoNum type="arabicPeriod"/>
            </a:pPr>
            <a:r>
              <a:rPr lang="en-US" sz="2800" b="1" dirty="0" smtClean="0"/>
              <a:t>Inspire</a:t>
            </a:r>
          </a:p>
          <a:p>
            <a:pPr marL="342900" indent="-342900">
              <a:buFont typeface="+mj-lt"/>
              <a:buAutoNum type="arabicPeriod"/>
            </a:pPr>
            <a:r>
              <a:rPr lang="en-US" sz="2800" b="1" dirty="0" smtClean="0"/>
              <a:t> Approach</a:t>
            </a:r>
          </a:p>
          <a:p>
            <a:pPr marL="342900" indent="-342900">
              <a:buFont typeface="+mj-lt"/>
              <a:buAutoNum type="arabicPeriod"/>
            </a:pPr>
            <a:endParaRPr lang="en-US" sz="2800" b="1" dirty="0"/>
          </a:p>
        </p:txBody>
      </p:sp>
    </p:spTree>
    <p:extLst>
      <p:ext uri="{BB962C8B-B14F-4D97-AF65-F5344CB8AC3E}">
        <p14:creationId xmlns:p14="http://schemas.microsoft.com/office/powerpoint/2010/main" val="64460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b="1" dirty="0" smtClean="0"/>
              <a:t>Management Styles</a:t>
            </a:r>
            <a:endParaRPr lang="en-US" b="1" dirty="0"/>
          </a:p>
        </p:txBody>
      </p:sp>
      <p:sp>
        <p:nvSpPr>
          <p:cNvPr id="3" name="Content Placeholder 2"/>
          <p:cNvSpPr>
            <a:spLocks noGrp="1"/>
          </p:cNvSpPr>
          <p:nvPr>
            <p:ph idx="1"/>
          </p:nvPr>
        </p:nvSpPr>
        <p:spPr>
          <a:xfrm>
            <a:off x="533400" y="2057400"/>
            <a:ext cx="8229600" cy="4343400"/>
          </a:xfrm>
        </p:spPr>
        <p:txBody>
          <a:bodyPr>
            <a:normAutofit/>
          </a:bodyPr>
          <a:lstStyle/>
          <a:p>
            <a:r>
              <a:rPr lang="en-US" sz="2800" b="1" u="sng" dirty="0" smtClean="0">
                <a:solidFill>
                  <a:schemeClr val="tx1"/>
                </a:solidFill>
                <a:latin typeface="+mn-lt"/>
              </a:rPr>
              <a:t>Autocratic</a:t>
            </a:r>
            <a:r>
              <a:rPr lang="en-US" sz="2800" b="1" dirty="0" smtClean="0">
                <a:solidFill>
                  <a:schemeClr val="tx1"/>
                </a:solidFill>
                <a:latin typeface="+mn-lt"/>
              </a:rPr>
              <a:t> – Do it or else / My way or the highway</a:t>
            </a:r>
          </a:p>
          <a:p>
            <a:endParaRPr lang="en-US" sz="2800" b="1" dirty="0" smtClean="0">
              <a:solidFill>
                <a:schemeClr val="tx1"/>
              </a:solidFill>
              <a:latin typeface="+mn-lt"/>
            </a:endParaRPr>
          </a:p>
          <a:p>
            <a:r>
              <a:rPr lang="en-US" sz="2800" b="1" u="sng" dirty="0" smtClean="0">
                <a:solidFill>
                  <a:schemeClr val="tx1"/>
                </a:solidFill>
                <a:latin typeface="+mn-lt"/>
              </a:rPr>
              <a:t>Democratic</a:t>
            </a:r>
            <a:r>
              <a:rPr lang="en-US" sz="2800" b="1" dirty="0" smtClean="0">
                <a:solidFill>
                  <a:schemeClr val="tx1"/>
                </a:solidFill>
                <a:latin typeface="+mn-lt"/>
              </a:rPr>
              <a:t> – Everybody contributes / Collaborate</a:t>
            </a:r>
          </a:p>
          <a:p>
            <a:endParaRPr lang="en-US" sz="2800" b="1" dirty="0" smtClean="0">
              <a:solidFill>
                <a:schemeClr val="tx1"/>
              </a:solidFill>
              <a:latin typeface="+mn-lt"/>
            </a:endParaRPr>
          </a:p>
          <a:p>
            <a:r>
              <a:rPr lang="en-US" sz="2800" b="1" u="sng" dirty="0" smtClean="0">
                <a:solidFill>
                  <a:schemeClr val="tx1"/>
                </a:solidFill>
                <a:latin typeface="+mn-lt"/>
              </a:rPr>
              <a:t>Laissez-Faire</a:t>
            </a:r>
            <a:r>
              <a:rPr lang="en-US" sz="2800" b="1" dirty="0" smtClean="0">
                <a:solidFill>
                  <a:schemeClr val="tx1"/>
                </a:solidFill>
                <a:latin typeface="+mn-lt"/>
              </a:rPr>
              <a:t> – Hands off / Trust employees to do the right thing.</a:t>
            </a:r>
            <a:endParaRPr lang="en-US" sz="2800" b="1" dirty="0">
              <a:solidFill>
                <a:schemeClr val="tx1"/>
              </a:solidFill>
              <a:latin typeface="+mn-lt"/>
            </a:endParaRPr>
          </a:p>
        </p:txBody>
      </p:sp>
    </p:spTree>
    <p:extLst>
      <p:ext uri="{BB962C8B-B14F-4D97-AF65-F5344CB8AC3E}">
        <p14:creationId xmlns:p14="http://schemas.microsoft.com/office/powerpoint/2010/main" val="256759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pPr algn="ctr"/>
            <a:r>
              <a:rPr lang="en-US" sz="4800" b="1" dirty="0" smtClean="0"/>
              <a:t>Code of Ethics</a:t>
            </a:r>
            <a:endParaRPr lang="en-US" sz="4800" b="1" dirty="0"/>
          </a:p>
        </p:txBody>
      </p:sp>
      <p:sp>
        <p:nvSpPr>
          <p:cNvPr id="3" name="TextBox 2"/>
          <p:cNvSpPr txBox="1"/>
          <p:nvPr/>
        </p:nvSpPr>
        <p:spPr>
          <a:xfrm>
            <a:off x="381001" y="2209800"/>
            <a:ext cx="8382000" cy="3416320"/>
          </a:xfrm>
          <a:prstGeom prst="rect">
            <a:avLst/>
          </a:prstGeom>
          <a:noFill/>
        </p:spPr>
        <p:txBody>
          <a:bodyPr wrap="square" rtlCol="0">
            <a:spAutoFit/>
          </a:bodyPr>
          <a:lstStyle/>
          <a:p>
            <a:r>
              <a:rPr lang="en-US" sz="2400" b="1" dirty="0"/>
              <a:t>A code of ethics will start by setting out the values that underpin the code and will describe a company's obligation to its </a:t>
            </a:r>
            <a:r>
              <a:rPr lang="en-US" sz="2400" b="1" dirty="0" smtClean="0"/>
              <a:t>stakeholders (everyone affected by the companies existence). </a:t>
            </a:r>
            <a:r>
              <a:rPr lang="en-US" sz="2400" b="1" dirty="0"/>
              <a:t>The code is publicly available and addressed to anyone with an interest in the company's activities and the way it does business. It will include details of how the company plans to implement its values and vision, as well as guidance to staff on ethical standards and how to achieve them.</a:t>
            </a:r>
          </a:p>
        </p:txBody>
      </p:sp>
    </p:spTree>
    <p:extLst>
      <p:ext uri="{BB962C8B-B14F-4D97-AF65-F5344CB8AC3E}">
        <p14:creationId xmlns:p14="http://schemas.microsoft.com/office/powerpoint/2010/main" val="175624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Social Responsibility</a:t>
            </a:r>
            <a:endParaRPr lang="en-US" b="1" dirty="0"/>
          </a:p>
        </p:txBody>
      </p:sp>
      <p:sp>
        <p:nvSpPr>
          <p:cNvPr id="3" name="TextBox 2"/>
          <p:cNvSpPr txBox="1"/>
          <p:nvPr/>
        </p:nvSpPr>
        <p:spPr>
          <a:xfrm>
            <a:off x="685800" y="1981200"/>
            <a:ext cx="8153400" cy="3046988"/>
          </a:xfrm>
          <a:prstGeom prst="rect">
            <a:avLst/>
          </a:prstGeom>
          <a:noFill/>
        </p:spPr>
        <p:txBody>
          <a:bodyPr wrap="square" rtlCol="0">
            <a:spAutoFit/>
          </a:bodyPr>
          <a:lstStyle/>
          <a:p>
            <a:r>
              <a:rPr lang="en-US" sz="3200" b="1" dirty="0" smtClean="0"/>
              <a:t>Every company and its employees have </a:t>
            </a:r>
            <a:r>
              <a:rPr lang="en-US" sz="3200" b="1" dirty="0"/>
              <a:t>an obligation to act for the benefit of society at </a:t>
            </a:r>
            <a:r>
              <a:rPr lang="en-US" sz="3200" b="1" dirty="0" smtClean="0"/>
              <a:t>large, not just to maximize profits alone, i.e. environmental sustainability, scholarship, economy, and quality of life.</a:t>
            </a:r>
            <a:endParaRPr lang="en-US" sz="3200" b="1" dirty="0"/>
          </a:p>
        </p:txBody>
      </p:sp>
    </p:spTree>
    <p:extLst>
      <p:ext uri="{BB962C8B-B14F-4D97-AF65-F5344CB8AC3E}">
        <p14:creationId xmlns:p14="http://schemas.microsoft.com/office/powerpoint/2010/main" val="1272301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232</TotalTime>
  <Words>969</Words>
  <Application>Microsoft Office PowerPoint</Application>
  <PresentationFormat>On-screen Show (4:3)</PresentationFormat>
  <Paragraphs>210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Entrepreneurship Review</vt:lpstr>
      <vt:lpstr>STANDARD 1: Students will identify and recognize entrepreneurial traits, characteristics, and roles. Students will examine the role of innovation and entrepreneurship activity to society and the economy. Students will identify methods and processes of idea generation, problem solving, and innovating.   Objective 1: Students will be introduced to the role of the entrepreneur in the economy.  • Explain the terms entrepreneur and entrepreneurship. • Describe the differences between being an employee, an intrapreneur, and entrepreneur.  • Assess the impact of entrepreneurship and innovation on your local, state, national, and international communities and economies.  • Search, analyze, and interpret current entrepreneurship data and data trends.  • Describe the role of the government and in promoting and supporting entrepreneurship.  • Identify parts of the entrepreneurship infrastructure (SBDC, SBA, SCORE, GOED). • Describe entrepreneurship mentoring trends and entrepreneurship contests (e.g., boom start-up, incubators, business plan contests, pitch contests).</vt:lpstr>
      <vt:lpstr>Entrepreneurship</vt:lpstr>
      <vt:lpstr>Entrepreneurship Infrastructure</vt:lpstr>
      <vt:lpstr>Objective 2: Understand the characteristics of an entrepreneur.  • Identify the characteristics and traits of a successful entrepreneur.  • Compare and contrast the risks and benefits of choosing to become an entrepreneur, including ways to minimize or limit the risks.  • Examine the role of entrepreneurship in a career and college pathway.  • Define ethics, and identify common ethical issues that entrepreneurs encounter.</vt:lpstr>
      <vt:lpstr>Effective Leadership Qualities</vt:lpstr>
      <vt:lpstr>Management Styles</vt:lpstr>
      <vt:lpstr>Code of Ethics</vt:lpstr>
      <vt:lpstr>Social Responsibility</vt:lpstr>
      <vt:lpstr>Four Pillars of Management</vt:lpstr>
      <vt:lpstr>Management Responsibilities</vt:lpstr>
      <vt:lpstr>Objective 3: Students will understand idea generation through innovation and problem solving.  • Understand basic business model concepts.  • Generate ideas for products and/or service to meet or create markets or needs, wants, and trends.  • Compare and contrast the advantages and disadvantages of buying an existing business, starting a new business, or purchasing a franchise. Review basic business models.  • Identify research tools used to gather information about markets, market trends, and business and consumer needs and wants.  • Identify trends in entrepreneurship (e.g., emerging technologies, social entrepreneurship, green entrepreneurship, lean start-up, business model— canvas, crowdsourcing and crowd funding).  • Understand the basic concepts of lean start-up, a minimally viable product, pivoting, and “failing fast.”</vt:lpstr>
      <vt:lpstr>6 Step Decision Process</vt:lpstr>
      <vt:lpstr>STANDARD 2: Students will understand how economic concepts effect decision making in an entrepreneurial venture.  Objective 1: Define opportunity cost, scarcity, and equilibrium.  • Explain the determinants of supply and demand.  • Describe the interrelationship between cost and price.  • Describe the difference between fixed costs and variable costs.  • Calculate the number of products to be sold to make a profit using break-even analysis.  • Analyze how a fluctuating global/international economy affects local businesses.  • Explain the role of the entrepreneur’s contribution of time, money, and expertise as it relates to profit.  • Describe the concepts of import and export.</vt:lpstr>
      <vt:lpstr>Scarcity</vt:lpstr>
      <vt:lpstr>Opportunity Cost</vt:lpstr>
      <vt:lpstr>Equilibrium or Market Clearing Price</vt:lpstr>
      <vt:lpstr>STANDARD 3: Students will understand how marketing affects an entrepreneurial venture.  Objective 1: Understand the importance of identifying the market.  • Define the function of marketing in an entrepreneurial venture.  • Discuss the concept of market and market share.  • Identify target markets for potential new businesses.  • Define and give examples of market segmentation methods.  • Discuss the role of market research in identifying a market and making business decisions.</vt:lpstr>
      <vt:lpstr>Market Segmentation (Target Market)</vt:lpstr>
      <vt:lpstr>Objective 2: Students will explore how businesses reach, maintain, and increase the market.  • Identify the elements of the marketing mix (i.e., the “4 P’s” of marketing).  • Identify the advantages and disadvantages of marketing a business on the Internet. Revised: Spring 2014 Implemented: Fall 2014 3  • Analyze the advantages and disadvantages of possible locations for businesses (e.g., brick-and-mortar stores, virtual enterprises, and “click-and-mortar” stores).  • Discuss appropriate advertising and publicity activities for a business.  • Discuss the impact of competition on keeping/increasing market share.</vt:lpstr>
      <vt:lpstr>Marketing Mix (The 4 P’s of Marketing)</vt:lpstr>
      <vt:lpstr>STANDARD 4: Students will understand financial concepts and tools used by entrepreneurs in making business and personal decisions.  Objective 1: Examine sources and types of funding.  • Project the total cash needed to start a business (e.g., start-up costs, ongoing operational expenses, and cash reserves).  • List and describe common sources and processes by which entrepreneurs can secure funding and potentially exit a business (e.g., angel investors, venture capitalists, term sheets, rounds of financing, capitalization tables, banks, credit unions, crowd funding, credit lines, personal savings, family and friends, mortgage, short-term loan, grants, bootstrapping, IPO, merger, acquisition, etc.).  • Assess the role of government assistance in the growth and development of a small business (e.g., SBA loan guarantees, grants, university commercialization, city and state incentives).  • Compare and contrast debt and equity financing. Identify the advantages and disadvantages of different types of financing options for entrepreneurs.  • Describe the criteria that determine an entrepreneur’s credit worthiness and the impact this might have on obtaining a business loan.</vt:lpstr>
      <vt:lpstr>Financing a Business</vt:lpstr>
      <vt:lpstr>Financing a Business</vt:lpstr>
      <vt:lpstr>Objective 2: Understand how entrepreneurs utilize business records.  • Identify reasons for keeping business records.  • Describe the impact of incomplete and/or inaccurate business records on a business (e.g., sales receipts, expense records, taxes, etc.).  • Prepare and analyze basic financial statements such as income statements and balance sheets.  • Understand the importance of sales and budget forecasting in business planning.</vt:lpstr>
      <vt:lpstr>Balance Sheet</vt:lpstr>
      <vt:lpstr>Income Statement</vt:lpstr>
      <vt:lpstr>Break Even Point</vt:lpstr>
      <vt:lpstr>STANDARD 6: Students will analyze how forms of business ownership, government regulations, and legal regulations affect entrepreneurial ventures.  Objective 1: Identify types of business ownership (e.g., sole proprietorship, partnership, c-corp, s-corp, LLC, nonprofit, franchise).  • Compare and contrast the advantages and disadvantages of the different types of business ownership.  • Identify licenses that a small business must obtain (e.g., business license, EIN, name registry, sales tax I.D., occupational/professional license, food handlers).  • Identify taxes businesses pay.  • Identify ways of protecting ideas and inventions (intellectual and proprietary property and processes).  • Identify the major components of a business plan.  • Describe the uses and purposes of a business plan. • Understand a pitch deck and VC road show.</vt:lpstr>
      <vt:lpstr>Different Types of Businesses</vt:lpstr>
      <vt:lpstr>Legal Aspects to Starting a Business</vt:lpstr>
      <vt:lpstr>Business Plan</vt:lpstr>
      <vt:lpstr>SMART Goals</vt:lpstr>
      <vt:lpstr>SWOT Analysis</vt:lpstr>
      <vt:lpstr>Product Life Cycle</vt:lpstr>
    </vt:vector>
  </TitlesOfParts>
  <Company>JSD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Willardson</dc:creator>
  <cp:lastModifiedBy>Robert Willardson</cp:lastModifiedBy>
  <cp:revision>25</cp:revision>
  <dcterms:created xsi:type="dcterms:W3CDTF">2016-05-09T02:12:11Z</dcterms:created>
  <dcterms:modified xsi:type="dcterms:W3CDTF">2016-05-21T14:10:02Z</dcterms:modified>
</cp:coreProperties>
</file>