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88" r:id="rId3"/>
    <p:sldId id="257" r:id="rId4"/>
    <p:sldId id="258" r:id="rId5"/>
    <p:sldId id="259" r:id="rId6"/>
    <p:sldId id="261" r:id="rId7"/>
    <p:sldId id="289" r:id="rId8"/>
    <p:sldId id="260" r:id="rId9"/>
    <p:sldId id="273" r:id="rId10"/>
    <p:sldId id="290" r:id="rId11"/>
    <p:sldId id="262" r:id="rId12"/>
    <p:sldId id="281" r:id="rId13"/>
    <p:sldId id="291" r:id="rId14"/>
    <p:sldId id="308" r:id="rId15"/>
    <p:sldId id="274" r:id="rId16"/>
    <p:sldId id="279" r:id="rId17"/>
    <p:sldId id="292" r:id="rId18"/>
    <p:sldId id="280" r:id="rId19"/>
    <p:sldId id="287" r:id="rId20"/>
    <p:sldId id="268" r:id="rId21"/>
    <p:sldId id="293" r:id="rId22"/>
    <p:sldId id="309" r:id="rId23"/>
    <p:sldId id="294" r:id="rId24"/>
    <p:sldId id="263" r:id="rId25"/>
    <p:sldId id="264" r:id="rId26"/>
    <p:sldId id="266" r:id="rId27"/>
    <p:sldId id="286" r:id="rId28"/>
    <p:sldId id="285" r:id="rId29"/>
    <p:sldId id="295" r:id="rId30"/>
    <p:sldId id="310" r:id="rId31"/>
    <p:sldId id="296" r:id="rId32"/>
    <p:sldId id="282" r:id="rId33"/>
    <p:sldId id="270" r:id="rId34"/>
    <p:sldId id="297" r:id="rId35"/>
    <p:sldId id="318" r:id="rId36"/>
    <p:sldId id="276" r:id="rId37"/>
    <p:sldId id="298" r:id="rId38"/>
    <p:sldId id="269" r:id="rId39"/>
    <p:sldId id="284" r:id="rId40"/>
    <p:sldId id="299" r:id="rId41"/>
    <p:sldId id="271" r:id="rId42"/>
    <p:sldId id="283" r:id="rId43"/>
    <p:sldId id="300" r:id="rId44"/>
    <p:sldId id="311" r:id="rId45"/>
    <p:sldId id="301" r:id="rId46"/>
    <p:sldId id="312" r:id="rId47"/>
    <p:sldId id="302" r:id="rId48"/>
    <p:sldId id="277" r:id="rId49"/>
    <p:sldId id="303" r:id="rId50"/>
    <p:sldId id="313" r:id="rId51"/>
    <p:sldId id="304" r:id="rId52"/>
    <p:sldId id="314" r:id="rId53"/>
    <p:sldId id="275" r:id="rId54"/>
    <p:sldId id="305" r:id="rId55"/>
    <p:sldId id="317" r:id="rId56"/>
    <p:sldId id="306" r:id="rId57"/>
    <p:sldId id="315" r:id="rId58"/>
    <p:sldId id="307" r:id="rId59"/>
    <p:sldId id="31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09" y="-82"/>
      </p:cViewPr>
      <p:guideLst>
        <p:guide orient="horz" pos="2160"/>
        <p:guide pos="2880"/>
      </p:guideLst>
    </p:cSldViewPr>
  </p:slideViewPr>
  <p:notesTextViewPr>
    <p:cViewPr>
      <p:scale>
        <a:sx n="1" d="1"/>
        <a:sy n="1" d="1"/>
      </p:scale>
      <p:origin x="0" y="0"/>
    </p:cViewPr>
  </p:notesTextViewPr>
  <p:sorterViewPr>
    <p:cViewPr>
      <p:scale>
        <a:sx n="100" d="100"/>
        <a:sy n="100" d="100"/>
      </p:scale>
      <p:origin x="0" y="151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77BD3-7C0F-4B6B-8162-A3AEE83E8F33}" type="datetimeFigureOut">
              <a:rPr lang="en-US" smtClean="0"/>
              <a:t>5/18/2016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CFACA-8DFF-4A4D-9B06-DD7984C8C9F1}" type="slidenum">
              <a:rPr lang="en-US" smtClean="0"/>
              <a:t>‹#›</a:t>
            </a:fld>
            <a:endParaRPr lang="en-US"/>
          </a:p>
        </p:txBody>
      </p:sp>
    </p:spTree>
    <p:extLst>
      <p:ext uri="{BB962C8B-B14F-4D97-AF65-F5344CB8AC3E}">
        <p14:creationId xmlns:p14="http://schemas.microsoft.com/office/powerpoint/2010/main" val="371826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CFACA-8DFF-4A4D-9B06-DD7984C8C9F1}" type="slidenum">
              <a:rPr lang="en-US" smtClean="0"/>
              <a:t>55</a:t>
            </a:fld>
            <a:endParaRPr lang="en-US"/>
          </a:p>
        </p:txBody>
      </p:sp>
    </p:spTree>
    <p:extLst>
      <p:ext uri="{BB962C8B-B14F-4D97-AF65-F5344CB8AC3E}">
        <p14:creationId xmlns:p14="http://schemas.microsoft.com/office/powerpoint/2010/main" val="11802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07484B-8BA5-4019-9625-5EE6B4B3F24F}"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93654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7484B-8BA5-4019-9625-5EE6B4B3F24F}"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60060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7484B-8BA5-4019-9625-5EE6B4B3F24F}"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156857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7484B-8BA5-4019-9625-5EE6B4B3F24F}"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50999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7484B-8BA5-4019-9625-5EE6B4B3F24F}"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318059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07484B-8BA5-4019-9625-5EE6B4B3F24F}"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175911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07484B-8BA5-4019-9625-5EE6B4B3F24F}"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230606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07484B-8BA5-4019-9625-5EE6B4B3F24F}"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180054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7484B-8BA5-4019-9625-5EE6B4B3F24F}"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415585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7484B-8BA5-4019-9625-5EE6B4B3F24F}"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2754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7484B-8BA5-4019-9625-5EE6B4B3F24F}"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757B5-9B48-422E-83B1-7DDD011E8202}" type="slidenum">
              <a:rPr lang="en-US" smtClean="0"/>
              <a:t>‹#›</a:t>
            </a:fld>
            <a:endParaRPr lang="en-US"/>
          </a:p>
        </p:txBody>
      </p:sp>
    </p:spTree>
    <p:extLst>
      <p:ext uri="{BB962C8B-B14F-4D97-AF65-F5344CB8AC3E}">
        <p14:creationId xmlns:p14="http://schemas.microsoft.com/office/powerpoint/2010/main" val="213744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7484B-8BA5-4019-9625-5EE6B4B3F24F}" type="datetimeFigureOut">
              <a:rPr lang="en-US" smtClean="0"/>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757B5-9B48-422E-83B1-7DDD011E8202}" type="slidenum">
              <a:rPr lang="en-US" smtClean="0"/>
              <a:t>‹#›</a:t>
            </a:fld>
            <a:endParaRPr lang="en-US"/>
          </a:p>
        </p:txBody>
      </p:sp>
    </p:spTree>
    <p:extLst>
      <p:ext uri="{BB962C8B-B14F-4D97-AF65-F5344CB8AC3E}">
        <p14:creationId xmlns:p14="http://schemas.microsoft.com/office/powerpoint/2010/main" val="47461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lstStyle/>
          <a:p>
            <a:r>
              <a:rPr lang="en-US" b="1" dirty="0" smtClean="0"/>
              <a:t>Economics Review</a:t>
            </a:r>
            <a:endParaRPr lang="en-US" b="1" dirty="0"/>
          </a:p>
        </p:txBody>
      </p:sp>
      <p:pic>
        <p:nvPicPr>
          <p:cNvPr id="1026" name="Picture 2" descr="http://thumbs.dreamstime.com/z/word-cloud-economics-related-items-36139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9531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pPr algn="l"/>
            <a:r>
              <a:rPr lang="en-US" sz="2000" b="1" dirty="0"/>
              <a:t>Objective 3 </a:t>
            </a:r>
            <a:r>
              <a:rPr lang="en-US" sz="2000" b="1" dirty="0" smtClean="0"/>
              <a:t/>
            </a:r>
            <a:br>
              <a:rPr lang="en-US" sz="2000" b="1" dirty="0" smtClean="0"/>
            </a:br>
            <a:r>
              <a:rPr lang="en-US" sz="2000" b="1" dirty="0"/>
              <a:t/>
            </a:r>
            <a:br>
              <a:rPr lang="en-US" sz="2000" b="1" dirty="0"/>
            </a:br>
            <a:r>
              <a:rPr lang="en-US" sz="2000" b="1" dirty="0"/>
              <a:t>List the basic economic questions (what will be produced, how will it be produced, and for whom it will be produced) and describe how different economic systems (traditional, command, market, mixed) address these questions</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traditional, command, market, and mixed economic systems. </a:t>
            </a:r>
            <a:r>
              <a:rPr lang="en-US" sz="2000" b="1" dirty="0" smtClean="0"/>
              <a:t/>
            </a:r>
            <a:br>
              <a:rPr lang="en-US" sz="2000" b="1" dirty="0" smtClean="0"/>
            </a:br>
            <a:r>
              <a:rPr lang="en-US" sz="2000" b="1" dirty="0"/>
              <a:t/>
            </a:r>
            <a:br>
              <a:rPr lang="en-US" sz="2000" b="1" dirty="0"/>
            </a:br>
            <a:r>
              <a:rPr lang="en-US" sz="2000" b="1" dirty="0" smtClean="0"/>
              <a:t>2. Explain </a:t>
            </a:r>
            <a:r>
              <a:rPr lang="en-US" sz="2000" b="1" dirty="0"/>
              <a:t>how the basic economic questions were applied in the early United States. </a:t>
            </a:r>
            <a:r>
              <a:rPr lang="en-US" sz="2000" b="1" dirty="0" smtClean="0"/>
              <a:t/>
            </a:r>
            <a:br>
              <a:rPr lang="en-US" sz="2000" b="1" dirty="0" smtClean="0"/>
            </a:br>
            <a:r>
              <a:rPr lang="en-US" sz="2000" b="1" dirty="0"/>
              <a:t/>
            </a:r>
            <a:br>
              <a:rPr lang="en-US" sz="2000" b="1" dirty="0"/>
            </a:br>
            <a:r>
              <a:rPr lang="en-US" sz="2000" b="1" dirty="0" smtClean="0"/>
              <a:t>3. Identify </a:t>
            </a:r>
            <a:r>
              <a:rPr lang="en-US" sz="2000" b="1" dirty="0"/>
              <a:t>the economic systems used in countries around the world today. </a:t>
            </a:r>
            <a:br>
              <a:rPr lang="en-US" sz="2000" b="1" dirty="0"/>
            </a:br>
            <a:endParaRPr lang="en-US" sz="2000" b="1" dirty="0"/>
          </a:p>
        </p:txBody>
      </p:sp>
    </p:spTree>
    <p:extLst>
      <p:ext uri="{BB962C8B-B14F-4D97-AF65-F5344CB8AC3E}">
        <p14:creationId xmlns:p14="http://schemas.microsoft.com/office/powerpoint/2010/main" val="3606290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Economic Questions</a:t>
            </a:r>
            <a:endParaRPr lang="en-US" b="1" dirty="0"/>
          </a:p>
        </p:txBody>
      </p:sp>
      <p:sp>
        <p:nvSpPr>
          <p:cNvPr id="3" name="Content Placeholder 2"/>
          <p:cNvSpPr>
            <a:spLocks noGrp="1"/>
          </p:cNvSpPr>
          <p:nvPr>
            <p:ph idx="1"/>
          </p:nvPr>
        </p:nvSpPr>
        <p:spPr>
          <a:xfrm>
            <a:off x="381000" y="1600200"/>
            <a:ext cx="8229600" cy="4525963"/>
          </a:xfrm>
        </p:spPr>
        <p:txBody>
          <a:bodyPr/>
          <a:lstStyle/>
          <a:p>
            <a:r>
              <a:rPr lang="en-US" b="1" dirty="0" smtClean="0"/>
              <a:t>What to produce?</a:t>
            </a:r>
          </a:p>
          <a:p>
            <a:r>
              <a:rPr lang="en-US" b="1" dirty="0" smtClean="0"/>
              <a:t>Who will produce it?</a:t>
            </a:r>
          </a:p>
          <a:p>
            <a:r>
              <a:rPr lang="en-US" b="1" dirty="0" smtClean="0"/>
              <a:t>For whom will it be produced?</a:t>
            </a:r>
            <a:endParaRPr lang="en-US" b="1" dirty="0"/>
          </a:p>
        </p:txBody>
      </p:sp>
    </p:spTree>
    <p:extLst>
      <p:ext uri="{BB962C8B-B14F-4D97-AF65-F5344CB8AC3E}">
        <p14:creationId xmlns:p14="http://schemas.microsoft.com/office/powerpoint/2010/main" val="13585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Four Types of Economic Systems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Traditional – Customs, Traditions (Pioneers, Pilgrims)</a:t>
            </a:r>
          </a:p>
          <a:p>
            <a:pPr marL="514350" indent="-514350">
              <a:buFont typeface="+mj-lt"/>
              <a:buAutoNum type="arabicPeriod"/>
            </a:pPr>
            <a:r>
              <a:rPr lang="en-US" b="1" dirty="0" smtClean="0"/>
              <a:t>Market – Free Enterprise, Capitalism (U.S.A.)</a:t>
            </a:r>
          </a:p>
          <a:p>
            <a:pPr marL="514350" indent="-514350">
              <a:buFont typeface="+mj-lt"/>
              <a:buAutoNum type="arabicPeriod"/>
            </a:pPr>
            <a:r>
              <a:rPr lang="en-US" b="1" dirty="0" smtClean="0"/>
              <a:t>Command – Communism / Dictatorship (Cuba)</a:t>
            </a:r>
          </a:p>
          <a:p>
            <a:pPr marL="514350" indent="-514350">
              <a:buFont typeface="+mj-lt"/>
              <a:buAutoNum type="arabicPeriod"/>
            </a:pPr>
            <a:r>
              <a:rPr lang="en-US" b="1" dirty="0" smtClean="0"/>
              <a:t>Mixed – Socialism / High degree of Government intervention + Market (Sweden, France, Italy)</a:t>
            </a:r>
            <a:endParaRPr lang="en-US" b="1" dirty="0"/>
          </a:p>
        </p:txBody>
      </p:sp>
    </p:spTree>
    <p:extLst>
      <p:ext uri="{BB962C8B-B14F-4D97-AF65-F5344CB8AC3E}">
        <p14:creationId xmlns:p14="http://schemas.microsoft.com/office/powerpoint/2010/main" val="933812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pPr algn="l"/>
            <a:r>
              <a:rPr lang="en-US" sz="2000" b="1" dirty="0"/>
              <a:t>Objective 4 </a:t>
            </a:r>
            <a:r>
              <a:rPr lang="en-US" sz="2000" b="1" dirty="0" smtClean="0"/>
              <a:t/>
            </a:r>
            <a:br>
              <a:rPr lang="en-US" sz="2000" b="1" dirty="0" smtClean="0"/>
            </a:br>
            <a:r>
              <a:rPr lang="en-US" sz="2000" b="1" dirty="0"/>
              <a:t/>
            </a:r>
            <a:br>
              <a:rPr lang="en-US" sz="2000" b="1" dirty="0"/>
            </a:br>
            <a:r>
              <a:rPr lang="en-US" sz="2000" b="1" dirty="0"/>
              <a:t>Use marginal analysis to illustrate the six-step decision making process</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marginal analysis. </a:t>
            </a:r>
            <a:r>
              <a:rPr lang="en-US" sz="2000" b="1" dirty="0" smtClean="0"/>
              <a:t/>
            </a:r>
            <a:br>
              <a:rPr lang="en-US" sz="2000" b="1" dirty="0" smtClean="0"/>
            </a:br>
            <a:r>
              <a:rPr lang="en-US" sz="2000" b="1" dirty="0"/>
              <a:t/>
            </a:r>
            <a:br>
              <a:rPr lang="en-US" sz="2000" b="1" dirty="0"/>
            </a:br>
            <a:r>
              <a:rPr lang="en-US" sz="2000" b="1" dirty="0" smtClean="0"/>
              <a:t>2. Define </a:t>
            </a:r>
            <a:r>
              <a:rPr lang="en-US" sz="2000" b="1" dirty="0"/>
              <a:t>the six-step decision making process. </a:t>
            </a:r>
            <a:r>
              <a:rPr lang="en-US" sz="2000" b="1" dirty="0" smtClean="0"/>
              <a:t/>
            </a:r>
            <a:br>
              <a:rPr lang="en-US" sz="2000" b="1" dirty="0" smtClean="0"/>
            </a:br>
            <a:r>
              <a:rPr lang="en-US" sz="2000" b="1" dirty="0"/>
              <a:t/>
            </a:r>
            <a:br>
              <a:rPr lang="en-US" sz="2000" b="1" dirty="0"/>
            </a:br>
            <a:r>
              <a:rPr lang="en-US" sz="2000" b="1" dirty="0" smtClean="0"/>
              <a:t>3. Apply </a:t>
            </a:r>
            <a:r>
              <a:rPr lang="en-US" sz="2000" b="1" dirty="0"/>
              <a:t>marginal analysis to an economic choice a student must make (e.g., buying a car, deciding on plans after high school, selecting a college/university, etc.). </a:t>
            </a:r>
            <a:r>
              <a:rPr lang="en-US" sz="2000" b="1" dirty="0" smtClean="0"/>
              <a:t/>
            </a:r>
            <a:br>
              <a:rPr lang="en-US" sz="2000" b="1" dirty="0" smtClean="0"/>
            </a:br>
            <a:r>
              <a:rPr lang="en-US" sz="2000" b="1" dirty="0"/>
              <a:t/>
            </a:r>
            <a:br>
              <a:rPr lang="en-US" sz="2000" b="1" dirty="0"/>
            </a:br>
            <a:r>
              <a:rPr lang="en-US" sz="2000" b="1" dirty="0" smtClean="0"/>
              <a:t>4. Identify </a:t>
            </a:r>
            <a:r>
              <a:rPr lang="en-US" sz="2000" b="1" dirty="0"/>
              <a:t>how a business might apply marginal analysis. </a:t>
            </a:r>
            <a:br>
              <a:rPr lang="en-US" sz="2000" b="1" dirty="0"/>
            </a:br>
            <a:endParaRPr lang="en-US" sz="2000" b="1" dirty="0"/>
          </a:p>
        </p:txBody>
      </p:sp>
    </p:spTree>
    <p:extLst>
      <p:ext uri="{BB962C8B-B14F-4D97-AF65-F5344CB8AC3E}">
        <p14:creationId xmlns:p14="http://schemas.microsoft.com/office/powerpoint/2010/main" val="2127479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Marginal Analysis</a:t>
            </a:r>
            <a:endParaRPr lang="en-US" b="1" dirty="0"/>
          </a:p>
        </p:txBody>
      </p:sp>
      <p:sp>
        <p:nvSpPr>
          <p:cNvPr id="3" name="TextBox 2"/>
          <p:cNvSpPr txBox="1"/>
          <p:nvPr/>
        </p:nvSpPr>
        <p:spPr>
          <a:xfrm>
            <a:off x="457200" y="1752600"/>
            <a:ext cx="8153400" cy="461665"/>
          </a:xfrm>
          <a:prstGeom prst="rect">
            <a:avLst/>
          </a:prstGeom>
          <a:noFill/>
        </p:spPr>
        <p:txBody>
          <a:bodyPr wrap="square" rtlCol="0">
            <a:spAutoFit/>
          </a:bodyPr>
          <a:lstStyle/>
          <a:p>
            <a:pPr algn="ctr"/>
            <a:r>
              <a:rPr lang="en-US" sz="2400" b="1" u="sng" dirty="0" smtClean="0"/>
              <a:t>Marginal Cost</a:t>
            </a:r>
            <a:r>
              <a:rPr lang="en-US" sz="2400" b="1" dirty="0" smtClean="0"/>
              <a:t> should be less than </a:t>
            </a:r>
            <a:r>
              <a:rPr lang="en-US" sz="2400" b="1" u="sng" dirty="0" smtClean="0"/>
              <a:t>Marginal Benefit</a:t>
            </a:r>
            <a:endParaRPr lang="en-US" sz="2400" b="1" u="sng" dirty="0"/>
          </a:p>
        </p:txBody>
      </p:sp>
      <p:sp>
        <p:nvSpPr>
          <p:cNvPr id="4" name="TextBox 3"/>
          <p:cNvSpPr txBox="1"/>
          <p:nvPr/>
        </p:nvSpPr>
        <p:spPr>
          <a:xfrm>
            <a:off x="2095500" y="2438400"/>
            <a:ext cx="4876800" cy="769441"/>
          </a:xfrm>
          <a:prstGeom prst="rect">
            <a:avLst/>
          </a:prstGeom>
          <a:noFill/>
        </p:spPr>
        <p:txBody>
          <a:bodyPr wrap="square" rtlCol="0">
            <a:spAutoFit/>
          </a:bodyPr>
          <a:lstStyle/>
          <a:p>
            <a:pPr algn="ctr"/>
            <a:r>
              <a:rPr lang="en-US" sz="4400" b="1" dirty="0" smtClean="0"/>
              <a:t>MC  &lt;  MB</a:t>
            </a:r>
            <a:endParaRPr lang="en-US" sz="4400" b="1" dirty="0"/>
          </a:p>
        </p:txBody>
      </p:sp>
      <p:pic>
        <p:nvPicPr>
          <p:cNvPr id="1026" name="Picture 2" descr="http://ih.constantcontact.com/fs096/1103550702966/img/246.png?a=11092277524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619" y="3505200"/>
            <a:ext cx="446135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750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Marginal Analysis</a:t>
            </a:r>
            <a:endParaRPr lang="en-US" b="1" dirty="0"/>
          </a:p>
        </p:txBody>
      </p:sp>
      <p:pic>
        <p:nvPicPr>
          <p:cNvPr id="2050" name="Picture 2" descr="Image result for marginal analysi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8882"/>
            <a:ext cx="5715000" cy="5589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80909" y="2895600"/>
            <a:ext cx="2209800" cy="1384995"/>
          </a:xfrm>
          <a:prstGeom prst="rect">
            <a:avLst/>
          </a:prstGeom>
          <a:noFill/>
        </p:spPr>
        <p:txBody>
          <a:bodyPr wrap="square" rtlCol="0">
            <a:spAutoFit/>
          </a:bodyPr>
          <a:lstStyle/>
          <a:p>
            <a:pPr algn="ctr"/>
            <a:r>
              <a:rPr lang="en-US" sz="2800" b="1" dirty="0" smtClean="0">
                <a:solidFill>
                  <a:srgbClr val="FF0000"/>
                </a:solidFill>
              </a:rPr>
              <a:t>The Law of Diminishing Returns</a:t>
            </a:r>
            <a:endParaRPr lang="en-US" sz="2800" b="1" dirty="0">
              <a:solidFill>
                <a:srgbClr val="FF0000"/>
              </a:solidFill>
            </a:endParaRPr>
          </a:p>
        </p:txBody>
      </p:sp>
    </p:spTree>
    <p:extLst>
      <p:ext uri="{BB962C8B-B14F-4D97-AF65-F5344CB8AC3E}">
        <p14:creationId xmlns:p14="http://schemas.microsoft.com/office/powerpoint/2010/main" val="401270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Step Decision Process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Identify/Define the Problem/Opportunity</a:t>
            </a:r>
          </a:p>
          <a:p>
            <a:pPr marL="514350" indent="-514350">
              <a:buFont typeface="+mj-lt"/>
              <a:buAutoNum type="arabicPeriod"/>
            </a:pPr>
            <a:r>
              <a:rPr lang="en-US" b="1" dirty="0" smtClean="0"/>
              <a:t>Study the Environment</a:t>
            </a:r>
          </a:p>
          <a:p>
            <a:pPr marL="514350" indent="-514350">
              <a:buFont typeface="+mj-lt"/>
              <a:buAutoNum type="arabicPeriod"/>
            </a:pPr>
            <a:r>
              <a:rPr lang="en-US" b="1" dirty="0" smtClean="0"/>
              <a:t>List all Possible Alternatives</a:t>
            </a:r>
          </a:p>
          <a:p>
            <a:pPr marL="514350" indent="-514350">
              <a:buFont typeface="+mj-lt"/>
              <a:buAutoNum type="arabicPeriod"/>
            </a:pPr>
            <a:r>
              <a:rPr lang="en-US" b="1" dirty="0" smtClean="0"/>
              <a:t>Collaborate &amp; Choose the Best Alternative</a:t>
            </a:r>
          </a:p>
          <a:p>
            <a:pPr marL="514350" indent="-514350">
              <a:buFont typeface="+mj-lt"/>
              <a:buAutoNum type="arabicPeriod"/>
            </a:pPr>
            <a:r>
              <a:rPr lang="en-US" b="1" dirty="0" smtClean="0"/>
              <a:t>Launch Your Plan</a:t>
            </a:r>
          </a:p>
          <a:p>
            <a:pPr marL="514350" indent="-514350">
              <a:buFont typeface="+mj-lt"/>
              <a:buAutoNum type="arabicPeriod"/>
            </a:pPr>
            <a:r>
              <a:rPr lang="en-US" b="1" dirty="0" smtClean="0"/>
              <a:t>Evaluate Your Progress, and Continue or Start over.</a:t>
            </a:r>
            <a:endParaRPr lang="en-US" b="1" dirty="0"/>
          </a:p>
        </p:txBody>
      </p:sp>
    </p:spTree>
    <p:extLst>
      <p:ext uri="{BB962C8B-B14F-4D97-AF65-F5344CB8AC3E}">
        <p14:creationId xmlns:p14="http://schemas.microsoft.com/office/powerpoint/2010/main" val="265239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rmAutofit fontScale="90000"/>
          </a:bodyPr>
          <a:lstStyle/>
          <a:p>
            <a:pPr algn="l"/>
            <a:r>
              <a:rPr lang="en-US" sz="2000" b="1" dirty="0"/>
              <a:t>Standard 2 </a:t>
            </a:r>
            <a:r>
              <a:rPr lang="en-US" sz="2000" b="1" dirty="0" smtClean="0"/>
              <a:t/>
            </a:r>
            <a:br>
              <a:rPr lang="en-US" sz="2000" b="1" dirty="0" smtClean="0"/>
            </a:br>
            <a:r>
              <a:rPr lang="en-US" sz="2000" b="1" dirty="0"/>
              <a:t/>
            </a:r>
            <a:br>
              <a:rPr lang="en-US" sz="2000" b="1" dirty="0"/>
            </a:br>
            <a:r>
              <a:rPr lang="en-US" sz="2000" b="1" dirty="0"/>
              <a:t>Students will understand that resources and goods/services are allocated by voluntary exchange and that economic markets are characterized by supply, demand, competition, incentives, and property rights</a:t>
            </a:r>
            <a:r>
              <a:rPr lang="en-US" sz="2000" b="1" dirty="0" smtClean="0"/>
              <a:t>.</a:t>
            </a:r>
            <a:br>
              <a:rPr lang="en-US" sz="2000" b="1" dirty="0" smtClean="0"/>
            </a:br>
            <a:r>
              <a:rPr lang="en-US" sz="2000" b="1" dirty="0"/>
              <a:t/>
            </a:r>
            <a:br>
              <a:rPr lang="en-US" sz="2000" b="1" dirty="0"/>
            </a:br>
            <a:r>
              <a:rPr lang="en-US" sz="2000" b="1" dirty="0"/>
              <a:t>Objective 1 </a:t>
            </a:r>
            <a:r>
              <a:rPr lang="en-US" sz="2000" b="1" dirty="0" smtClean="0"/>
              <a:t/>
            </a:r>
            <a:br>
              <a:rPr lang="en-US" sz="2000" b="1" dirty="0" smtClean="0"/>
            </a:br>
            <a:r>
              <a:rPr lang="en-US" sz="2000" b="1" dirty="0"/>
              <a:t/>
            </a:r>
            <a:br>
              <a:rPr lang="en-US" sz="2000" b="1" dirty="0"/>
            </a:br>
            <a:r>
              <a:rPr lang="en-US" sz="2000" b="1" dirty="0" smtClean="0"/>
              <a:t>Define </a:t>
            </a:r>
            <a:r>
              <a:rPr lang="en-US" sz="2000" b="1" dirty="0"/>
              <a:t>markets and explain how they allocate scarce resources</a:t>
            </a:r>
            <a:r>
              <a:rPr lang="en-US" sz="2000" b="1" dirty="0" smtClean="0"/>
              <a:t>.</a:t>
            </a:r>
            <a:br>
              <a:rPr lang="en-US" sz="2000" b="1" dirty="0" smtClean="0"/>
            </a:br>
            <a:r>
              <a:rPr lang="en-US" sz="2000" b="1" dirty="0"/>
              <a:t/>
            </a:r>
            <a:br>
              <a:rPr lang="en-US" sz="2000" b="1" dirty="0"/>
            </a:br>
            <a:r>
              <a:rPr lang="en-US" sz="2000" b="1" dirty="0" smtClean="0"/>
              <a:t>1. Describe </a:t>
            </a:r>
            <a:r>
              <a:rPr lang="en-US" sz="2000" b="1" dirty="0"/>
              <a:t>how voluntary exchange between households and businesses creates a circular flow of money, products, and resources. </a:t>
            </a:r>
            <a:r>
              <a:rPr lang="en-US" sz="2000" b="1" dirty="0" smtClean="0"/>
              <a:t/>
            </a:r>
            <a:br>
              <a:rPr lang="en-US" sz="2000" b="1" dirty="0" smtClean="0"/>
            </a:br>
            <a:r>
              <a:rPr lang="en-US" sz="2000" b="1" dirty="0"/>
              <a:t/>
            </a:r>
            <a:br>
              <a:rPr lang="en-US" sz="2000" b="1" dirty="0"/>
            </a:br>
            <a:r>
              <a:rPr lang="en-US" sz="2000" b="1" dirty="0" smtClean="0"/>
              <a:t>2. Construct </a:t>
            </a:r>
            <a:r>
              <a:rPr lang="en-US" sz="2000" b="1" dirty="0"/>
              <a:t>a circular flow model/diagram for both market and mixed economic systems demonstrating the process of voluntary exchange among businesses/producers, households/consumers, and government. </a:t>
            </a:r>
            <a:br>
              <a:rPr lang="en-US" sz="2000" b="1" dirty="0"/>
            </a:br>
            <a:endParaRPr lang="en-US" sz="2000" b="1" dirty="0"/>
          </a:p>
        </p:txBody>
      </p:sp>
    </p:spTree>
    <p:extLst>
      <p:ext uri="{BB962C8B-B14F-4D97-AF65-F5344CB8AC3E}">
        <p14:creationId xmlns:p14="http://schemas.microsoft.com/office/powerpoint/2010/main" val="212918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Voluntary Exchange</a:t>
            </a:r>
            <a:endParaRPr lang="en-US" b="1" dirty="0"/>
          </a:p>
        </p:txBody>
      </p:sp>
      <p:sp>
        <p:nvSpPr>
          <p:cNvPr id="3" name="Content Placeholder 2"/>
          <p:cNvSpPr>
            <a:spLocks noGrp="1"/>
          </p:cNvSpPr>
          <p:nvPr>
            <p:ph idx="1"/>
          </p:nvPr>
        </p:nvSpPr>
        <p:spPr/>
        <p:txBody>
          <a:bodyPr/>
          <a:lstStyle/>
          <a:p>
            <a:r>
              <a:rPr lang="en-US" b="1" dirty="0" smtClean="0"/>
              <a:t>Two or more people exchanging things of value voluntarily.</a:t>
            </a:r>
          </a:p>
          <a:p>
            <a:pPr marL="0" indent="0">
              <a:buNone/>
            </a:pPr>
            <a:endParaRPr lang="en-US" b="1" dirty="0"/>
          </a:p>
        </p:txBody>
      </p:sp>
      <p:sp>
        <p:nvSpPr>
          <p:cNvPr id="4" name="AutoShape 2" descr="Image result for voluntary exchange exam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voluntary exchange examp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voluntary exchange examp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notbeinggoverned.com/wp-content/uploads/2014/06/FreeMark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352800"/>
            <a:ext cx="8239125"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21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Tender vs. Barter</a:t>
            </a:r>
            <a:endParaRPr lang="en-US" b="1" dirty="0"/>
          </a:p>
        </p:txBody>
      </p:sp>
      <p:pic>
        <p:nvPicPr>
          <p:cNvPr id="4098" name="Picture 2" descr="http://cnx.org/resources/0148f0b78698ef42395e3de8120d7d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648200" cy="39147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ilverbearcafe.com/private/07.11/images/bar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43125"/>
            <a:ext cx="3752850" cy="4657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1510142"/>
            <a:ext cx="1783052" cy="461665"/>
          </a:xfrm>
          <a:prstGeom prst="rect">
            <a:avLst/>
          </a:prstGeom>
          <a:noFill/>
        </p:spPr>
        <p:txBody>
          <a:bodyPr wrap="none" rtlCol="0">
            <a:spAutoFit/>
          </a:bodyPr>
          <a:lstStyle/>
          <a:p>
            <a:r>
              <a:rPr lang="en-US" sz="2400" b="1" dirty="0" smtClean="0"/>
              <a:t>Legal Tender</a:t>
            </a:r>
            <a:endParaRPr lang="en-US" sz="2400" b="1" dirty="0"/>
          </a:p>
        </p:txBody>
      </p:sp>
      <p:sp>
        <p:nvSpPr>
          <p:cNvPr id="6" name="TextBox 5"/>
          <p:cNvSpPr txBox="1"/>
          <p:nvPr/>
        </p:nvSpPr>
        <p:spPr>
          <a:xfrm>
            <a:off x="6324600" y="1510143"/>
            <a:ext cx="987193" cy="461665"/>
          </a:xfrm>
          <a:prstGeom prst="rect">
            <a:avLst/>
          </a:prstGeom>
          <a:noFill/>
        </p:spPr>
        <p:txBody>
          <a:bodyPr wrap="none" rtlCol="0">
            <a:spAutoFit/>
          </a:bodyPr>
          <a:lstStyle/>
          <a:p>
            <a:r>
              <a:rPr lang="en-US" sz="2400" b="1" dirty="0" smtClean="0"/>
              <a:t>Barter</a:t>
            </a:r>
            <a:endParaRPr lang="en-US" sz="2400" b="1" dirty="0"/>
          </a:p>
        </p:txBody>
      </p:sp>
    </p:spTree>
    <p:extLst>
      <p:ext uri="{BB962C8B-B14F-4D97-AF65-F5344CB8AC3E}">
        <p14:creationId xmlns:p14="http://schemas.microsoft.com/office/powerpoint/2010/main" val="146334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39199" cy="1143000"/>
          </a:xfrm>
        </p:spPr>
        <p:txBody>
          <a:bodyPr>
            <a:normAutofit fontScale="90000"/>
          </a:bodyPr>
          <a:lstStyle/>
          <a:p>
            <a:pPr algn="l"/>
            <a:r>
              <a:rPr lang="en-US" sz="2000" b="1" dirty="0"/>
              <a:t>This course focuses on the study of economic problems and the methods by which societies solve them. Characteristics of the market economy of the United States and its function in the world and methods of applying economics to one's life will be explored.</a:t>
            </a:r>
            <a:endParaRPr lang="en-US" sz="2000" dirty="0"/>
          </a:p>
        </p:txBody>
      </p:sp>
      <p:sp>
        <p:nvSpPr>
          <p:cNvPr id="3" name="TextBox 2"/>
          <p:cNvSpPr txBox="1"/>
          <p:nvPr/>
        </p:nvSpPr>
        <p:spPr>
          <a:xfrm>
            <a:off x="152401" y="1447800"/>
            <a:ext cx="8839200" cy="5078313"/>
          </a:xfrm>
          <a:prstGeom prst="rect">
            <a:avLst/>
          </a:prstGeom>
          <a:noFill/>
        </p:spPr>
        <p:txBody>
          <a:bodyPr wrap="square" rtlCol="0">
            <a:spAutoFit/>
          </a:bodyPr>
          <a:lstStyle/>
          <a:p>
            <a:r>
              <a:rPr lang="en-US" b="1" dirty="0"/>
              <a:t>Standard 1 </a:t>
            </a:r>
            <a:br>
              <a:rPr lang="en-US" b="1" dirty="0"/>
            </a:br>
            <a:r>
              <a:rPr lang="en-US" b="1" dirty="0"/>
              <a:t>Students will understand the economic condition of scarcity where individuals, businesses, governments, societies, and nations must make choices in attempting to satisfy unlimited wants and needs using limited resources.</a:t>
            </a:r>
            <a:br>
              <a:rPr lang="en-US" b="1" dirty="0"/>
            </a:br>
            <a:endParaRPr lang="en-US" b="1" dirty="0" smtClean="0"/>
          </a:p>
          <a:p>
            <a:r>
              <a:rPr lang="en-US" b="1" dirty="0" smtClean="0"/>
              <a:t>Objective </a:t>
            </a:r>
            <a:r>
              <a:rPr lang="en-US" b="1" dirty="0"/>
              <a:t>1 </a:t>
            </a:r>
            <a:br>
              <a:rPr lang="en-US" b="1" dirty="0"/>
            </a:br>
            <a:r>
              <a:rPr lang="en-US" b="1" dirty="0"/>
              <a:t>Define economics using the main ideas that wants and needs are unlimited but resources are limited, resulting in </a:t>
            </a:r>
            <a:r>
              <a:rPr lang="en-US" b="1" dirty="0" smtClean="0"/>
              <a:t>scarcity.  </a:t>
            </a:r>
          </a:p>
          <a:p>
            <a:r>
              <a:rPr lang="en-US" b="1" dirty="0" smtClean="0"/>
              <a:t>1. Give </a:t>
            </a:r>
            <a:r>
              <a:rPr lang="en-US" b="1" dirty="0"/>
              <a:t>historical examples of how scarcity forces individuals, businesses, governments, societies, and nations to make choices in allocating limited resources. </a:t>
            </a:r>
          </a:p>
          <a:p>
            <a:r>
              <a:rPr lang="en-US" b="1" dirty="0" smtClean="0"/>
              <a:t>2. Demonstrate </a:t>
            </a:r>
            <a:r>
              <a:rPr lang="en-US" b="1" dirty="0"/>
              <a:t>understanding of how scarcity forces individuals, businesses, governments, societies, and nations to make choices in allocating limited resources in our present society. </a:t>
            </a:r>
          </a:p>
          <a:p>
            <a:r>
              <a:rPr lang="en-US" b="1" dirty="0" smtClean="0"/>
              <a:t>3. Identify </a:t>
            </a:r>
            <a:r>
              <a:rPr lang="en-US" b="1" dirty="0"/>
              <a:t>the productive resources/factors of production (Human Resources/Labor, Natural Resources/Land, Capital Resources) and give examples of each. </a:t>
            </a:r>
          </a:p>
          <a:p>
            <a:r>
              <a:rPr lang="en-US" b="1" dirty="0" smtClean="0"/>
              <a:t>4. Determine </a:t>
            </a:r>
            <a:r>
              <a:rPr lang="en-US" b="1" dirty="0"/>
              <a:t>the difference between a good and a service, and identify productive resources that are used in the production of various goods and services. </a:t>
            </a:r>
          </a:p>
          <a:p>
            <a:r>
              <a:rPr lang="en-US" b="1" dirty="0" smtClean="0"/>
              <a:t>5. Explain </a:t>
            </a:r>
            <a:r>
              <a:rPr lang="en-US" b="1" dirty="0"/>
              <a:t>the difference between wants and needs, and give examples of each. </a:t>
            </a:r>
          </a:p>
        </p:txBody>
      </p:sp>
    </p:spTree>
    <p:extLst>
      <p:ext uri="{BB962C8B-B14F-4D97-AF65-F5344CB8AC3E}">
        <p14:creationId xmlns:p14="http://schemas.microsoft.com/office/powerpoint/2010/main" val="3688672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The Circular Flow of Economic Activity</a:t>
            </a:r>
            <a:endParaRPr lang="en-US" b="1" dirty="0"/>
          </a:p>
        </p:txBody>
      </p:sp>
      <p:sp>
        <p:nvSpPr>
          <p:cNvPr id="4" name="Rectangle 3"/>
          <p:cNvSpPr/>
          <p:nvPr/>
        </p:nvSpPr>
        <p:spPr>
          <a:xfrm>
            <a:off x="3276600" y="1295400"/>
            <a:ext cx="25908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Product  Markets</a:t>
            </a:r>
            <a:endParaRPr lang="en-US" sz="2400" b="1" dirty="0">
              <a:solidFill>
                <a:schemeClr val="tx1"/>
              </a:solidFill>
            </a:endParaRPr>
          </a:p>
        </p:txBody>
      </p:sp>
      <p:sp>
        <p:nvSpPr>
          <p:cNvPr id="5" name="Rectangle 4"/>
          <p:cNvSpPr/>
          <p:nvPr/>
        </p:nvSpPr>
        <p:spPr>
          <a:xfrm>
            <a:off x="3352800" y="5105400"/>
            <a:ext cx="25908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Factor Markets</a:t>
            </a:r>
            <a:endParaRPr lang="en-US" sz="2400" b="1" dirty="0">
              <a:solidFill>
                <a:schemeClr val="tx1"/>
              </a:solidFill>
            </a:endParaRPr>
          </a:p>
        </p:txBody>
      </p:sp>
      <p:sp>
        <p:nvSpPr>
          <p:cNvPr id="6" name="Rectangle 5"/>
          <p:cNvSpPr/>
          <p:nvPr/>
        </p:nvSpPr>
        <p:spPr>
          <a:xfrm>
            <a:off x="609600" y="3352800"/>
            <a:ext cx="18288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Business</a:t>
            </a:r>
            <a:endParaRPr lang="en-US" sz="2400" b="1" dirty="0">
              <a:solidFill>
                <a:schemeClr val="tx1"/>
              </a:solidFill>
            </a:endParaRPr>
          </a:p>
        </p:txBody>
      </p:sp>
      <p:sp>
        <p:nvSpPr>
          <p:cNvPr id="7" name="Rectangle 6"/>
          <p:cNvSpPr/>
          <p:nvPr/>
        </p:nvSpPr>
        <p:spPr>
          <a:xfrm>
            <a:off x="6705600" y="3352800"/>
            <a:ext cx="18288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Individuals</a:t>
            </a:r>
            <a:endParaRPr lang="en-US" sz="2400" b="1" dirty="0">
              <a:solidFill>
                <a:schemeClr val="tx1"/>
              </a:solidFill>
            </a:endParaRPr>
          </a:p>
        </p:txBody>
      </p:sp>
      <p:sp>
        <p:nvSpPr>
          <p:cNvPr id="8" name="Curved Down Arrow 7"/>
          <p:cNvSpPr/>
          <p:nvPr/>
        </p:nvSpPr>
        <p:spPr>
          <a:xfrm rot="19104991">
            <a:off x="931474" y="1979353"/>
            <a:ext cx="2377723" cy="670941"/>
          </a:xfrm>
          <a:prstGeom prst="curvedDownArrow">
            <a:avLst>
              <a:gd name="adj1" fmla="val 25000"/>
              <a:gd name="adj2" fmla="val 533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3912614">
            <a:off x="951997" y="4845495"/>
            <a:ext cx="2377723" cy="670941"/>
          </a:xfrm>
          <a:prstGeom prst="curvedDownArrow">
            <a:avLst>
              <a:gd name="adj1" fmla="val 25000"/>
              <a:gd name="adj2" fmla="val 533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8311064">
            <a:off x="5868607" y="4951671"/>
            <a:ext cx="2426534" cy="692473"/>
          </a:xfrm>
          <a:prstGeom prst="curvedDownArrow">
            <a:avLst>
              <a:gd name="adj1" fmla="val 25000"/>
              <a:gd name="adj2" fmla="val 533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2399716">
            <a:off x="5881137" y="2057243"/>
            <a:ext cx="2377723" cy="670941"/>
          </a:xfrm>
          <a:prstGeom prst="curvedDownArrow">
            <a:avLst>
              <a:gd name="adj1" fmla="val 25000"/>
              <a:gd name="adj2" fmla="val 533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19190037" flipH="1">
            <a:off x="59595" y="1474367"/>
            <a:ext cx="3024796" cy="9749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3860933" flipH="1">
            <a:off x="91597" y="5165082"/>
            <a:ext cx="3024796" cy="9749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8208126" flipH="1">
            <a:off x="5984000" y="5207092"/>
            <a:ext cx="3024796" cy="9749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p:cNvSpPr/>
          <p:nvPr/>
        </p:nvSpPr>
        <p:spPr>
          <a:xfrm rot="2349664" flipH="1">
            <a:off x="5850220" y="1455099"/>
            <a:ext cx="3024796" cy="9749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914400" y="1219200"/>
            <a:ext cx="7620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7" name="Oval 16"/>
          <p:cNvSpPr/>
          <p:nvPr/>
        </p:nvSpPr>
        <p:spPr>
          <a:xfrm>
            <a:off x="762000" y="5410200"/>
            <a:ext cx="7620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8" name="Oval 17"/>
          <p:cNvSpPr/>
          <p:nvPr/>
        </p:nvSpPr>
        <p:spPr>
          <a:xfrm>
            <a:off x="7391400" y="5638800"/>
            <a:ext cx="7620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9" name="Oval 18"/>
          <p:cNvSpPr/>
          <p:nvPr/>
        </p:nvSpPr>
        <p:spPr>
          <a:xfrm>
            <a:off x="7315200" y="1219200"/>
            <a:ext cx="7620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20" name="TextBox 19"/>
          <p:cNvSpPr txBox="1"/>
          <p:nvPr/>
        </p:nvSpPr>
        <p:spPr>
          <a:xfrm>
            <a:off x="0" y="914400"/>
            <a:ext cx="1104790" cy="707886"/>
          </a:xfrm>
          <a:prstGeom prst="rect">
            <a:avLst/>
          </a:prstGeom>
          <a:noFill/>
        </p:spPr>
        <p:txBody>
          <a:bodyPr wrap="none" rtlCol="0">
            <a:spAutoFit/>
          </a:bodyPr>
          <a:lstStyle/>
          <a:p>
            <a:r>
              <a:rPr lang="en-US" sz="2000" b="1" dirty="0" smtClean="0"/>
              <a:t>Business</a:t>
            </a:r>
          </a:p>
          <a:p>
            <a:r>
              <a:rPr lang="en-US" sz="2000" b="1" dirty="0" smtClean="0"/>
              <a:t>Income</a:t>
            </a:r>
            <a:endParaRPr lang="en-US" sz="2000" b="1" dirty="0"/>
          </a:p>
        </p:txBody>
      </p:sp>
      <p:sp>
        <p:nvSpPr>
          <p:cNvPr id="21" name="TextBox 20"/>
          <p:cNvSpPr txBox="1"/>
          <p:nvPr/>
        </p:nvSpPr>
        <p:spPr>
          <a:xfrm>
            <a:off x="0" y="6096000"/>
            <a:ext cx="1625638" cy="707886"/>
          </a:xfrm>
          <a:prstGeom prst="rect">
            <a:avLst/>
          </a:prstGeom>
          <a:noFill/>
        </p:spPr>
        <p:txBody>
          <a:bodyPr wrap="none" rtlCol="0">
            <a:spAutoFit/>
          </a:bodyPr>
          <a:lstStyle/>
          <a:p>
            <a:r>
              <a:rPr lang="en-US" sz="2000" b="1" dirty="0" smtClean="0"/>
              <a:t>Payments</a:t>
            </a:r>
          </a:p>
          <a:p>
            <a:r>
              <a:rPr lang="en-US" sz="2000" b="1" dirty="0" smtClean="0"/>
              <a:t>for Resources</a:t>
            </a:r>
            <a:endParaRPr lang="en-US" sz="2000" b="1" dirty="0"/>
          </a:p>
        </p:txBody>
      </p:sp>
      <p:sp>
        <p:nvSpPr>
          <p:cNvPr id="22" name="TextBox 21"/>
          <p:cNvSpPr txBox="1"/>
          <p:nvPr/>
        </p:nvSpPr>
        <p:spPr>
          <a:xfrm>
            <a:off x="7309202" y="6096000"/>
            <a:ext cx="1834798" cy="707886"/>
          </a:xfrm>
          <a:prstGeom prst="rect">
            <a:avLst/>
          </a:prstGeom>
          <a:noFill/>
        </p:spPr>
        <p:txBody>
          <a:bodyPr wrap="none" rtlCol="0">
            <a:spAutoFit/>
          </a:bodyPr>
          <a:lstStyle/>
          <a:p>
            <a:pPr algn="r"/>
            <a:r>
              <a:rPr lang="en-US" sz="2000" b="1" dirty="0" smtClean="0"/>
              <a:t>Income </a:t>
            </a:r>
          </a:p>
          <a:p>
            <a:pPr algn="r"/>
            <a:r>
              <a:rPr lang="en-US" sz="2000" b="1" dirty="0" smtClean="0"/>
              <a:t>from Resources</a:t>
            </a:r>
            <a:endParaRPr lang="en-US" sz="2000" b="1" dirty="0"/>
          </a:p>
        </p:txBody>
      </p:sp>
      <p:sp>
        <p:nvSpPr>
          <p:cNvPr id="23" name="TextBox 22"/>
          <p:cNvSpPr txBox="1"/>
          <p:nvPr/>
        </p:nvSpPr>
        <p:spPr>
          <a:xfrm>
            <a:off x="7877243" y="914400"/>
            <a:ext cx="1266757" cy="707886"/>
          </a:xfrm>
          <a:prstGeom prst="rect">
            <a:avLst/>
          </a:prstGeom>
          <a:noFill/>
        </p:spPr>
        <p:txBody>
          <a:bodyPr wrap="none" rtlCol="0">
            <a:spAutoFit/>
          </a:bodyPr>
          <a:lstStyle/>
          <a:p>
            <a:pPr algn="r"/>
            <a:r>
              <a:rPr lang="en-US" sz="2000" b="1" dirty="0" smtClean="0"/>
              <a:t>Consumer</a:t>
            </a:r>
          </a:p>
          <a:p>
            <a:pPr algn="r"/>
            <a:r>
              <a:rPr lang="en-US" sz="2000" b="1" dirty="0" smtClean="0"/>
              <a:t>Spending</a:t>
            </a:r>
            <a:endParaRPr lang="en-US" sz="2000" b="1" dirty="0"/>
          </a:p>
        </p:txBody>
      </p:sp>
      <p:pic>
        <p:nvPicPr>
          <p:cNvPr id="1027" name="Picture 3" descr="C:\Program Files\Microsoft Office\MEDIA\CAGCAT10\j0285360.wmf"/>
          <p:cNvPicPr>
            <a:picLocks noChangeAspect="1" noChangeArrowheads="1"/>
          </p:cNvPicPr>
          <p:nvPr/>
        </p:nvPicPr>
        <p:blipFill>
          <a:blip r:embed="rId2" cstate="print"/>
          <a:srcRect/>
          <a:stretch>
            <a:fillRect/>
          </a:stretch>
        </p:blipFill>
        <p:spPr bwMode="auto">
          <a:xfrm>
            <a:off x="2362200" y="3048000"/>
            <a:ext cx="1165073" cy="1436827"/>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5890892" y="3124200"/>
            <a:ext cx="814707" cy="1147763"/>
          </a:xfrm>
          <a:prstGeom prst="rect">
            <a:avLst/>
          </a:prstGeom>
          <a:noFill/>
          <a:ln w="9525">
            <a:noFill/>
            <a:miter lim="800000"/>
            <a:headEnd/>
            <a:tailEnd/>
          </a:ln>
          <a:effectLst/>
        </p:spPr>
      </p:pic>
      <p:sp>
        <p:nvSpPr>
          <p:cNvPr id="27" name="TextBox 26"/>
          <p:cNvSpPr txBox="1"/>
          <p:nvPr/>
        </p:nvSpPr>
        <p:spPr>
          <a:xfrm>
            <a:off x="1600200" y="2514600"/>
            <a:ext cx="2030364" cy="400110"/>
          </a:xfrm>
          <a:prstGeom prst="rect">
            <a:avLst/>
          </a:prstGeom>
          <a:noFill/>
        </p:spPr>
        <p:txBody>
          <a:bodyPr wrap="none" rtlCol="0">
            <a:spAutoFit/>
          </a:bodyPr>
          <a:lstStyle/>
          <a:p>
            <a:r>
              <a:rPr lang="en-US" sz="2000" b="1" dirty="0" smtClean="0"/>
              <a:t>Goods &amp; Services</a:t>
            </a:r>
            <a:endParaRPr lang="en-US" sz="2000" b="1" dirty="0"/>
          </a:p>
        </p:txBody>
      </p:sp>
      <p:sp>
        <p:nvSpPr>
          <p:cNvPr id="28" name="TextBox 27"/>
          <p:cNvSpPr txBox="1"/>
          <p:nvPr/>
        </p:nvSpPr>
        <p:spPr>
          <a:xfrm>
            <a:off x="5562600" y="2514600"/>
            <a:ext cx="2030364" cy="400110"/>
          </a:xfrm>
          <a:prstGeom prst="rect">
            <a:avLst/>
          </a:prstGeom>
          <a:noFill/>
        </p:spPr>
        <p:txBody>
          <a:bodyPr wrap="none" rtlCol="0">
            <a:spAutoFit/>
          </a:bodyPr>
          <a:lstStyle/>
          <a:p>
            <a:pPr algn="r"/>
            <a:r>
              <a:rPr lang="en-US" sz="2000" b="1" dirty="0" smtClean="0"/>
              <a:t>Goods &amp; Services</a:t>
            </a:r>
            <a:endParaRPr lang="en-US" sz="2000" b="1" dirty="0"/>
          </a:p>
        </p:txBody>
      </p:sp>
      <p:sp>
        <p:nvSpPr>
          <p:cNvPr id="29" name="TextBox 28"/>
          <p:cNvSpPr txBox="1"/>
          <p:nvPr/>
        </p:nvSpPr>
        <p:spPr>
          <a:xfrm>
            <a:off x="1828800" y="4648200"/>
            <a:ext cx="1849481" cy="707886"/>
          </a:xfrm>
          <a:prstGeom prst="rect">
            <a:avLst/>
          </a:prstGeom>
          <a:noFill/>
        </p:spPr>
        <p:txBody>
          <a:bodyPr wrap="none" rtlCol="0">
            <a:spAutoFit/>
          </a:bodyPr>
          <a:lstStyle/>
          <a:p>
            <a:r>
              <a:rPr lang="en-US" sz="2000" b="1" dirty="0" smtClean="0"/>
              <a:t>Buy Productive </a:t>
            </a:r>
          </a:p>
          <a:p>
            <a:r>
              <a:rPr lang="en-US" sz="2000" b="1" dirty="0" smtClean="0"/>
              <a:t>Resources</a:t>
            </a:r>
            <a:endParaRPr lang="en-US" sz="2000" b="1" dirty="0"/>
          </a:p>
        </p:txBody>
      </p:sp>
      <p:sp>
        <p:nvSpPr>
          <p:cNvPr id="30" name="TextBox 29"/>
          <p:cNvSpPr txBox="1"/>
          <p:nvPr/>
        </p:nvSpPr>
        <p:spPr>
          <a:xfrm>
            <a:off x="5915751" y="4038600"/>
            <a:ext cx="1704249" cy="1323439"/>
          </a:xfrm>
          <a:prstGeom prst="rect">
            <a:avLst/>
          </a:prstGeom>
          <a:noFill/>
        </p:spPr>
        <p:txBody>
          <a:bodyPr wrap="none" rtlCol="0">
            <a:spAutoFit/>
          </a:bodyPr>
          <a:lstStyle/>
          <a:p>
            <a:pPr algn="r"/>
            <a:r>
              <a:rPr lang="en-US" sz="2000" b="1" dirty="0" smtClean="0"/>
              <a:t>Land</a:t>
            </a:r>
          </a:p>
          <a:p>
            <a:pPr algn="r"/>
            <a:r>
              <a:rPr lang="en-US" sz="2000" b="1" dirty="0" smtClean="0"/>
              <a:t>Capital</a:t>
            </a:r>
          </a:p>
          <a:p>
            <a:pPr algn="r"/>
            <a:r>
              <a:rPr lang="en-US" sz="2000" b="1" dirty="0" smtClean="0"/>
              <a:t>Labor</a:t>
            </a:r>
          </a:p>
          <a:p>
            <a:pPr algn="r"/>
            <a:r>
              <a:rPr lang="en-US" sz="2000" b="1" dirty="0" smtClean="0"/>
              <a:t>Entrepreneurs</a:t>
            </a:r>
            <a:endParaRPr lang="en-US"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pPr algn="l"/>
            <a:r>
              <a:rPr lang="en-US" sz="2000" b="1" dirty="0"/>
              <a:t>Objective 2 </a:t>
            </a:r>
            <a:r>
              <a:rPr lang="en-US" sz="2000" b="1" dirty="0" smtClean="0"/>
              <a:t/>
            </a:r>
            <a:br>
              <a:rPr lang="en-US" sz="2000" b="1" dirty="0" smtClean="0"/>
            </a:br>
            <a:r>
              <a:rPr lang="en-US" sz="2000" b="1" dirty="0"/>
              <a:t/>
            </a:r>
            <a:br>
              <a:rPr lang="en-US" sz="2000" b="1" dirty="0"/>
            </a:br>
            <a:r>
              <a:rPr lang="en-US" sz="2000" b="1" dirty="0"/>
              <a:t>Determine why incentives, competition, voluntary exchange and property rights are important components of market economies</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incentives, competition, voluntary exchange, and property rights. </a:t>
            </a:r>
            <a:r>
              <a:rPr lang="en-US" sz="2000" b="1" dirty="0" smtClean="0"/>
              <a:t/>
            </a:r>
            <a:br>
              <a:rPr lang="en-US" sz="2000" b="1" dirty="0" smtClean="0"/>
            </a:br>
            <a:r>
              <a:rPr lang="en-US" sz="2000" b="1" dirty="0"/>
              <a:t/>
            </a:r>
            <a:br>
              <a:rPr lang="en-US" sz="2000" b="1" dirty="0"/>
            </a:br>
            <a:r>
              <a:rPr lang="en-US" sz="2000" b="1" dirty="0" smtClean="0"/>
              <a:t>2. Give </a:t>
            </a:r>
            <a:r>
              <a:rPr lang="en-US" sz="2000" b="1" dirty="0"/>
              <a:t>examples of how people respond predictably to incentives (entrepreneurship). </a:t>
            </a:r>
            <a:r>
              <a:rPr lang="en-US" sz="2000" b="1" dirty="0" smtClean="0"/>
              <a:t/>
            </a:r>
            <a:br>
              <a:rPr lang="en-US" sz="2000" b="1" dirty="0" smtClean="0"/>
            </a:br>
            <a:r>
              <a:rPr lang="en-US" sz="2000" b="1" dirty="0"/>
              <a:t/>
            </a:r>
            <a:br>
              <a:rPr lang="en-US" sz="2000" b="1" dirty="0"/>
            </a:br>
            <a:r>
              <a:rPr lang="en-US" sz="2000" b="1" dirty="0" smtClean="0"/>
              <a:t>3. Describe </a:t>
            </a:r>
            <a:r>
              <a:rPr lang="en-US" sz="2000" b="1" dirty="0"/>
              <a:t>the advantages of competition among households/consumers as well as among producers/businesses. </a:t>
            </a:r>
            <a:br>
              <a:rPr lang="en-US" sz="2000" b="1" dirty="0"/>
            </a:br>
            <a:endParaRPr lang="en-US" sz="2000" b="1" dirty="0"/>
          </a:p>
        </p:txBody>
      </p:sp>
    </p:spTree>
    <p:extLst>
      <p:ext uri="{BB962C8B-B14F-4D97-AF65-F5344CB8AC3E}">
        <p14:creationId xmlns:p14="http://schemas.microsoft.com/office/powerpoint/2010/main" val="2735386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4 Pillars of Free Enterprise</a:t>
            </a:r>
            <a:endParaRPr lang="en-US" b="1" dirty="0"/>
          </a:p>
        </p:txBody>
      </p:sp>
      <p:sp>
        <p:nvSpPr>
          <p:cNvPr id="3" name="TextBox 2"/>
          <p:cNvSpPr txBox="1"/>
          <p:nvPr/>
        </p:nvSpPr>
        <p:spPr>
          <a:xfrm>
            <a:off x="1371600" y="1676400"/>
            <a:ext cx="6392327" cy="2062103"/>
          </a:xfrm>
          <a:prstGeom prst="rect">
            <a:avLst/>
          </a:prstGeom>
          <a:noFill/>
        </p:spPr>
        <p:txBody>
          <a:bodyPr wrap="none" rtlCol="0">
            <a:spAutoFit/>
          </a:bodyPr>
          <a:lstStyle/>
          <a:p>
            <a:pPr marL="342900" indent="-342900">
              <a:buFont typeface="+mj-lt"/>
              <a:buAutoNum type="arabicPeriod"/>
            </a:pPr>
            <a:r>
              <a:rPr lang="en-US" sz="3200" b="1" dirty="0" smtClean="0"/>
              <a:t>Incentives   (Entrepreneurship)</a:t>
            </a:r>
          </a:p>
          <a:p>
            <a:pPr marL="342900" indent="-342900">
              <a:buFont typeface="+mj-lt"/>
              <a:buAutoNum type="arabicPeriod"/>
            </a:pPr>
            <a:r>
              <a:rPr lang="en-US" sz="3200" b="1" dirty="0" smtClean="0"/>
              <a:t>Competition</a:t>
            </a:r>
          </a:p>
          <a:p>
            <a:pPr marL="342900" indent="-342900">
              <a:buFont typeface="+mj-lt"/>
              <a:buAutoNum type="arabicPeriod"/>
            </a:pPr>
            <a:r>
              <a:rPr lang="en-US" sz="3200" b="1" dirty="0" smtClean="0"/>
              <a:t>Voluntary Exchange</a:t>
            </a:r>
          </a:p>
          <a:p>
            <a:pPr marL="342900" indent="-342900">
              <a:buFont typeface="+mj-lt"/>
              <a:buAutoNum type="arabicPeriod"/>
            </a:pPr>
            <a:r>
              <a:rPr lang="en-US" sz="3200" b="1" dirty="0" smtClean="0"/>
              <a:t>Property Rights   (The Rule of Law)</a:t>
            </a:r>
          </a:p>
        </p:txBody>
      </p:sp>
      <p:pic>
        <p:nvPicPr>
          <p:cNvPr id="1026" name="Picture 2" descr="http://cdn2.hubspot.net/hub/141995/file-17815465-png/images/4-pillars-of-seo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86200"/>
            <a:ext cx="290396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6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pPr algn="l"/>
            <a:r>
              <a:rPr lang="en-US" sz="2000" b="1" dirty="0"/>
              <a:t>Objective 3 </a:t>
            </a:r>
            <a:r>
              <a:rPr lang="en-US" sz="2000" b="1" dirty="0" smtClean="0"/>
              <a:t/>
            </a:r>
            <a:br>
              <a:rPr lang="en-US" sz="2000" b="1" dirty="0" smtClean="0"/>
            </a:br>
            <a:r>
              <a:rPr lang="en-US" sz="2000" b="1" dirty="0"/>
              <a:t/>
            </a:r>
            <a:br>
              <a:rPr lang="en-US" sz="2000" b="1" dirty="0"/>
            </a:br>
            <a:r>
              <a:rPr lang="en-US" sz="2000" b="1" dirty="0"/>
              <a:t>Discuss the laws of supply and demand and explain price determination</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supply and demand. </a:t>
            </a:r>
            <a:r>
              <a:rPr lang="en-US" sz="2000" b="1" dirty="0" smtClean="0"/>
              <a:t/>
            </a:r>
            <a:br>
              <a:rPr lang="en-US" sz="2000" b="1" dirty="0" smtClean="0"/>
            </a:br>
            <a:r>
              <a:rPr lang="en-US" sz="2000" b="1" dirty="0"/>
              <a:t/>
            </a:r>
            <a:br>
              <a:rPr lang="en-US" sz="2000" b="1" dirty="0"/>
            </a:br>
            <a:r>
              <a:rPr lang="en-US" sz="2000" b="1" dirty="0" smtClean="0"/>
              <a:t>2. Define </a:t>
            </a:r>
            <a:r>
              <a:rPr lang="en-US" sz="2000" b="1" dirty="0"/>
              <a:t>the determinants of supply and demand. </a:t>
            </a:r>
            <a:r>
              <a:rPr lang="en-US" sz="2000" b="1" dirty="0" smtClean="0"/>
              <a:t/>
            </a:r>
            <a:br>
              <a:rPr lang="en-US" sz="2000" b="1" dirty="0" smtClean="0"/>
            </a:br>
            <a:r>
              <a:rPr lang="en-US" sz="2000" b="1" dirty="0"/>
              <a:t/>
            </a:r>
            <a:br>
              <a:rPr lang="en-US" sz="2000" b="1" dirty="0"/>
            </a:br>
            <a:r>
              <a:rPr lang="en-US" sz="2000" b="1" dirty="0" smtClean="0"/>
              <a:t>3. Describe </a:t>
            </a:r>
            <a:r>
              <a:rPr lang="en-US" sz="2000" b="1" dirty="0"/>
              <a:t>how the concepts of the substitution effect and diminishing marginal utility apply to demand. </a:t>
            </a:r>
            <a:r>
              <a:rPr lang="en-US" sz="2000" b="1" dirty="0" smtClean="0"/>
              <a:t/>
            </a:r>
            <a:br>
              <a:rPr lang="en-US" sz="2000" b="1" dirty="0" smtClean="0"/>
            </a:br>
            <a:r>
              <a:rPr lang="en-US" sz="2000" b="1" dirty="0"/>
              <a:t/>
            </a:r>
            <a:br>
              <a:rPr lang="en-US" sz="2000" b="1" dirty="0"/>
            </a:br>
            <a:r>
              <a:rPr lang="en-US" sz="2000" b="1" dirty="0" smtClean="0"/>
              <a:t>4. Use </a:t>
            </a:r>
            <a:r>
              <a:rPr lang="en-US" sz="2000" b="1" dirty="0"/>
              <a:t>supply and demand schedules to plot curves on a graph and predict how changes/shifts in either supply or demand will affect the market and have an impact on price. </a:t>
            </a:r>
            <a:br>
              <a:rPr lang="en-US" sz="2000" b="1" dirty="0"/>
            </a:br>
            <a:endParaRPr lang="en-US" sz="2000" b="1" dirty="0"/>
          </a:p>
        </p:txBody>
      </p:sp>
    </p:spTree>
    <p:extLst>
      <p:ext uri="{BB962C8B-B14F-4D97-AF65-F5344CB8AC3E}">
        <p14:creationId xmlns:p14="http://schemas.microsoft.com/office/powerpoint/2010/main" val="215582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Law of Demand</a:t>
            </a:r>
            <a:endParaRPr lang="en-US" b="1" dirty="0"/>
          </a:p>
        </p:txBody>
      </p:sp>
      <p:sp>
        <p:nvSpPr>
          <p:cNvPr id="3" name="Content Placeholder 2"/>
          <p:cNvSpPr>
            <a:spLocks noGrp="1"/>
          </p:cNvSpPr>
          <p:nvPr>
            <p:ph idx="1"/>
          </p:nvPr>
        </p:nvSpPr>
        <p:spPr/>
        <p:txBody>
          <a:bodyPr/>
          <a:lstStyle/>
          <a:p>
            <a:r>
              <a:rPr lang="en-US" b="1" dirty="0" smtClean="0"/>
              <a:t>As the price of a good or service decreases consumers will want to by more of it, and visa versa:</a:t>
            </a:r>
            <a:endParaRPr lang="en-US" b="1" dirty="0"/>
          </a:p>
        </p:txBody>
      </p:sp>
      <p:pic>
        <p:nvPicPr>
          <p:cNvPr id="2050" name="Picture 2" descr="http://www.amosweb.com/images/MkDm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95600"/>
            <a:ext cx="3962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t>The Law of Supply</a:t>
            </a:r>
            <a:endParaRPr lang="en-US" b="1" dirty="0"/>
          </a:p>
        </p:txBody>
      </p:sp>
      <p:sp>
        <p:nvSpPr>
          <p:cNvPr id="3" name="Content Placeholder 2"/>
          <p:cNvSpPr>
            <a:spLocks noGrp="1"/>
          </p:cNvSpPr>
          <p:nvPr>
            <p:ph idx="1"/>
          </p:nvPr>
        </p:nvSpPr>
        <p:spPr/>
        <p:txBody>
          <a:bodyPr/>
          <a:lstStyle/>
          <a:p>
            <a:r>
              <a:rPr lang="en-US" b="1" dirty="0" smtClean="0"/>
              <a:t>As the price of a good or service increases suppliers will want to make more of it, and visa versa:</a:t>
            </a:r>
            <a:endParaRPr lang="en-US" b="1" dirty="0"/>
          </a:p>
        </p:txBody>
      </p:sp>
      <p:pic>
        <p:nvPicPr>
          <p:cNvPr id="3074" name="Picture 2" descr="http://img.sparknotes.com/figures/6/673de2f0bab46f34e5434f0a7f9dd67a/am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3200"/>
            <a:ext cx="51308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Equilibrium or Market Clearing Price</a:t>
            </a:r>
            <a:endParaRPr lang="en-US" sz="3600" b="1" dirty="0"/>
          </a:p>
        </p:txBody>
      </p:sp>
      <p:pic>
        <p:nvPicPr>
          <p:cNvPr id="1026" name="Picture 2" descr="https://paperchaseblog.files.wordpress.com/2010/09/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82" y="1451237"/>
            <a:ext cx="5257800" cy="523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41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Shift in Demand</a:t>
            </a:r>
            <a:endParaRPr lang="en-US" b="1" dirty="0"/>
          </a:p>
        </p:txBody>
      </p:sp>
      <p:pic>
        <p:nvPicPr>
          <p:cNvPr id="2050" name="Picture 2" descr="http://img.sparknotes.com/figures/0/039bab1e6f1ef2a65b5f4c8ddc66073a/beani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99" y="1143000"/>
            <a:ext cx="7338291" cy="550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9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Price Elasticity</a:t>
            </a:r>
            <a:endParaRPr lang="en-US" b="1" dirty="0"/>
          </a:p>
        </p:txBody>
      </p:sp>
      <p:pic>
        <p:nvPicPr>
          <p:cNvPr id="3074" name="Picture 2" descr="http://www.economicsonline.co.uk/How%20markets%20work%20graphs/PED-graph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976" y="1066801"/>
            <a:ext cx="6114824"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25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pPr algn="l"/>
            <a:r>
              <a:rPr lang="en-US" sz="2000" b="1" dirty="0"/>
              <a:t>Objective 4 </a:t>
            </a:r>
            <a:r>
              <a:rPr lang="en-US" sz="2000" b="1" dirty="0" smtClean="0"/>
              <a:t/>
            </a:r>
            <a:br>
              <a:rPr lang="en-US" sz="2000" b="1" dirty="0" smtClean="0"/>
            </a:br>
            <a:r>
              <a:rPr lang="en-US" sz="2000" b="1" dirty="0"/>
              <a:t/>
            </a:r>
            <a:br>
              <a:rPr lang="en-US" sz="2000" b="1" dirty="0"/>
            </a:br>
            <a:r>
              <a:rPr lang="en-US" sz="2000" b="1" dirty="0"/>
              <a:t>Compare and contrast different market structures</a:t>
            </a:r>
            <a:r>
              <a:rPr lang="en-US" sz="2000" b="1" dirty="0" smtClean="0"/>
              <a:t>.</a:t>
            </a:r>
            <a:br>
              <a:rPr lang="en-US" sz="2000" b="1" dirty="0" smtClean="0"/>
            </a:br>
            <a:r>
              <a:rPr lang="en-US" sz="2000" b="1" dirty="0"/>
              <a:t/>
            </a:r>
            <a:br>
              <a:rPr lang="en-US" sz="2000" b="1" dirty="0"/>
            </a:br>
            <a:r>
              <a:rPr lang="en-US" sz="2000" b="1" dirty="0" smtClean="0"/>
              <a:t>1. List </a:t>
            </a:r>
            <a:r>
              <a:rPr lang="en-US" sz="2000" b="1" dirty="0"/>
              <a:t>the characteristics of the four market structures: perfect competition, monopolistic competition, oligopoly, and monopoly. </a:t>
            </a:r>
            <a:br>
              <a:rPr lang="en-US" sz="2000" b="1" dirty="0"/>
            </a:br>
            <a:r>
              <a:rPr lang="en-US" sz="2000" b="1" dirty="0" smtClean="0"/>
              <a:t/>
            </a:r>
            <a:br>
              <a:rPr lang="en-US" sz="2000" b="1" dirty="0" smtClean="0"/>
            </a:br>
            <a:r>
              <a:rPr lang="en-US" sz="2000" b="1" dirty="0" smtClean="0"/>
              <a:t>2. Identify </a:t>
            </a:r>
            <a:r>
              <a:rPr lang="en-US" sz="2000" b="1" dirty="0"/>
              <a:t>business sectors that illustrate each of the market structures. </a:t>
            </a:r>
            <a:br>
              <a:rPr lang="en-US" sz="2000" b="1" dirty="0"/>
            </a:br>
            <a:r>
              <a:rPr lang="en-US" sz="2000" b="1" dirty="0" smtClean="0"/>
              <a:t/>
            </a:r>
            <a:br>
              <a:rPr lang="en-US" sz="2000" b="1" dirty="0" smtClean="0"/>
            </a:br>
            <a:r>
              <a:rPr lang="en-US" sz="2000" b="1" dirty="0" smtClean="0"/>
              <a:t>3. Explain </a:t>
            </a:r>
            <a:r>
              <a:rPr lang="en-US" sz="2000" b="1" dirty="0"/>
              <a:t>the role of anti-trust laws as they apply to market competition. </a:t>
            </a:r>
            <a:br>
              <a:rPr lang="en-US" sz="2000" b="1" dirty="0"/>
            </a:br>
            <a:endParaRPr lang="en-US" sz="2000" b="1" dirty="0"/>
          </a:p>
        </p:txBody>
      </p:sp>
    </p:spTree>
    <p:extLst>
      <p:ext uri="{BB962C8B-B14F-4D97-AF65-F5344CB8AC3E}">
        <p14:creationId xmlns:p14="http://schemas.microsoft.com/office/powerpoint/2010/main" val="3511172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Economics</a:t>
            </a:r>
            <a:endParaRPr lang="en-US" b="1" dirty="0"/>
          </a:p>
        </p:txBody>
      </p:sp>
      <p:sp>
        <p:nvSpPr>
          <p:cNvPr id="3" name="Content Placeholder 2"/>
          <p:cNvSpPr>
            <a:spLocks noGrp="1"/>
          </p:cNvSpPr>
          <p:nvPr>
            <p:ph idx="1"/>
          </p:nvPr>
        </p:nvSpPr>
        <p:spPr/>
        <p:txBody>
          <a:bodyPr/>
          <a:lstStyle/>
          <a:p>
            <a:r>
              <a:rPr lang="en-US" b="1" dirty="0" smtClean="0"/>
              <a:t>The Science of Scarcity</a:t>
            </a:r>
          </a:p>
          <a:p>
            <a:r>
              <a:rPr lang="en-US" b="1" dirty="0" smtClean="0"/>
              <a:t>Or the Science of Choice</a:t>
            </a:r>
          </a:p>
          <a:p>
            <a:r>
              <a:rPr lang="en-US" altLang="en-US" b="1" dirty="0" smtClean="0"/>
              <a:t>The study of people producing and exchanging to get the things they want.</a:t>
            </a:r>
          </a:p>
          <a:p>
            <a:r>
              <a:rPr lang="en-US" altLang="en-US" b="1" dirty="0" smtClean="0"/>
              <a:t>The study of how individuals and societies make choices about ways to use scarce resources to fulfill their wants.</a:t>
            </a:r>
          </a:p>
          <a:p>
            <a:endParaRPr lang="en-US" b="1" dirty="0"/>
          </a:p>
        </p:txBody>
      </p:sp>
    </p:spTree>
    <p:extLst>
      <p:ext uri="{BB962C8B-B14F-4D97-AF65-F5344CB8AC3E}">
        <p14:creationId xmlns:p14="http://schemas.microsoft.com/office/powerpoint/2010/main" val="317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t>4 Market Structures</a:t>
            </a:r>
            <a:endParaRPr lang="en-US" b="1" dirty="0"/>
          </a:p>
        </p:txBody>
      </p:sp>
      <p:sp>
        <p:nvSpPr>
          <p:cNvPr id="3" name="TextBox 2"/>
          <p:cNvSpPr txBox="1"/>
          <p:nvPr/>
        </p:nvSpPr>
        <p:spPr>
          <a:xfrm>
            <a:off x="381000" y="856357"/>
            <a:ext cx="8382000" cy="6001643"/>
          </a:xfrm>
          <a:prstGeom prst="rect">
            <a:avLst/>
          </a:prstGeom>
          <a:noFill/>
        </p:spPr>
        <p:txBody>
          <a:bodyPr wrap="square" rtlCol="0">
            <a:spAutoFit/>
          </a:bodyPr>
          <a:lstStyle/>
          <a:p>
            <a:pPr marL="342900" indent="-342900">
              <a:buFont typeface="+mj-lt"/>
              <a:buAutoNum type="arabicPeriod"/>
            </a:pPr>
            <a:r>
              <a:rPr lang="en-US" sz="2400" b="1" dirty="0" smtClean="0"/>
              <a:t> </a:t>
            </a:r>
            <a:r>
              <a:rPr lang="en-US" sz="2400" b="1" u="sng" dirty="0" smtClean="0">
                <a:solidFill>
                  <a:srgbClr val="002060"/>
                </a:solidFill>
              </a:rPr>
              <a:t>Perfect Competition</a:t>
            </a:r>
            <a:r>
              <a:rPr lang="en-US" sz="2400" b="1" dirty="0" smtClean="0"/>
              <a:t> - </a:t>
            </a:r>
            <a:r>
              <a:rPr lang="en-US" sz="2400" b="1" dirty="0">
                <a:solidFill>
                  <a:srgbClr val="0070C0"/>
                </a:solidFill>
              </a:rPr>
              <a:t>markets such that no participants are large enough to have the market power to set the price of a homogeneous </a:t>
            </a:r>
            <a:r>
              <a:rPr lang="en-US" sz="2400" b="1" dirty="0" smtClean="0">
                <a:solidFill>
                  <a:srgbClr val="0070C0"/>
                </a:solidFill>
              </a:rPr>
              <a:t>product, i.e. the auto industry.</a:t>
            </a:r>
          </a:p>
          <a:p>
            <a:pPr marL="342900" indent="-342900">
              <a:buFont typeface="+mj-lt"/>
              <a:buAutoNum type="arabicPeriod"/>
            </a:pPr>
            <a:endParaRPr lang="en-US" sz="2400" b="1" dirty="0" smtClean="0">
              <a:solidFill>
                <a:srgbClr val="0070C0"/>
              </a:solidFill>
            </a:endParaRPr>
          </a:p>
          <a:p>
            <a:pPr marL="342900" indent="-342900">
              <a:buFont typeface="+mj-lt"/>
              <a:buAutoNum type="arabicPeriod"/>
            </a:pPr>
            <a:r>
              <a:rPr lang="en-US" sz="2400" b="1" dirty="0" smtClean="0"/>
              <a:t> </a:t>
            </a:r>
            <a:r>
              <a:rPr lang="en-US" sz="2400" b="1" u="sng" dirty="0" smtClean="0">
                <a:solidFill>
                  <a:srgbClr val="002060"/>
                </a:solidFill>
              </a:rPr>
              <a:t>Monopolistic Competition</a:t>
            </a:r>
            <a:r>
              <a:rPr lang="en-US" sz="2400" b="1" dirty="0" smtClean="0"/>
              <a:t> – </a:t>
            </a:r>
            <a:r>
              <a:rPr lang="en-US" sz="2400" b="1" dirty="0">
                <a:solidFill>
                  <a:srgbClr val="0070C0"/>
                </a:solidFill>
              </a:rPr>
              <a:t>sellers whose products are similar but not identical and that takes the form of product differentiation and advertising with less emphasis upon </a:t>
            </a:r>
            <a:r>
              <a:rPr lang="en-US" sz="2400" b="1" dirty="0" smtClean="0">
                <a:solidFill>
                  <a:srgbClr val="0070C0"/>
                </a:solidFill>
              </a:rPr>
              <a:t>price.</a:t>
            </a:r>
          </a:p>
          <a:p>
            <a:pPr marL="342900" indent="-342900">
              <a:buFont typeface="+mj-lt"/>
              <a:buAutoNum type="arabicPeriod"/>
            </a:pPr>
            <a:endParaRPr lang="en-US" sz="2400" b="1" dirty="0" smtClean="0">
              <a:solidFill>
                <a:srgbClr val="0070C0"/>
              </a:solidFill>
            </a:endParaRPr>
          </a:p>
          <a:p>
            <a:pPr marL="342900" indent="-342900">
              <a:buFont typeface="+mj-lt"/>
              <a:buAutoNum type="arabicPeriod"/>
            </a:pPr>
            <a:r>
              <a:rPr lang="en-US" sz="2400" b="1" dirty="0" smtClean="0"/>
              <a:t> </a:t>
            </a:r>
            <a:r>
              <a:rPr lang="en-US" sz="2400" b="1" u="sng" dirty="0" smtClean="0">
                <a:solidFill>
                  <a:srgbClr val="002060"/>
                </a:solidFill>
              </a:rPr>
              <a:t>Oligopoly</a:t>
            </a:r>
            <a:r>
              <a:rPr lang="en-US" sz="2400" b="1" dirty="0" smtClean="0"/>
              <a:t> - </a:t>
            </a:r>
            <a:r>
              <a:rPr lang="en-US" sz="2400" b="1" dirty="0" smtClean="0">
                <a:solidFill>
                  <a:srgbClr val="0070C0"/>
                </a:solidFill>
              </a:rPr>
              <a:t>similar </a:t>
            </a:r>
            <a:r>
              <a:rPr lang="en-US" sz="2400" b="1" dirty="0">
                <a:solidFill>
                  <a:srgbClr val="0070C0"/>
                </a:solidFill>
              </a:rPr>
              <a:t>to a monopoly, except a few companies working together to limit or eliminate competition</a:t>
            </a:r>
            <a:r>
              <a:rPr lang="en-US" sz="2400" b="1" dirty="0" smtClean="0">
                <a:solidFill>
                  <a:srgbClr val="0070C0"/>
                </a:solidFill>
              </a:rPr>
              <a:t>.</a:t>
            </a:r>
          </a:p>
          <a:p>
            <a:pPr marL="342900" indent="-342900">
              <a:buFont typeface="+mj-lt"/>
              <a:buAutoNum type="arabicPeriod"/>
            </a:pPr>
            <a:endParaRPr lang="en-US" sz="2400" b="1" dirty="0" smtClean="0">
              <a:solidFill>
                <a:srgbClr val="0070C0"/>
              </a:solidFill>
            </a:endParaRPr>
          </a:p>
          <a:p>
            <a:pPr marL="342900" indent="-342900">
              <a:buFont typeface="+mj-lt"/>
              <a:buAutoNum type="arabicPeriod"/>
            </a:pPr>
            <a:r>
              <a:rPr lang="en-US" sz="2400" b="1" dirty="0" smtClean="0"/>
              <a:t> </a:t>
            </a:r>
            <a:r>
              <a:rPr lang="en-US" sz="2400" b="1" u="sng" dirty="0" smtClean="0">
                <a:solidFill>
                  <a:srgbClr val="002060"/>
                </a:solidFill>
              </a:rPr>
              <a:t>Monopoly</a:t>
            </a:r>
            <a:r>
              <a:rPr lang="en-US" sz="2400" b="1" dirty="0" smtClean="0"/>
              <a:t> - </a:t>
            </a:r>
            <a:r>
              <a:rPr lang="en-US" sz="2400" b="1" dirty="0">
                <a:solidFill>
                  <a:srgbClr val="0070C0"/>
                </a:solidFill>
              </a:rPr>
              <a:t>a single company or group owns all or nearly all of the market for a given type of product or service. By definition, monopoly is characterized by an absence of competition, which often results in high prices and inferior products</a:t>
            </a:r>
            <a:r>
              <a:rPr lang="en-US"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val="2272673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pPr algn="l"/>
            <a:r>
              <a:rPr lang="en-US" sz="2000" b="1" dirty="0"/>
              <a:t>Objective 5 </a:t>
            </a:r>
            <a:r>
              <a:rPr lang="en-US" sz="2000" b="1" dirty="0" smtClean="0"/>
              <a:t/>
            </a:r>
            <a:br>
              <a:rPr lang="en-US" sz="2000" b="1" dirty="0" smtClean="0"/>
            </a:br>
            <a:r>
              <a:rPr lang="en-US" sz="2000" b="1" dirty="0"/>
              <a:t/>
            </a:r>
            <a:br>
              <a:rPr lang="en-US" sz="2000" b="1" dirty="0"/>
            </a:br>
            <a:r>
              <a:rPr lang="en-US" sz="2000" b="1" dirty="0"/>
              <a:t>Discuss various economic theories and the economists who developed those theories as they relate to market economies</a:t>
            </a:r>
            <a:r>
              <a:rPr lang="en-US" sz="2000" b="1" dirty="0" smtClean="0"/>
              <a:t>.</a:t>
            </a:r>
            <a:br>
              <a:rPr lang="en-US" sz="2000" b="1" dirty="0" smtClean="0"/>
            </a:br>
            <a:r>
              <a:rPr lang="en-US" sz="2000" b="1" dirty="0"/>
              <a:t/>
            </a:r>
            <a:br>
              <a:rPr lang="en-US" sz="2000" b="1" dirty="0"/>
            </a:br>
            <a:r>
              <a:rPr lang="en-US" sz="2000" b="1" dirty="0" smtClean="0"/>
              <a:t>1. Explain </a:t>
            </a:r>
            <a:r>
              <a:rPr lang="en-US" sz="2000" b="1" dirty="0"/>
              <a:t>Adam Smith’s theories of the invisible hand and laissez faire as discussed in his book, The Wealth of Nations. </a:t>
            </a:r>
            <a:br>
              <a:rPr lang="en-US" sz="2000" b="1" dirty="0"/>
            </a:br>
            <a:r>
              <a:rPr lang="en-US" sz="2000" b="1" dirty="0" smtClean="0"/>
              <a:t/>
            </a:r>
            <a:br>
              <a:rPr lang="en-US" sz="2000" b="1" dirty="0" smtClean="0"/>
            </a:br>
            <a:r>
              <a:rPr lang="en-US" sz="2000" b="1" dirty="0" smtClean="0"/>
              <a:t>2. Explain </a:t>
            </a:r>
            <a:r>
              <a:rPr lang="en-US" sz="2000" b="1" dirty="0"/>
              <a:t>John Maynard Keynes’ theories on economic stabilization through government intervention. </a:t>
            </a:r>
            <a:r>
              <a:rPr lang="en-US" sz="2000" b="1" dirty="0" smtClean="0"/>
              <a:t/>
            </a:r>
            <a:br>
              <a:rPr lang="en-US" sz="2000" b="1" dirty="0" smtClean="0"/>
            </a:br>
            <a:r>
              <a:rPr lang="en-US" sz="2000" b="1" dirty="0"/>
              <a:t/>
            </a:r>
            <a:br>
              <a:rPr lang="en-US" sz="2000" b="1" dirty="0"/>
            </a:br>
            <a:r>
              <a:rPr lang="en-US" sz="2000" b="1" dirty="0" smtClean="0"/>
              <a:t>3. Explain </a:t>
            </a:r>
            <a:r>
              <a:rPr lang="en-US" sz="2000" b="1" dirty="0"/>
              <a:t>Karl Marx’s and Frederick Engels’ theories on socialism and communism. </a:t>
            </a:r>
            <a:br>
              <a:rPr lang="en-US" sz="2000" b="1" dirty="0"/>
            </a:br>
            <a:r>
              <a:rPr lang="en-US" sz="2000" b="1" dirty="0" smtClean="0"/>
              <a:t/>
            </a:r>
            <a:br>
              <a:rPr lang="en-US" sz="2000" b="1" dirty="0" smtClean="0"/>
            </a:br>
            <a:r>
              <a:rPr lang="en-US" sz="2000" b="1" dirty="0" smtClean="0"/>
              <a:t>4. List </a:t>
            </a:r>
            <a:r>
              <a:rPr lang="en-US" sz="2000" b="1" dirty="0"/>
              <a:t>some modern-day economists and their recent economic theories. </a:t>
            </a:r>
            <a:br>
              <a:rPr lang="en-US" sz="2000" b="1" dirty="0"/>
            </a:br>
            <a:endParaRPr lang="en-US" sz="2000" b="1" dirty="0"/>
          </a:p>
        </p:txBody>
      </p:sp>
    </p:spTree>
    <p:extLst>
      <p:ext uri="{BB962C8B-B14F-4D97-AF65-F5344CB8AC3E}">
        <p14:creationId xmlns:p14="http://schemas.microsoft.com/office/powerpoint/2010/main" val="3886810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Economic Theories</a:t>
            </a:r>
            <a:endParaRPr lang="en-US" b="1" dirty="0"/>
          </a:p>
        </p:txBody>
      </p:sp>
      <p:sp>
        <p:nvSpPr>
          <p:cNvPr id="3" name="Content Placeholder 2"/>
          <p:cNvSpPr>
            <a:spLocks noGrp="1"/>
          </p:cNvSpPr>
          <p:nvPr>
            <p:ph idx="1"/>
          </p:nvPr>
        </p:nvSpPr>
        <p:spPr/>
        <p:txBody>
          <a:bodyPr/>
          <a:lstStyle/>
          <a:p>
            <a:r>
              <a:rPr lang="en-US" b="1" dirty="0" smtClean="0"/>
              <a:t>Adam Smith – “The Wealth of Nations” – The Invisible </a:t>
            </a:r>
            <a:r>
              <a:rPr lang="en-US" b="1" dirty="0"/>
              <a:t>H</a:t>
            </a:r>
            <a:r>
              <a:rPr lang="en-US" b="1" dirty="0" smtClean="0"/>
              <a:t>and – Self Interest (Free Market)</a:t>
            </a:r>
          </a:p>
          <a:p>
            <a:r>
              <a:rPr lang="en-US" b="1" dirty="0" smtClean="0"/>
              <a:t>John Maynard Keynes – Keynesian Economics – Economic Stabilization through Government Intervention (Socialism)</a:t>
            </a:r>
          </a:p>
          <a:p>
            <a:r>
              <a:rPr lang="en-US" b="1" dirty="0" smtClean="0"/>
              <a:t>Karl Marx &amp; Frederick Engels – “The Communist Manifesto” &amp; “Das </a:t>
            </a:r>
            <a:r>
              <a:rPr lang="en-US" b="1" dirty="0" err="1" smtClean="0"/>
              <a:t>Kapital</a:t>
            </a:r>
            <a:r>
              <a:rPr lang="en-US" b="1" dirty="0" smtClean="0"/>
              <a:t>” – The end justifies the means.</a:t>
            </a:r>
            <a:endParaRPr lang="en-US" b="1" dirty="0"/>
          </a:p>
        </p:txBody>
      </p:sp>
    </p:spTree>
    <p:extLst>
      <p:ext uri="{BB962C8B-B14F-4D97-AF65-F5344CB8AC3E}">
        <p14:creationId xmlns:p14="http://schemas.microsoft.com/office/powerpoint/2010/main" val="2844168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Wealth of Nations</a:t>
            </a:r>
            <a:endParaRPr lang="en-US" b="1" dirty="0"/>
          </a:p>
        </p:txBody>
      </p:sp>
      <p:sp>
        <p:nvSpPr>
          <p:cNvPr id="3" name="Content Placeholder 2"/>
          <p:cNvSpPr>
            <a:spLocks noGrp="1"/>
          </p:cNvSpPr>
          <p:nvPr>
            <p:ph idx="1"/>
          </p:nvPr>
        </p:nvSpPr>
        <p:spPr/>
        <p:txBody>
          <a:bodyPr/>
          <a:lstStyle/>
          <a:p>
            <a:r>
              <a:rPr lang="en-US" b="1" dirty="0" smtClean="0"/>
              <a:t>Written by Adam Smith in 1776</a:t>
            </a:r>
          </a:p>
          <a:p>
            <a:r>
              <a:rPr lang="en-US" b="1" dirty="0" smtClean="0"/>
              <a:t>Provided the basis for our economic system of free trade and capitalism</a:t>
            </a:r>
          </a:p>
          <a:p>
            <a:r>
              <a:rPr lang="en-US" b="1" dirty="0" smtClean="0"/>
              <a:t>Along with Thomas Payne’s “Common Sense” gave the literary motivation that helped fuel the Revolutionary War with Great Brittan</a:t>
            </a:r>
          </a:p>
          <a:p>
            <a:r>
              <a:rPr lang="en-US" b="1" dirty="0" smtClean="0"/>
              <a:t>The invisible hand of self-interest results in the greatest good for society</a:t>
            </a:r>
            <a:endParaRPr lang="en-US" b="1" dirty="0"/>
          </a:p>
        </p:txBody>
      </p:sp>
    </p:spTree>
    <p:extLst>
      <p:ext uri="{BB962C8B-B14F-4D97-AF65-F5344CB8AC3E}">
        <p14:creationId xmlns:p14="http://schemas.microsoft.com/office/powerpoint/2010/main" val="910910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pPr algn="l"/>
            <a:r>
              <a:rPr lang="en-US" sz="2000" b="1" dirty="0"/>
              <a:t>Standard 3 </a:t>
            </a:r>
            <a:r>
              <a:rPr lang="en-US" sz="2000" b="1" dirty="0" smtClean="0"/>
              <a:t/>
            </a:r>
            <a:br>
              <a:rPr lang="en-US" sz="2000" b="1" dirty="0" smtClean="0"/>
            </a:br>
            <a:r>
              <a:rPr lang="en-US" sz="2000" b="1" dirty="0"/>
              <a:t/>
            </a:r>
            <a:br>
              <a:rPr lang="en-US" sz="2000" b="1" dirty="0"/>
            </a:br>
            <a:r>
              <a:rPr lang="en-US" sz="2000" b="1" dirty="0"/>
              <a:t>Students will recognize how fiscal and monetary policies assist individuals and groups in pursuit of economic well-being</a:t>
            </a:r>
            <a:r>
              <a:rPr lang="en-US" sz="2000" b="1" dirty="0" smtClean="0"/>
              <a:t>.</a:t>
            </a:r>
            <a:br>
              <a:rPr lang="en-US" sz="2000" b="1" dirty="0" smtClean="0"/>
            </a:br>
            <a:r>
              <a:rPr lang="en-US" sz="2000" b="1" dirty="0"/>
              <a:t/>
            </a:r>
            <a:br>
              <a:rPr lang="en-US" sz="2000" b="1" dirty="0"/>
            </a:br>
            <a:r>
              <a:rPr lang="en-US" sz="2000" b="1" dirty="0"/>
              <a:t>Objective 1 </a:t>
            </a:r>
            <a:r>
              <a:rPr lang="en-US" sz="2000" b="1" dirty="0" smtClean="0"/>
              <a:t/>
            </a:r>
            <a:br>
              <a:rPr lang="en-US" sz="2000" b="1" dirty="0" smtClean="0"/>
            </a:br>
            <a:r>
              <a:rPr lang="en-US" sz="2000" b="1" dirty="0"/>
              <a:t/>
            </a:r>
            <a:br>
              <a:rPr lang="en-US" sz="2000" b="1" dirty="0"/>
            </a:br>
            <a:r>
              <a:rPr lang="en-US" sz="2000" b="1" dirty="0"/>
              <a:t>Analyze how policymakers use fiscal policy to accomplish their goals regarding the U.S. economy</a:t>
            </a:r>
            <a:r>
              <a:rPr lang="en-US" sz="2000" b="1" dirty="0" smtClean="0"/>
              <a:t>.</a:t>
            </a:r>
            <a:br>
              <a:rPr lang="en-US" sz="2000" b="1" dirty="0" smtClean="0"/>
            </a:br>
            <a:r>
              <a:rPr lang="en-US" sz="2000" b="1" dirty="0"/>
              <a:t/>
            </a:r>
            <a:br>
              <a:rPr lang="en-US" sz="2000" b="1" dirty="0"/>
            </a:br>
            <a:r>
              <a:rPr lang="en-US" sz="2000" b="1" dirty="0" smtClean="0"/>
              <a:t>1. Discuss </a:t>
            </a:r>
            <a:r>
              <a:rPr lang="en-US" sz="2000" b="1" dirty="0"/>
              <a:t>the main economic goals of the U.S.—providing public goods, ensuring competition, dealing with externalities, and promoting economic stability, security, and growth. </a:t>
            </a:r>
            <a:br>
              <a:rPr lang="en-US" sz="2000" b="1" dirty="0"/>
            </a:br>
            <a:r>
              <a:rPr lang="en-US" sz="2000" b="1" dirty="0" smtClean="0"/>
              <a:t/>
            </a:r>
            <a:br>
              <a:rPr lang="en-US" sz="2000" b="1" dirty="0" smtClean="0"/>
            </a:br>
            <a:r>
              <a:rPr lang="en-US" sz="2000" b="1" dirty="0" smtClean="0"/>
              <a:t>2. Explain </a:t>
            </a:r>
            <a:r>
              <a:rPr lang="en-US" sz="2000" b="1" dirty="0"/>
              <a:t>how fiscal policy is used by federal, state, and local governments. </a:t>
            </a:r>
            <a:br>
              <a:rPr lang="en-US" sz="2000" b="1" dirty="0"/>
            </a:br>
            <a:r>
              <a:rPr lang="en-US" sz="2000" b="1" dirty="0" smtClean="0"/>
              <a:t/>
            </a:r>
            <a:br>
              <a:rPr lang="en-US" sz="2000" b="1" dirty="0" smtClean="0"/>
            </a:br>
            <a:r>
              <a:rPr lang="en-US" sz="2000" b="1" dirty="0" smtClean="0"/>
              <a:t>3. Explain </a:t>
            </a:r>
            <a:r>
              <a:rPr lang="en-US" sz="2000" b="1" dirty="0"/>
              <a:t>how fiscal policy can lead to government failure. </a:t>
            </a:r>
            <a:br>
              <a:rPr lang="en-US" sz="2000" b="1" dirty="0"/>
            </a:br>
            <a:r>
              <a:rPr lang="en-US" sz="2000" b="1" dirty="0" smtClean="0"/>
              <a:t/>
            </a:r>
            <a:br>
              <a:rPr lang="en-US" sz="2000" b="1" dirty="0" smtClean="0"/>
            </a:br>
            <a:r>
              <a:rPr lang="en-US" sz="2000" b="1" dirty="0" smtClean="0"/>
              <a:t>4. Examine </a:t>
            </a:r>
            <a:r>
              <a:rPr lang="en-US" sz="2000" b="1" dirty="0"/>
              <a:t>the different types of taxes governments use to raise revenue (e.g., progressive, regressive, proportional) and list the various taxes that governments levy (e.g., income tax, property tax, sales tax, etc.). </a:t>
            </a:r>
            <a:br>
              <a:rPr lang="en-US" sz="2000" b="1" dirty="0"/>
            </a:br>
            <a:endParaRPr lang="en-US" sz="2000" b="1" dirty="0"/>
          </a:p>
        </p:txBody>
      </p:sp>
    </p:spTree>
    <p:extLst>
      <p:ext uri="{BB962C8B-B14F-4D97-AF65-F5344CB8AC3E}">
        <p14:creationId xmlns:p14="http://schemas.microsoft.com/office/powerpoint/2010/main" val="1984408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Government Economic Goals</a:t>
            </a:r>
            <a:endParaRPr lang="en-US" b="1" dirty="0"/>
          </a:p>
        </p:txBody>
      </p:sp>
      <p:sp>
        <p:nvSpPr>
          <p:cNvPr id="3" name="TextBox 2"/>
          <p:cNvSpPr txBox="1"/>
          <p:nvPr/>
        </p:nvSpPr>
        <p:spPr>
          <a:xfrm>
            <a:off x="1295400" y="1752600"/>
            <a:ext cx="6705600" cy="4247317"/>
          </a:xfrm>
          <a:prstGeom prst="rect">
            <a:avLst/>
          </a:prstGeom>
          <a:noFill/>
        </p:spPr>
        <p:txBody>
          <a:bodyPr wrap="square" rtlCol="0">
            <a:spAutoFit/>
          </a:bodyPr>
          <a:lstStyle/>
          <a:p>
            <a:pPr marL="342900" indent="-342900">
              <a:buAutoNum type="arabicPeriod"/>
            </a:pPr>
            <a:r>
              <a:rPr lang="en-US" sz="3600" b="1" dirty="0"/>
              <a:t>P</a:t>
            </a:r>
            <a:r>
              <a:rPr lang="en-US" sz="3600" b="1" dirty="0" smtClean="0"/>
              <a:t>roviding Public </a:t>
            </a:r>
            <a:r>
              <a:rPr lang="en-US" sz="3600" b="1" dirty="0"/>
              <a:t>G</a:t>
            </a:r>
            <a:r>
              <a:rPr lang="en-US" sz="3600" b="1" dirty="0" smtClean="0"/>
              <a:t>oods</a:t>
            </a:r>
          </a:p>
          <a:p>
            <a:pPr marL="342900" indent="-342900">
              <a:buAutoNum type="arabicPeriod"/>
            </a:pPr>
            <a:r>
              <a:rPr lang="en-US" sz="3600" b="1" dirty="0"/>
              <a:t>E</a:t>
            </a:r>
            <a:r>
              <a:rPr lang="en-US" sz="3600" b="1" dirty="0" smtClean="0"/>
              <a:t>nsuring Competition</a:t>
            </a:r>
          </a:p>
          <a:p>
            <a:pPr marL="342900" indent="-342900">
              <a:buAutoNum type="arabicPeriod"/>
            </a:pPr>
            <a:r>
              <a:rPr lang="en-US" sz="3600" b="1" dirty="0"/>
              <a:t>D</a:t>
            </a:r>
            <a:r>
              <a:rPr lang="en-US" sz="3600" b="1" dirty="0" smtClean="0"/>
              <a:t>ealing </a:t>
            </a:r>
            <a:r>
              <a:rPr lang="en-US" sz="3600" b="1" dirty="0"/>
              <a:t>with </a:t>
            </a:r>
            <a:r>
              <a:rPr lang="en-US" sz="3600" b="1" dirty="0" smtClean="0"/>
              <a:t>Externalities - </a:t>
            </a:r>
            <a:r>
              <a:rPr lang="en-US" b="1" dirty="0"/>
              <a:t>An externality is a consequence of an economic activity that is experienced by unrelated third parties. An externality can be either positive or negative.</a:t>
            </a:r>
            <a:endParaRPr lang="en-US" b="1" dirty="0" smtClean="0"/>
          </a:p>
          <a:p>
            <a:pPr marL="342900" indent="-342900">
              <a:buAutoNum type="arabicPeriod"/>
            </a:pPr>
            <a:r>
              <a:rPr lang="en-US" sz="3600" b="1" dirty="0"/>
              <a:t>P</a:t>
            </a:r>
            <a:r>
              <a:rPr lang="en-US" sz="3600" b="1" dirty="0" smtClean="0"/>
              <a:t>romoting Economic </a:t>
            </a:r>
            <a:r>
              <a:rPr lang="en-US" sz="3600" b="1" dirty="0"/>
              <a:t>S</a:t>
            </a:r>
            <a:r>
              <a:rPr lang="en-US" sz="3600" b="1" dirty="0" smtClean="0"/>
              <a:t>tability</a:t>
            </a:r>
          </a:p>
          <a:p>
            <a:pPr marL="342900" indent="-342900">
              <a:buAutoNum type="arabicPeriod"/>
            </a:pPr>
            <a:r>
              <a:rPr lang="en-US" sz="3600" b="1" dirty="0"/>
              <a:t>S</a:t>
            </a:r>
            <a:r>
              <a:rPr lang="en-US" sz="3600" b="1" dirty="0" smtClean="0"/>
              <a:t>ecurity</a:t>
            </a:r>
          </a:p>
          <a:p>
            <a:pPr marL="342900" indent="-342900">
              <a:buAutoNum type="arabicPeriod"/>
            </a:pPr>
            <a:r>
              <a:rPr lang="en-US" sz="3600" b="1" dirty="0"/>
              <a:t>G</a:t>
            </a:r>
            <a:r>
              <a:rPr lang="en-US" sz="3600" b="1" dirty="0" smtClean="0"/>
              <a:t>rowth</a:t>
            </a:r>
            <a:endParaRPr lang="en-US" sz="3600" dirty="0"/>
          </a:p>
        </p:txBody>
      </p:sp>
    </p:spTree>
    <p:extLst>
      <p:ext uri="{BB962C8B-B14F-4D97-AF65-F5344CB8AC3E}">
        <p14:creationId xmlns:p14="http://schemas.microsoft.com/office/powerpoint/2010/main" val="427850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Monetary &amp; Fiscal Policy</a:t>
            </a:r>
            <a:endParaRPr lang="en-US" b="1" dirty="0"/>
          </a:p>
        </p:txBody>
      </p:sp>
      <p:sp>
        <p:nvSpPr>
          <p:cNvPr id="3" name="Content Placeholder 2"/>
          <p:cNvSpPr>
            <a:spLocks noGrp="1"/>
          </p:cNvSpPr>
          <p:nvPr>
            <p:ph idx="1"/>
          </p:nvPr>
        </p:nvSpPr>
        <p:spPr>
          <a:xfrm>
            <a:off x="228600" y="1600200"/>
            <a:ext cx="8686800" cy="4525963"/>
          </a:xfrm>
        </p:spPr>
        <p:txBody>
          <a:bodyPr/>
          <a:lstStyle/>
          <a:p>
            <a:r>
              <a:rPr lang="en-US" b="1" dirty="0" smtClean="0"/>
              <a:t>Monetary Policy – The Federal Reserve Bank</a:t>
            </a:r>
          </a:p>
          <a:p>
            <a:pPr lvl="1"/>
            <a:r>
              <a:rPr lang="en-US" b="1" dirty="0" smtClean="0"/>
              <a:t>Discount Rate / Interest Rates / Increase or Decrease</a:t>
            </a:r>
          </a:p>
          <a:p>
            <a:pPr lvl="1"/>
            <a:r>
              <a:rPr lang="en-US" b="1" dirty="0" smtClean="0"/>
              <a:t>Reserve Requirement / Credit / Loose or Tight</a:t>
            </a:r>
          </a:p>
          <a:p>
            <a:pPr lvl="1"/>
            <a:endParaRPr lang="en-US" b="1" dirty="0"/>
          </a:p>
          <a:p>
            <a:r>
              <a:rPr lang="en-US" b="1" dirty="0" smtClean="0"/>
              <a:t>Fiscal Policy – The Executive Branch</a:t>
            </a:r>
          </a:p>
          <a:p>
            <a:pPr lvl="1"/>
            <a:r>
              <a:rPr lang="en-US" b="1" dirty="0" smtClean="0"/>
              <a:t>The Federal Budget / Surplus or Deficit / Inflation</a:t>
            </a:r>
            <a:endParaRPr lang="en-US" b="1" dirty="0"/>
          </a:p>
        </p:txBody>
      </p:sp>
    </p:spTree>
    <p:extLst>
      <p:ext uri="{BB962C8B-B14F-4D97-AF65-F5344CB8AC3E}">
        <p14:creationId xmlns:p14="http://schemas.microsoft.com/office/powerpoint/2010/main" val="1885317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pPr algn="l"/>
            <a:r>
              <a:rPr lang="en-US" sz="2000" b="1" dirty="0"/>
              <a:t>Objective 2 </a:t>
            </a:r>
            <a:r>
              <a:rPr lang="en-US" sz="2000" b="1" dirty="0" smtClean="0"/>
              <a:t/>
            </a:r>
            <a:br>
              <a:rPr lang="en-US" sz="2000" b="1" dirty="0" smtClean="0"/>
            </a:br>
            <a:r>
              <a:rPr lang="en-US" sz="2000" b="1" dirty="0"/>
              <a:t/>
            </a:r>
            <a:br>
              <a:rPr lang="en-US" sz="2000" b="1" dirty="0"/>
            </a:br>
            <a:r>
              <a:rPr lang="en-US" sz="2000" b="1" dirty="0"/>
              <a:t>Identify the four phases of the business cycle and examine the role of economic indicators in determining the level of business activity</a:t>
            </a:r>
            <a:r>
              <a:rPr lang="en-US" sz="2000" b="1" dirty="0" smtClean="0"/>
              <a:t>.</a:t>
            </a:r>
            <a:br>
              <a:rPr lang="en-US" sz="2000" b="1" dirty="0" smtClean="0"/>
            </a:br>
            <a:r>
              <a:rPr lang="en-US" sz="2000" b="1" dirty="0"/>
              <a:t/>
            </a:r>
            <a:br>
              <a:rPr lang="en-US" sz="2000" b="1" dirty="0"/>
            </a:br>
            <a:r>
              <a:rPr lang="en-US" sz="2000" b="1" dirty="0" smtClean="0"/>
              <a:t>1. Create </a:t>
            </a:r>
            <a:r>
              <a:rPr lang="en-US" sz="2000" b="1" dirty="0"/>
              <a:t>and label a business cycle graphic. </a:t>
            </a:r>
            <a:br>
              <a:rPr lang="en-US" sz="2000" b="1" dirty="0"/>
            </a:br>
            <a:r>
              <a:rPr lang="en-US" sz="2000" b="1" dirty="0" smtClean="0"/>
              <a:t/>
            </a:r>
            <a:br>
              <a:rPr lang="en-US" sz="2000" b="1" dirty="0" smtClean="0"/>
            </a:br>
            <a:r>
              <a:rPr lang="en-US" sz="2000" b="1" dirty="0" smtClean="0"/>
              <a:t>2. Discuss </a:t>
            </a:r>
            <a:r>
              <a:rPr lang="en-US" sz="2000" b="1" dirty="0"/>
              <a:t>Gross Domestic Product (GDP), how it is measured, and how it can indicate decline, growth, recession, and recovery. </a:t>
            </a:r>
            <a:br>
              <a:rPr lang="en-US" sz="2000" b="1" dirty="0"/>
            </a:br>
            <a:r>
              <a:rPr lang="en-US" sz="2000" b="1" dirty="0" smtClean="0"/>
              <a:t/>
            </a:r>
            <a:br>
              <a:rPr lang="en-US" sz="2000" b="1" dirty="0" smtClean="0"/>
            </a:br>
            <a:r>
              <a:rPr lang="en-US" sz="2000" b="1" dirty="0" smtClean="0"/>
              <a:t>3. Define </a:t>
            </a:r>
            <a:r>
              <a:rPr lang="en-US" sz="2000" b="1" dirty="0"/>
              <a:t>labor force and how unemployment is calculated. </a:t>
            </a:r>
            <a:br>
              <a:rPr lang="en-US" sz="2000" b="1" dirty="0"/>
            </a:br>
            <a:r>
              <a:rPr lang="en-US" sz="2000" b="1" dirty="0" smtClean="0"/>
              <a:t/>
            </a:r>
            <a:br>
              <a:rPr lang="en-US" sz="2000" b="1" dirty="0" smtClean="0"/>
            </a:br>
            <a:r>
              <a:rPr lang="en-US" sz="2000" b="1" dirty="0" smtClean="0"/>
              <a:t>4. Define </a:t>
            </a:r>
            <a:r>
              <a:rPr lang="en-US" sz="2000" b="1" dirty="0"/>
              <a:t>the different types of unemployment (i.e., frictional, structural, cyclical, and seasonal). </a:t>
            </a:r>
            <a:br>
              <a:rPr lang="en-US" sz="2000" b="1" dirty="0"/>
            </a:br>
            <a:endParaRPr lang="en-US" sz="2000" b="1" dirty="0"/>
          </a:p>
        </p:txBody>
      </p:sp>
    </p:spTree>
    <p:extLst>
      <p:ext uri="{BB962C8B-B14F-4D97-AF65-F5344CB8AC3E}">
        <p14:creationId xmlns:p14="http://schemas.microsoft.com/office/powerpoint/2010/main" val="1045678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Gross Domestic Product (GDP)</a:t>
            </a:r>
            <a:endParaRPr lang="en-US" b="1" dirty="0"/>
          </a:p>
        </p:txBody>
      </p:sp>
      <p:sp>
        <p:nvSpPr>
          <p:cNvPr id="3" name="Content Placeholder 2"/>
          <p:cNvSpPr>
            <a:spLocks noGrp="1"/>
          </p:cNvSpPr>
          <p:nvPr>
            <p:ph idx="1"/>
          </p:nvPr>
        </p:nvSpPr>
        <p:spPr/>
        <p:txBody>
          <a:bodyPr/>
          <a:lstStyle/>
          <a:p>
            <a:r>
              <a:rPr lang="en-US" b="1" dirty="0" smtClean="0"/>
              <a:t>The </a:t>
            </a:r>
            <a:r>
              <a:rPr lang="en-US" b="1" dirty="0"/>
              <a:t>total value of goods produced and services provided in a country </a:t>
            </a:r>
            <a:r>
              <a:rPr lang="en-US" b="1" dirty="0" smtClean="0"/>
              <a:t>for a specific time period (Quarter or Year).</a:t>
            </a:r>
          </a:p>
          <a:p>
            <a:r>
              <a:rPr lang="en-US" b="1" dirty="0" smtClean="0"/>
              <a:t>Two successive quarters (3 months each) of a decline in GDP is classified as a recession.</a:t>
            </a:r>
          </a:p>
          <a:p>
            <a:pPr marL="0" indent="0">
              <a:buNone/>
            </a:pPr>
            <a:endParaRPr lang="en-US" b="1" dirty="0"/>
          </a:p>
        </p:txBody>
      </p:sp>
    </p:spTree>
    <p:extLst>
      <p:ext uri="{BB962C8B-B14F-4D97-AF65-F5344CB8AC3E}">
        <p14:creationId xmlns:p14="http://schemas.microsoft.com/office/powerpoint/2010/main" val="3713271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Four Types of Unemployment</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Frictional – Temporary Transition</a:t>
            </a:r>
          </a:p>
          <a:p>
            <a:pPr marL="514350" indent="-514350">
              <a:buFont typeface="+mj-lt"/>
              <a:buAutoNum type="arabicPeriod"/>
            </a:pPr>
            <a:r>
              <a:rPr lang="en-US" b="1" dirty="0" smtClean="0"/>
              <a:t>Structural – Lack of Skills</a:t>
            </a:r>
          </a:p>
          <a:p>
            <a:pPr marL="514350" indent="-514350">
              <a:buFont typeface="+mj-lt"/>
              <a:buAutoNum type="arabicPeriod"/>
            </a:pPr>
            <a:r>
              <a:rPr lang="en-US" b="1" dirty="0" smtClean="0"/>
              <a:t>Cyclical – Economic Contraction</a:t>
            </a:r>
          </a:p>
          <a:p>
            <a:pPr marL="514350" indent="-514350">
              <a:buFont typeface="+mj-lt"/>
              <a:buAutoNum type="arabicPeriod"/>
            </a:pPr>
            <a:r>
              <a:rPr lang="en-US" b="1" dirty="0" smtClean="0"/>
              <a:t>Seasonal – Temporary Work due to the season of the year</a:t>
            </a:r>
            <a:endParaRPr lang="en-US" b="1" dirty="0"/>
          </a:p>
        </p:txBody>
      </p:sp>
    </p:spTree>
    <p:extLst>
      <p:ext uri="{BB962C8B-B14F-4D97-AF65-F5344CB8AC3E}">
        <p14:creationId xmlns:p14="http://schemas.microsoft.com/office/powerpoint/2010/main" val="63498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Scarcity</a:t>
            </a:r>
            <a:endParaRPr lang="en-US" b="1" dirty="0"/>
          </a:p>
        </p:txBody>
      </p:sp>
      <p:sp>
        <p:nvSpPr>
          <p:cNvPr id="3" name="Content Placeholder 2"/>
          <p:cNvSpPr>
            <a:spLocks noGrp="1"/>
          </p:cNvSpPr>
          <p:nvPr>
            <p:ph idx="1"/>
          </p:nvPr>
        </p:nvSpPr>
        <p:spPr/>
        <p:txBody>
          <a:bodyPr/>
          <a:lstStyle/>
          <a:p>
            <a:r>
              <a:rPr lang="en-US" b="1" dirty="0" smtClean="0"/>
              <a:t>We have scarcity, because we have unlimited needs and wants, but limited resources.</a:t>
            </a:r>
          </a:p>
          <a:p>
            <a:r>
              <a:rPr lang="en-US" b="1" dirty="0"/>
              <a:t>Needs – things that are essential to sustain life.</a:t>
            </a:r>
          </a:p>
          <a:p>
            <a:r>
              <a:rPr lang="en-US" b="1" dirty="0"/>
              <a:t>Wants – things that are desirable, and add enjoyment to life.</a:t>
            </a:r>
          </a:p>
          <a:p>
            <a:endParaRPr lang="en-US" b="1" dirty="0"/>
          </a:p>
        </p:txBody>
      </p:sp>
    </p:spTree>
    <p:extLst>
      <p:ext uri="{BB962C8B-B14F-4D97-AF65-F5344CB8AC3E}">
        <p14:creationId xmlns:p14="http://schemas.microsoft.com/office/powerpoint/2010/main" val="39740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rmAutofit fontScale="90000"/>
          </a:bodyPr>
          <a:lstStyle/>
          <a:p>
            <a:pPr algn="l"/>
            <a:r>
              <a:rPr lang="en-US" sz="2000" b="1" dirty="0"/>
              <a:t>Objective 3 </a:t>
            </a:r>
            <a:r>
              <a:rPr lang="en-US" sz="2000" b="1" dirty="0" smtClean="0"/>
              <a:t/>
            </a:r>
            <a:br>
              <a:rPr lang="en-US" sz="2000" b="1" dirty="0" smtClean="0"/>
            </a:br>
            <a:r>
              <a:rPr lang="en-US" sz="2000" b="1" dirty="0"/>
              <a:t/>
            </a:r>
            <a:br>
              <a:rPr lang="en-US" sz="2000" b="1" dirty="0"/>
            </a:br>
            <a:r>
              <a:rPr lang="en-US" sz="2000" b="1" dirty="0"/>
              <a:t>Describe the functions of money and explain the role of financial institutions, the Federal Reserve Bank, and government in the fluctuation of the money supply</a:t>
            </a:r>
            <a:r>
              <a:rPr lang="en-US" sz="2000" b="1" dirty="0" smtClean="0"/>
              <a:t>.</a:t>
            </a:r>
            <a:br>
              <a:rPr lang="en-US" sz="2000" b="1" dirty="0" smtClean="0"/>
            </a:br>
            <a:r>
              <a:rPr lang="en-US" sz="2000" b="1" dirty="0"/>
              <a:t/>
            </a:r>
            <a:br>
              <a:rPr lang="en-US" sz="2000" b="1" dirty="0"/>
            </a:br>
            <a:r>
              <a:rPr lang="en-US" sz="2000" b="1" dirty="0" smtClean="0"/>
              <a:t>1. Explain </a:t>
            </a:r>
            <a:r>
              <a:rPr lang="en-US" sz="2000" b="1" dirty="0"/>
              <a:t>the three functions of money (i.e., medium of exchange, store of value, measure of price). </a:t>
            </a:r>
            <a:br>
              <a:rPr lang="en-US" sz="2000" b="1" dirty="0"/>
            </a:br>
            <a:r>
              <a:rPr lang="en-US" sz="2000" b="1" dirty="0" smtClean="0"/>
              <a:t/>
            </a:r>
            <a:br>
              <a:rPr lang="en-US" sz="2000" b="1" dirty="0" smtClean="0"/>
            </a:br>
            <a:r>
              <a:rPr lang="en-US" sz="2000" b="1" dirty="0" smtClean="0"/>
              <a:t>2. Explain </a:t>
            </a:r>
            <a:r>
              <a:rPr lang="en-US" sz="2000" b="1" dirty="0"/>
              <a:t>the responsibilities of the Federal Reserve (i.e., supervise and regulate banks, administer monetary policy, and provide financial services for the U.S. government and member banks). </a:t>
            </a:r>
            <a:br>
              <a:rPr lang="en-US" sz="2000" b="1" dirty="0"/>
            </a:br>
            <a:r>
              <a:rPr lang="en-US" sz="2000" b="1" dirty="0" smtClean="0"/>
              <a:t/>
            </a:r>
            <a:br>
              <a:rPr lang="en-US" sz="2000" b="1" dirty="0" smtClean="0"/>
            </a:br>
            <a:r>
              <a:rPr lang="en-US" sz="2000" b="1" dirty="0" smtClean="0"/>
              <a:t>3. Examine </a:t>
            </a:r>
            <a:r>
              <a:rPr lang="en-US" sz="2000" b="1" dirty="0"/>
              <a:t>how the Federal Reserve uses monetary policy tools to stimulate the economy or control inflation. </a:t>
            </a:r>
            <a:br>
              <a:rPr lang="en-US" sz="2000" b="1" dirty="0"/>
            </a:br>
            <a:r>
              <a:rPr lang="en-US" sz="2000" b="1" dirty="0" smtClean="0"/>
              <a:t/>
            </a:r>
            <a:br>
              <a:rPr lang="en-US" sz="2000" b="1" dirty="0" smtClean="0"/>
            </a:br>
            <a:r>
              <a:rPr lang="en-US" sz="2000" b="1" dirty="0" smtClean="0"/>
              <a:t>4. Compare </a:t>
            </a:r>
            <a:r>
              <a:rPr lang="en-US" sz="2000" b="1" dirty="0"/>
              <a:t>fiscal and monetary policy, and summarize how the use of these policies affects individuals, businesses, governments, societies, and nations. </a:t>
            </a:r>
            <a:br>
              <a:rPr lang="en-US" sz="2000" b="1" dirty="0"/>
            </a:br>
            <a:endParaRPr lang="en-US" sz="2000" b="1" dirty="0"/>
          </a:p>
        </p:txBody>
      </p:sp>
    </p:spTree>
    <p:extLst>
      <p:ext uri="{BB962C8B-B14F-4D97-AF65-F5344CB8AC3E}">
        <p14:creationId xmlns:p14="http://schemas.microsoft.com/office/powerpoint/2010/main" val="3656914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Reserve System</a:t>
            </a:r>
            <a:endParaRPr lang="en-US" b="1" dirty="0"/>
          </a:p>
        </p:txBody>
      </p:sp>
      <p:sp>
        <p:nvSpPr>
          <p:cNvPr id="3" name="Content Placeholder 2"/>
          <p:cNvSpPr>
            <a:spLocks noGrp="1"/>
          </p:cNvSpPr>
          <p:nvPr>
            <p:ph idx="1"/>
          </p:nvPr>
        </p:nvSpPr>
        <p:spPr/>
        <p:txBody>
          <a:bodyPr/>
          <a:lstStyle/>
          <a:p>
            <a:r>
              <a:rPr lang="en-US" b="1" dirty="0"/>
              <a:t>The central bank of the United States. The Fed, as it is commonly called, regulates the U.S. monetary and financial system. The Federal Reserve System is composed of a central governmental agency in Washington, D.C. (the Board of </a:t>
            </a:r>
            <a:r>
              <a:rPr lang="en-US" b="1" dirty="0" smtClean="0"/>
              <a:t>Governors – 7 members for 14 years) </a:t>
            </a:r>
            <a:r>
              <a:rPr lang="en-US" b="1" dirty="0"/>
              <a:t>and </a:t>
            </a:r>
            <a:r>
              <a:rPr lang="en-US" b="1" dirty="0" smtClean="0"/>
              <a:t>12 </a:t>
            </a:r>
            <a:r>
              <a:rPr lang="en-US" b="1" dirty="0"/>
              <a:t>regional Federal Reserve Banks in major cities throughout the United States. </a:t>
            </a:r>
          </a:p>
        </p:txBody>
      </p:sp>
    </p:spTree>
    <p:extLst>
      <p:ext uri="{BB962C8B-B14F-4D97-AF65-F5344CB8AC3E}">
        <p14:creationId xmlns:p14="http://schemas.microsoft.com/office/powerpoint/2010/main" val="3202354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Purposes of Money</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Medium of Exchange</a:t>
            </a:r>
          </a:p>
          <a:p>
            <a:pPr marL="514350" indent="-514350">
              <a:buFont typeface="+mj-lt"/>
              <a:buAutoNum type="arabicPeriod"/>
            </a:pPr>
            <a:r>
              <a:rPr lang="en-US" b="1" dirty="0" smtClean="0"/>
              <a:t>Store of Value</a:t>
            </a:r>
          </a:p>
          <a:p>
            <a:pPr marL="514350" indent="-514350">
              <a:buFont typeface="+mj-lt"/>
              <a:buAutoNum type="arabicPeriod"/>
            </a:pPr>
            <a:r>
              <a:rPr lang="en-US" b="1" dirty="0" smtClean="0"/>
              <a:t>Measure of Price</a:t>
            </a:r>
            <a:endParaRPr lang="en-US" b="1" dirty="0"/>
          </a:p>
        </p:txBody>
      </p:sp>
    </p:spTree>
    <p:extLst>
      <p:ext uri="{BB962C8B-B14F-4D97-AF65-F5344CB8AC3E}">
        <p14:creationId xmlns:p14="http://schemas.microsoft.com/office/powerpoint/2010/main" val="2440482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pPr algn="l"/>
            <a:r>
              <a:rPr lang="en-US" sz="2000" b="1" dirty="0"/>
              <a:t>Objective 4 </a:t>
            </a:r>
            <a:r>
              <a:rPr lang="en-US" sz="2000" b="1" dirty="0" smtClean="0"/>
              <a:t/>
            </a:r>
            <a:br>
              <a:rPr lang="en-US" sz="2000" b="1" dirty="0" smtClean="0"/>
            </a:br>
            <a:r>
              <a:rPr lang="en-US" sz="2000" b="1" dirty="0"/>
              <a:t/>
            </a:r>
            <a:br>
              <a:rPr lang="en-US" sz="2000" b="1" dirty="0"/>
            </a:br>
            <a:r>
              <a:rPr lang="en-US" sz="2000" b="1" dirty="0"/>
              <a:t>Examine the role of entrepreneurs, businesses, and producers in market economies</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and analyze the different forms of business organization (i.e., sole proprietorship, partnership, and corporation). </a:t>
            </a:r>
            <a:br>
              <a:rPr lang="en-US" sz="2000" b="1" dirty="0"/>
            </a:br>
            <a:r>
              <a:rPr lang="en-US" sz="2000" b="1" dirty="0" smtClean="0"/>
              <a:t/>
            </a:r>
            <a:br>
              <a:rPr lang="en-US" sz="2000" b="1" dirty="0" smtClean="0"/>
            </a:br>
            <a:r>
              <a:rPr lang="en-US" sz="2000" b="1" dirty="0" smtClean="0"/>
              <a:t>2. Identify </a:t>
            </a:r>
            <a:r>
              <a:rPr lang="en-US" sz="2000" b="1" dirty="0"/>
              <a:t>and analyze how businesses raise capital (i.e., debt financing vs. equity financing). </a:t>
            </a:r>
            <a:br>
              <a:rPr lang="en-US" sz="2000" b="1" dirty="0"/>
            </a:br>
            <a:r>
              <a:rPr lang="en-US" sz="2000" b="1" dirty="0" smtClean="0"/>
              <a:t/>
            </a:r>
            <a:br>
              <a:rPr lang="en-US" sz="2000" b="1" dirty="0" smtClean="0"/>
            </a:br>
            <a:r>
              <a:rPr lang="en-US" sz="2000" b="1" dirty="0" smtClean="0"/>
              <a:t>3. Determine </a:t>
            </a:r>
            <a:r>
              <a:rPr lang="en-US" sz="2000" b="1" dirty="0"/>
              <a:t>how businesses earn a profit by creating value in their product (good, service, or idea). </a:t>
            </a:r>
            <a:br>
              <a:rPr lang="en-US" sz="2000" b="1" dirty="0"/>
            </a:br>
            <a:r>
              <a:rPr lang="en-US" sz="2000" b="1" dirty="0"/>
              <a:t/>
            </a:r>
            <a:br>
              <a:rPr lang="en-US" sz="2000" b="1" dirty="0"/>
            </a:br>
            <a:endParaRPr lang="en-US" sz="2000" b="1" dirty="0"/>
          </a:p>
        </p:txBody>
      </p:sp>
    </p:spTree>
    <p:extLst>
      <p:ext uri="{BB962C8B-B14F-4D97-AF65-F5344CB8AC3E}">
        <p14:creationId xmlns:p14="http://schemas.microsoft.com/office/powerpoint/2010/main" val="1072439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Forms of Business Organization</a:t>
            </a:r>
            <a:endParaRPr lang="en-US" b="1" dirty="0"/>
          </a:p>
        </p:txBody>
      </p:sp>
      <p:sp>
        <p:nvSpPr>
          <p:cNvPr id="3" name="TextBox 2"/>
          <p:cNvSpPr txBox="1"/>
          <p:nvPr/>
        </p:nvSpPr>
        <p:spPr>
          <a:xfrm>
            <a:off x="381000" y="2133600"/>
            <a:ext cx="8458200" cy="3046988"/>
          </a:xfrm>
          <a:prstGeom prst="rect">
            <a:avLst/>
          </a:prstGeom>
          <a:noFill/>
        </p:spPr>
        <p:txBody>
          <a:bodyPr wrap="square" rtlCol="0">
            <a:spAutoFit/>
          </a:bodyPr>
          <a:lstStyle/>
          <a:p>
            <a:pPr marL="342900" indent="-342900">
              <a:buAutoNum type="arabicPeriod"/>
            </a:pPr>
            <a:r>
              <a:rPr lang="en-US" sz="2400" b="1" dirty="0" smtClean="0"/>
              <a:t>Sole Proprietorship (One Owner – Full Liability)</a:t>
            </a:r>
          </a:p>
          <a:p>
            <a:pPr marL="342900" indent="-342900">
              <a:buAutoNum type="arabicPeriod"/>
            </a:pPr>
            <a:r>
              <a:rPr lang="en-US" sz="2400" b="1" dirty="0" smtClean="0"/>
              <a:t>Partnership (Two or More Owners – Partial Liability)</a:t>
            </a:r>
          </a:p>
          <a:p>
            <a:pPr marL="342900" indent="-342900">
              <a:buAutoNum type="arabicPeriod"/>
            </a:pPr>
            <a:r>
              <a:rPr lang="en-US" sz="2400" b="1" dirty="0" smtClean="0"/>
              <a:t>Corporation (Many Owners – No Liability)</a:t>
            </a:r>
          </a:p>
          <a:p>
            <a:pPr marL="800100" lvl="1" indent="-342900">
              <a:buAutoNum type="arabicPeriod"/>
            </a:pPr>
            <a:r>
              <a:rPr lang="en-US" sz="2400" b="1" dirty="0" smtClean="0"/>
              <a:t>C-Corp:  Public Corporation (Public – No Liability)</a:t>
            </a:r>
          </a:p>
          <a:p>
            <a:pPr marL="800100" lvl="1" indent="-342900">
              <a:buAutoNum type="arabicPeriod"/>
            </a:pPr>
            <a:r>
              <a:rPr lang="en-US" sz="2400" b="1" dirty="0" smtClean="0"/>
              <a:t>S-Corp:  Subchapter S Corporation (Privately Held – No Liability)</a:t>
            </a:r>
          </a:p>
          <a:p>
            <a:pPr marL="800100" lvl="1" indent="-342900">
              <a:buAutoNum type="arabicPeriod"/>
            </a:pPr>
            <a:r>
              <a:rPr lang="en-US" sz="2400" b="1" dirty="0" smtClean="0"/>
              <a:t>LLC:  Limited Liability Company (Many Owners – No Liability)</a:t>
            </a:r>
            <a:endParaRPr lang="en-US" sz="2400" b="1" dirty="0"/>
          </a:p>
        </p:txBody>
      </p:sp>
    </p:spTree>
    <p:extLst>
      <p:ext uri="{BB962C8B-B14F-4D97-AF65-F5344CB8AC3E}">
        <p14:creationId xmlns:p14="http://schemas.microsoft.com/office/powerpoint/2010/main" val="3344538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fontScale="90000"/>
          </a:bodyPr>
          <a:lstStyle/>
          <a:p>
            <a:pPr algn="l"/>
            <a:r>
              <a:rPr lang="en-US" sz="2000" b="1" dirty="0"/>
              <a:t>Standard 4 </a:t>
            </a:r>
            <a:r>
              <a:rPr lang="en-US" sz="2000" b="1" dirty="0" smtClean="0"/>
              <a:t/>
            </a:r>
            <a:br>
              <a:rPr lang="en-US" sz="2000" b="1" dirty="0" smtClean="0"/>
            </a:br>
            <a:r>
              <a:rPr lang="en-US" sz="2000" b="1" dirty="0"/>
              <a:t/>
            </a:r>
            <a:br>
              <a:rPr lang="en-US" sz="2000" b="1" dirty="0"/>
            </a:br>
            <a:r>
              <a:rPr lang="en-US" sz="2000" b="1" dirty="0"/>
              <a:t>Students will recognize how to increase productivity and the standard of living</a:t>
            </a:r>
            <a:r>
              <a:rPr lang="en-US" sz="2000" b="1" dirty="0" smtClean="0"/>
              <a:t>.</a:t>
            </a:r>
            <a:br>
              <a:rPr lang="en-US" sz="2000" b="1" dirty="0" smtClean="0"/>
            </a:br>
            <a:r>
              <a:rPr lang="en-US" sz="2000" b="1" dirty="0"/>
              <a:t/>
            </a:r>
            <a:br>
              <a:rPr lang="en-US" sz="2000" b="1" dirty="0"/>
            </a:br>
            <a:r>
              <a:rPr lang="en-US" sz="2000" b="1" dirty="0"/>
              <a:t>Objective 1 </a:t>
            </a:r>
            <a:r>
              <a:rPr lang="en-US" sz="2000" b="1" dirty="0" smtClean="0"/>
              <a:t/>
            </a:r>
            <a:br>
              <a:rPr lang="en-US" sz="2000" b="1" dirty="0" smtClean="0"/>
            </a:br>
            <a:r>
              <a:rPr lang="en-US" sz="2000" b="1" dirty="0"/>
              <a:t/>
            </a:r>
            <a:br>
              <a:rPr lang="en-US" sz="2000" b="1" dirty="0"/>
            </a:br>
            <a:r>
              <a:rPr lang="en-US" sz="2000" b="1" dirty="0"/>
              <a:t>Analyze how specialization and division of labor affect productivity, standard of living, and interdependence</a:t>
            </a:r>
            <a:r>
              <a:rPr lang="en-US" sz="2000" b="1" dirty="0" smtClean="0"/>
              <a:t>.</a:t>
            </a:r>
            <a:br>
              <a:rPr lang="en-US" sz="2000" b="1" dirty="0" smtClean="0"/>
            </a:br>
            <a:r>
              <a:rPr lang="en-US" sz="2000" b="1" dirty="0"/>
              <a:t/>
            </a:r>
            <a:br>
              <a:rPr lang="en-US" sz="2000" b="1" dirty="0"/>
            </a:br>
            <a:r>
              <a:rPr lang="en-US" sz="2000" b="1" dirty="0" smtClean="0"/>
              <a:t>1. Explain </a:t>
            </a:r>
            <a:r>
              <a:rPr lang="en-US" sz="2000" b="1" dirty="0"/>
              <a:t>the operation of supply and demand in the mixed-market economy of the United States. </a:t>
            </a:r>
            <a:br>
              <a:rPr lang="en-US" sz="2000" b="1" dirty="0"/>
            </a:br>
            <a:r>
              <a:rPr lang="en-US" sz="2000" b="1" dirty="0" smtClean="0"/>
              <a:t/>
            </a:r>
            <a:br>
              <a:rPr lang="en-US" sz="2000" b="1" dirty="0" smtClean="0"/>
            </a:br>
            <a:r>
              <a:rPr lang="en-US" sz="2000" b="1" dirty="0" smtClean="0"/>
              <a:t>2. Evaluate </a:t>
            </a:r>
            <a:r>
              <a:rPr lang="en-US" sz="2000" b="1" dirty="0"/>
              <a:t>how a worker’s income is affected by education and the supply and demand of labor. </a:t>
            </a:r>
            <a:br>
              <a:rPr lang="en-US" sz="2000" b="1" dirty="0"/>
            </a:br>
            <a:r>
              <a:rPr lang="en-US" sz="2000" b="1" dirty="0" smtClean="0"/>
              <a:t/>
            </a:r>
            <a:br>
              <a:rPr lang="en-US" sz="2000" b="1" dirty="0" smtClean="0"/>
            </a:br>
            <a:r>
              <a:rPr lang="en-US" sz="2000" b="1" dirty="0" smtClean="0"/>
              <a:t>3. Determine </a:t>
            </a:r>
            <a:r>
              <a:rPr lang="en-US" sz="2000" b="1" dirty="0"/>
              <a:t>how investments in human resources, physical resources, and technology affect productivity. </a:t>
            </a:r>
            <a:br>
              <a:rPr lang="en-US" sz="2000" b="1" dirty="0"/>
            </a:br>
            <a:r>
              <a:rPr lang="en-US" sz="2000" b="1" dirty="0" smtClean="0"/>
              <a:t/>
            </a:r>
            <a:br>
              <a:rPr lang="en-US" sz="2000" b="1" dirty="0" smtClean="0"/>
            </a:br>
            <a:r>
              <a:rPr lang="en-US" sz="2000" b="1" dirty="0" smtClean="0"/>
              <a:t>4. Explain </a:t>
            </a:r>
            <a:r>
              <a:rPr lang="en-US" sz="2000" b="1" dirty="0"/>
              <a:t>how increased productivity can increase standard of living. </a:t>
            </a:r>
            <a:br>
              <a:rPr lang="en-US" sz="2000" b="1" dirty="0"/>
            </a:br>
            <a:endParaRPr lang="en-US" sz="2000" b="1" dirty="0"/>
          </a:p>
        </p:txBody>
      </p:sp>
    </p:spTree>
    <p:extLst>
      <p:ext uri="{BB962C8B-B14F-4D97-AF65-F5344CB8AC3E}">
        <p14:creationId xmlns:p14="http://schemas.microsoft.com/office/powerpoint/2010/main" val="744673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Education and Your Standard of Living</a:t>
            </a:r>
            <a:endParaRPr lang="en-US" b="1" dirty="0"/>
          </a:p>
        </p:txBody>
      </p:sp>
      <p:pic>
        <p:nvPicPr>
          <p:cNvPr id="3074" name="Picture 2" descr="http://www.collegeready.umn.edu/images/education_pa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09" y="1828800"/>
            <a:ext cx="8536872" cy="379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08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pPr algn="l"/>
            <a:r>
              <a:rPr lang="en-US" sz="2000" b="1" dirty="0"/>
              <a:t>Objective 2 </a:t>
            </a:r>
            <a:r>
              <a:rPr lang="en-US" sz="2000" b="1" dirty="0" smtClean="0"/>
              <a:t/>
            </a:r>
            <a:br>
              <a:rPr lang="en-US" sz="2000" b="1" dirty="0" smtClean="0"/>
            </a:br>
            <a:r>
              <a:rPr lang="en-US" sz="2000" b="1" dirty="0"/>
              <a:t/>
            </a:r>
            <a:br>
              <a:rPr lang="en-US" sz="2000" b="1" dirty="0"/>
            </a:br>
            <a:r>
              <a:rPr lang="en-US" sz="2000" b="1" dirty="0"/>
              <a:t>Understand the impact of saving, investing, and spending on the economy</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the marginal propensity to save and the marginal propensity to consume. </a:t>
            </a:r>
            <a:br>
              <a:rPr lang="en-US" sz="2000" b="1" dirty="0"/>
            </a:br>
            <a:r>
              <a:rPr lang="en-US" sz="2000" b="1" dirty="0" smtClean="0"/>
              <a:t/>
            </a:r>
            <a:br>
              <a:rPr lang="en-US" sz="2000" b="1" dirty="0" smtClean="0"/>
            </a:br>
            <a:r>
              <a:rPr lang="en-US" sz="2000" b="1" dirty="0" smtClean="0"/>
              <a:t>2. Explain </a:t>
            </a:r>
            <a:r>
              <a:rPr lang="en-US" sz="2000" b="1" dirty="0"/>
              <a:t>the multiplier effect. </a:t>
            </a:r>
            <a:br>
              <a:rPr lang="en-US" sz="2000" b="1" dirty="0"/>
            </a:br>
            <a:r>
              <a:rPr lang="en-US" sz="2000" b="1" dirty="0" smtClean="0"/>
              <a:t/>
            </a:r>
            <a:br>
              <a:rPr lang="en-US" sz="2000" b="1" dirty="0" smtClean="0"/>
            </a:br>
            <a:r>
              <a:rPr lang="en-US" sz="2000" b="1" dirty="0" smtClean="0"/>
              <a:t>3. Discuss </a:t>
            </a:r>
            <a:r>
              <a:rPr lang="en-US" sz="2000" b="1" dirty="0"/>
              <a:t>how businesses make investment decisions and the impact it has on the economy. </a:t>
            </a:r>
            <a:br>
              <a:rPr lang="en-US" sz="2000" b="1" dirty="0"/>
            </a:br>
            <a:endParaRPr lang="en-US" sz="2000" b="1" dirty="0"/>
          </a:p>
        </p:txBody>
      </p:sp>
    </p:spTree>
    <p:extLst>
      <p:ext uri="{BB962C8B-B14F-4D97-AF65-F5344CB8AC3E}">
        <p14:creationId xmlns:p14="http://schemas.microsoft.com/office/powerpoint/2010/main" val="1911373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Multiplier Effect</a:t>
            </a:r>
            <a:endParaRPr lang="en-US" b="1" dirty="0"/>
          </a:p>
        </p:txBody>
      </p:sp>
      <p:sp>
        <p:nvSpPr>
          <p:cNvPr id="3" name="Content Placeholder 2"/>
          <p:cNvSpPr>
            <a:spLocks noGrp="1"/>
          </p:cNvSpPr>
          <p:nvPr>
            <p:ph idx="1"/>
          </p:nvPr>
        </p:nvSpPr>
        <p:spPr/>
        <p:txBody>
          <a:bodyPr/>
          <a:lstStyle/>
          <a:p>
            <a:r>
              <a:rPr lang="en-US" b="1" dirty="0"/>
              <a:t>An </a:t>
            </a:r>
            <a:r>
              <a:rPr lang="en-US" b="1" i="1" dirty="0"/>
              <a:t>effect</a:t>
            </a:r>
            <a:r>
              <a:rPr lang="en-US" b="1" dirty="0"/>
              <a:t> in economics in which an increase in spending produces an increase in national income and consumption greater than the initial amount spent.</a:t>
            </a:r>
          </a:p>
        </p:txBody>
      </p:sp>
    </p:spTree>
    <p:extLst>
      <p:ext uri="{BB962C8B-B14F-4D97-AF65-F5344CB8AC3E}">
        <p14:creationId xmlns:p14="http://schemas.microsoft.com/office/powerpoint/2010/main" val="2680039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pPr algn="l"/>
            <a:r>
              <a:rPr lang="en-US" sz="2000" b="1" dirty="0"/>
              <a:t>Objective 3 </a:t>
            </a:r>
            <a:r>
              <a:rPr lang="en-US" sz="2000" b="1" dirty="0" smtClean="0"/>
              <a:t/>
            </a:r>
            <a:br>
              <a:rPr lang="en-US" sz="2000" b="1" dirty="0" smtClean="0"/>
            </a:br>
            <a:r>
              <a:rPr lang="en-US" sz="2000" b="1" dirty="0"/>
              <a:t/>
            </a:r>
            <a:br>
              <a:rPr lang="en-US" sz="2000" b="1" dirty="0"/>
            </a:br>
            <a:r>
              <a:rPr lang="en-US" sz="2000" b="1" dirty="0"/>
              <a:t>Discuss the role of ethics in choices made by individuals, businesses, societies, governments, and nations</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ethics. </a:t>
            </a:r>
            <a:br>
              <a:rPr lang="en-US" sz="2000" b="1" dirty="0"/>
            </a:br>
            <a:r>
              <a:rPr lang="en-US" sz="2000" b="1" dirty="0" smtClean="0"/>
              <a:t/>
            </a:r>
            <a:br>
              <a:rPr lang="en-US" sz="2000" b="1" dirty="0" smtClean="0"/>
            </a:br>
            <a:r>
              <a:rPr lang="en-US" sz="2000" b="1" dirty="0" smtClean="0"/>
              <a:t>2. Evaluate </a:t>
            </a:r>
            <a:r>
              <a:rPr lang="en-US" sz="2000" b="1" dirty="0"/>
              <a:t>a current ethical scenario. </a:t>
            </a:r>
            <a:br>
              <a:rPr lang="en-US" sz="2000" b="1" dirty="0"/>
            </a:br>
            <a:endParaRPr lang="en-US" sz="2000" b="1" dirty="0"/>
          </a:p>
        </p:txBody>
      </p:sp>
    </p:spTree>
    <p:extLst>
      <p:ext uri="{BB962C8B-B14F-4D97-AF65-F5344CB8AC3E}">
        <p14:creationId xmlns:p14="http://schemas.microsoft.com/office/powerpoint/2010/main" val="245078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Choice</a:t>
            </a:r>
            <a:endParaRPr lang="en-US" b="1" dirty="0"/>
          </a:p>
        </p:txBody>
      </p:sp>
      <p:sp>
        <p:nvSpPr>
          <p:cNvPr id="3" name="Content Placeholder 2"/>
          <p:cNvSpPr>
            <a:spLocks noGrp="1"/>
          </p:cNvSpPr>
          <p:nvPr>
            <p:ph idx="1"/>
          </p:nvPr>
        </p:nvSpPr>
        <p:spPr>
          <a:xfrm>
            <a:off x="381000" y="1600200"/>
            <a:ext cx="8229600" cy="4267200"/>
          </a:xfrm>
        </p:spPr>
        <p:txBody>
          <a:bodyPr>
            <a:normAutofit/>
          </a:bodyPr>
          <a:lstStyle/>
          <a:p>
            <a:r>
              <a:rPr lang="en-US" b="1" dirty="0" smtClean="0"/>
              <a:t>Because we have scarcity, we are forced to make choices.</a:t>
            </a:r>
          </a:p>
          <a:p>
            <a:r>
              <a:rPr lang="en-US" b="1" dirty="0" smtClean="0"/>
              <a:t>Everything that exists is limited.</a:t>
            </a:r>
          </a:p>
        </p:txBody>
      </p:sp>
    </p:spTree>
    <p:extLst>
      <p:ext uri="{BB962C8B-B14F-4D97-AF65-F5344CB8AC3E}">
        <p14:creationId xmlns:p14="http://schemas.microsoft.com/office/powerpoint/2010/main" val="6931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n-US" b="1" dirty="0" smtClean="0"/>
              <a:t>Ethics</a:t>
            </a:r>
            <a:endParaRPr lang="en-US" b="1" dirty="0"/>
          </a:p>
        </p:txBody>
      </p:sp>
      <p:sp>
        <p:nvSpPr>
          <p:cNvPr id="3" name="TextBox 2"/>
          <p:cNvSpPr txBox="1"/>
          <p:nvPr/>
        </p:nvSpPr>
        <p:spPr>
          <a:xfrm>
            <a:off x="457200" y="1981200"/>
            <a:ext cx="8382000" cy="3108543"/>
          </a:xfrm>
          <a:prstGeom prst="rect">
            <a:avLst/>
          </a:prstGeom>
          <a:noFill/>
        </p:spPr>
        <p:txBody>
          <a:bodyPr wrap="square" rtlCol="0">
            <a:spAutoFit/>
          </a:bodyPr>
          <a:lstStyle/>
          <a:p>
            <a:r>
              <a:rPr lang="en-US" sz="2800" b="1" dirty="0" smtClean="0"/>
              <a:t>The basic</a:t>
            </a:r>
            <a:r>
              <a:rPr lang="en-US" sz="2800" b="1" dirty="0"/>
              <a:t> concepts and fundamental principles of decent human conduct. It includes study of universal values such as the essential equality of all men and women, human or </a:t>
            </a:r>
            <a:r>
              <a:rPr lang="en-US" sz="2800" b="1" dirty="0" smtClean="0"/>
              <a:t>natural </a:t>
            </a:r>
            <a:r>
              <a:rPr lang="en-US" sz="2800" b="1" dirty="0"/>
              <a:t>rights, obedience </a:t>
            </a:r>
            <a:r>
              <a:rPr lang="en-US" sz="2800" b="1" dirty="0" smtClean="0"/>
              <a:t>to the law of the land, concern for health and safety, and increasingly, also for the natural environment.  </a:t>
            </a:r>
            <a:endParaRPr lang="en-US" sz="2800" b="1" dirty="0"/>
          </a:p>
        </p:txBody>
      </p:sp>
    </p:spTree>
    <p:extLst>
      <p:ext uri="{BB962C8B-B14F-4D97-AF65-F5344CB8AC3E}">
        <p14:creationId xmlns:p14="http://schemas.microsoft.com/office/powerpoint/2010/main" val="16538275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pPr algn="l"/>
            <a:r>
              <a:rPr lang="en-US" sz="2000" b="1" dirty="0"/>
              <a:t>Standard 5 </a:t>
            </a:r>
            <a:r>
              <a:rPr lang="en-US" sz="2000" b="1" dirty="0" smtClean="0"/>
              <a:t/>
            </a:r>
            <a:br>
              <a:rPr lang="en-US" sz="2000" b="1" dirty="0" smtClean="0"/>
            </a:br>
            <a:r>
              <a:rPr lang="en-US" sz="2000" b="1" dirty="0"/>
              <a:t/>
            </a:r>
            <a:br>
              <a:rPr lang="en-US" sz="2000" b="1" dirty="0"/>
            </a:br>
            <a:r>
              <a:rPr lang="en-US" sz="2000" b="1" dirty="0"/>
              <a:t>Students will understand the economic impact of a changing global economy</a:t>
            </a:r>
            <a:r>
              <a:rPr lang="en-US" sz="2000" b="1" dirty="0" smtClean="0"/>
              <a:t>.</a:t>
            </a:r>
            <a:br>
              <a:rPr lang="en-US" sz="2000" b="1" dirty="0" smtClean="0"/>
            </a:br>
            <a:r>
              <a:rPr lang="en-US" sz="2000" b="1" dirty="0"/>
              <a:t/>
            </a:r>
            <a:br>
              <a:rPr lang="en-US" sz="2000" b="1" dirty="0"/>
            </a:br>
            <a:r>
              <a:rPr lang="en-US" sz="2000" b="1" dirty="0"/>
              <a:t>Objective 1 </a:t>
            </a:r>
            <a:r>
              <a:rPr lang="en-US" sz="2000" b="1" dirty="0" smtClean="0"/>
              <a:t/>
            </a:r>
            <a:br>
              <a:rPr lang="en-US" sz="2000" b="1" dirty="0" smtClean="0"/>
            </a:br>
            <a:r>
              <a:rPr lang="en-US" sz="2000" b="1" dirty="0"/>
              <a:t/>
            </a:r>
            <a:br>
              <a:rPr lang="en-US" sz="2000" b="1" dirty="0"/>
            </a:br>
            <a:r>
              <a:rPr lang="en-US" sz="2000" b="1" dirty="0"/>
              <a:t>Summarize the costs and benefits of international trade</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import and export. </a:t>
            </a:r>
            <a:br>
              <a:rPr lang="en-US" sz="2000" b="1" dirty="0"/>
            </a:br>
            <a:r>
              <a:rPr lang="en-US" sz="2000" b="1" dirty="0" smtClean="0"/>
              <a:t/>
            </a:r>
            <a:br>
              <a:rPr lang="en-US" sz="2000" b="1" dirty="0" smtClean="0"/>
            </a:br>
            <a:r>
              <a:rPr lang="en-US" sz="2000" b="1" dirty="0" smtClean="0"/>
              <a:t>2. Examine </a:t>
            </a:r>
            <a:r>
              <a:rPr lang="en-US" sz="2000" b="1" dirty="0"/>
              <a:t>the impact of a country’s balance of trade on its Gross Domestic Product and standard of living. </a:t>
            </a:r>
            <a:br>
              <a:rPr lang="en-US" sz="2000" b="1" dirty="0"/>
            </a:br>
            <a:r>
              <a:rPr lang="en-US" sz="2000" b="1" dirty="0" smtClean="0"/>
              <a:t/>
            </a:r>
            <a:br>
              <a:rPr lang="en-US" sz="2000" b="1" dirty="0" smtClean="0"/>
            </a:br>
            <a:r>
              <a:rPr lang="en-US" sz="2000" b="1" dirty="0" smtClean="0"/>
              <a:t>3. Analyze </a:t>
            </a:r>
            <a:r>
              <a:rPr lang="en-US" sz="2000" b="1" dirty="0"/>
              <a:t>the impact of barriers to trade. </a:t>
            </a:r>
            <a:br>
              <a:rPr lang="en-US" sz="2000" b="1" dirty="0"/>
            </a:br>
            <a:r>
              <a:rPr lang="en-US" sz="2000" b="1" dirty="0" smtClean="0"/>
              <a:t/>
            </a:r>
            <a:br>
              <a:rPr lang="en-US" sz="2000" b="1" dirty="0" smtClean="0"/>
            </a:br>
            <a:r>
              <a:rPr lang="en-US" sz="2000" b="1" dirty="0" smtClean="0"/>
              <a:t>4. Discuss </a:t>
            </a:r>
            <a:r>
              <a:rPr lang="en-US" sz="2000" b="1" dirty="0"/>
              <a:t>trade organizations, trade agreements, and protectionist views. </a:t>
            </a:r>
            <a:br>
              <a:rPr lang="en-US" sz="2000" b="1" dirty="0"/>
            </a:br>
            <a:endParaRPr lang="en-US" sz="2000" b="1" dirty="0"/>
          </a:p>
        </p:txBody>
      </p:sp>
    </p:spTree>
    <p:extLst>
      <p:ext uri="{BB962C8B-B14F-4D97-AF65-F5344CB8AC3E}">
        <p14:creationId xmlns:p14="http://schemas.microsoft.com/office/powerpoint/2010/main" val="842764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Imports &amp; Exports</a:t>
            </a:r>
            <a:endParaRPr lang="en-US" b="1" dirty="0"/>
          </a:p>
        </p:txBody>
      </p:sp>
      <p:sp>
        <p:nvSpPr>
          <p:cNvPr id="3" name="TextBox 2"/>
          <p:cNvSpPr txBox="1"/>
          <p:nvPr/>
        </p:nvSpPr>
        <p:spPr>
          <a:xfrm>
            <a:off x="609600" y="1447800"/>
            <a:ext cx="7924800" cy="3970318"/>
          </a:xfrm>
          <a:prstGeom prst="rect">
            <a:avLst/>
          </a:prstGeom>
          <a:noFill/>
        </p:spPr>
        <p:txBody>
          <a:bodyPr wrap="square" rtlCol="0">
            <a:spAutoFit/>
          </a:bodyPr>
          <a:lstStyle/>
          <a:p>
            <a:pPr marL="514350" indent="-514350">
              <a:buFont typeface="+mj-lt"/>
              <a:buAutoNum type="arabicPeriod"/>
            </a:pPr>
            <a:r>
              <a:rPr lang="en-US" sz="2800" b="1" u="sng" dirty="0" smtClean="0"/>
              <a:t>Imports</a:t>
            </a:r>
            <a:r>
              <a:rPr lang="en-US" sz="2800" b="1" dirty="0" smtClean="0"/>
              <a:t> - </a:t>
            </a:r>
            <a:r>
              <a:rPr lang="en-US" sz="2800" b="1" dirty="0"/>
              <a:t>A good or service brought into one country from another</a:t>
            </a:r>
            <a:r>
              <a:rPr lang="en-US" sz="2800" b="1" dirty="0" smtClean="0"/>
              <a:t>.</a:t>
            </a:r>
          </a:p>
          <a:p>
            <a:pPr marL="514350" indent="-514350">
              <a:buFont typeface="+mj-lt"/>
              <a:buAutoNum type="arabicPeriod"/>
            </a:pPr>
            <a:endParaRPr lang="en-US" sz="2800" b="1" dirty="0"/>
          </a:p>
          <a:p>
            <a:pPr marL="514350" indent="-514350">
              <a:buFont typeface="+mj-lt"/>
              <a:buAutoNum type="arabicPeriod"/>
            </a:pPr>
            <a:r>
              <a:rPr lang="en-US" sz="2800" b="1" u="sng" dirty="0" smtClean="0"/>
              <a:t>Exports</a:t>
            </a:r>
            <a:r>
              <a:rPr lang="en-US" sz="2800" b="1" dirty="0" smtClean="0"/>
              <a:t> - </a:t>
            </a:r>
            <a:r>
              <a:rPr lang="en-US" sz="2800" b="1" dirty="0"/>
              <a:t>goods produced in one country are shipped to another country for future sale or trade. The sale of such goods adds to the producing nation's gross output. If used for trade, exports are exchanged for other products or services.</a:t>
            </a:r>
          </a:p>
        </p:txBody>
      </p:sp>
    </p:spTree>
    <p:extLst>
      <p:ext uri="{BB962C8B-B14F-4D97-AF65-F5344CB8AC3E}">
        <p14:creationId xmlns:p14="http://schemas.microsoft.com/office/powerpoint/2010/main" val="697967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Economy</a:t>
            </a:r>
            <a:endParaRPr lang="en-US" b="1" dirty="0"/>
          </a:p>
        </p:txBody>
      </p:sp>
      <p:sp>
        <p:nvSpPr>
          <p:cNvPr id="3" name="Content Placeholder 2"/>
          <p:cNvSpPr>
            <a:spLocks noGrp="1"/>
          </p:cNvSpPr>
          <p:nvPr>
            <p:ph idx="1"/>
          </p:nvPr>
        </p:nvSpPr>
        <p:spPr/>
        <p:txBody>
          <a:bodyPr/>
          <a:lstStyle/>
          <a:p>
            <a:r>
              <a:rPr lang="en-US" b="1" dirty="0" smtClean="0"/>
              <a:t>3 methods a nation can use to curtail imports:</a:t>
            </a:r>
          </a:p>
          <a:p>
            <a:pPr lvl="1"/>
            <a:r>
              <a:rPr lang="en-US" b="1" dirty="0" smtClean="0"/>
              <a:t>Tariffs (Import Tax)</a:t>
            </a:r>
          </a:p>
          <a:p>
            <a:pPr lvl="1"/>
            <a:r>
              <a:rPr lang="en-US" b="1" dirty="0" smtClean="0"/>
              <a:t>Quotas (Limits on Volume)</a:t>
            </a:r>
          </a:p>
          <a:p>
            <a:pPr lvl="1"/>
            <a:r>
              <a:rPr lang="en-US" b="1" dirty="0" smtClean="0"/>
              <a:t>Embargos (Blockade)</a:t>
            </a:r>
          </a:p>
          <a:p>
            <a:r>
              <a:rPr lang="en-US" b="1" dirty="0" smtClean="0"/>
              <a:t>Exchange Rates (Dollars / Euros, or Yen)</a:t>
            </a:r>
          </a:p>
          <a:p>
            <a:r>
              <a:rPr lang="en-US" b="1" dirty="0" smtClean="0"/>
              <a:t>Balance of Trade (Imports = Exports)</a:t>
            </a:r>
            <a:endParaRPr lang="en-US" b="1" dirty="0"/>
          </a:p>
        </p:txBody>
      </p:sp>
    </p:spTree>
    <p:extLst>
      <p:ext uri="{BB962C8B-B14F-4D97-AF65-F5344CB8AC3E}">
        <p14:creationId xmlns:p14="http://schemas.microsoft.com/office/powerpoint/2010/main" val="2778044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pPr algn="l"/>
            <a:r>
              <a:rPr lang="en-US" sz="2000" b="1" dirty="0"/>
              <a:t>Objective 2 </a:t>
            </a:r>
            <a:r>
              <a:rPr lang="en-US" sz="2000" b="1" dirty="0" smtClean="0"/>
              <a:t/>
            </a:r>
            <a:br>
              <a:rPr lang="en-US" sz="2000" b="1" dirty="0" smtClean="0"/>
            </a:br>
            <a:r>
              <a:rPr lang="en-US" sz="2000" b="1" dirty="0"/>
              <a:t/>
            </a:r>
            <a:br>
              <a:rPr lang="en-US" sz="2000" b="1" dirty="0"/>
            </a:br>
            <a:r>
              <a:rPr lang="en-US" sz="2000" b="1" dirty="0"/>
              <a:t>Use absolute advantage and comparative advantage to make trade decisions</a:t>
            </a:r>
            <a:r>
              <a:rPr lang="en-US" sz="2000" b="1" dirty="0" smtClean="0"/>
              <a:t>.</a:t>
            </a:r>
            <a:br>
              <a:rPr lang="en-US" sz="2000" b="1" dirty="0" smtClean="0"/>
            </a:br>
            <a:r>
              <a:rPr lang="en-US" sz="2000" b="1" dirty="0"/>
              <a:t/>
            </a:r>
            <a:br>
              <a:rPr lang="en-US" sz="2000" b="1" dirty="0"/>
            </a:br>
            <a:r>
              <a:rPr lang="en-US" sz="2000" b="1" dirty="0" smtClean="0"/>
              <a:t>1. Define </a:t>
            </a:r>
            <a:r>
              <a:rPr lang="en-US" sz="2000" b="1" dirty="0"/>
              <a:t>absolute advantage. </a:t>
            </a:r>
            <a:br>
              <a:rPr lang="en-US" sz="2000" b="1" dirty="0"/>
            </a:br>
            <a:r>
              <a:rPr lang="en-US" sz="2000" b="1" dirty="0" smtClean="0"/>
              <a:t/>
            </a:r>
            <a:br>
              <a:rPr lang="en-US" sz="2000" b="1" dirty="0" smtClean="0"/>
            </a:br>
            <a:r>
              <a:rPr lang="en-US" sz="2000" b="1" dirty="0" smtClean="0"/>
              <a:t>2. Define </a:t>
            </a:r>
            <a:r>
              <a:rPr lang="en-US" sz="2000" b="1" dirty="0"/>
              <a:t>comparative advantage. </a:t>
            </a:r>
            <a:br>
              <a:rPr lang="en-US" sz="2000" b="1" dirty="0"/>
            </a:br>
            <a:r>
              <a:rPr lang="en-US" sz="2000" b="1" dirty="0" smtClean="0"/>
              <a:t/>
            </a:r>
            <a:br>
              <a:rPr lang="en-US" sz="2000" b="1" dirty="0" smtClean="0"/>
            </a:br>
            <a:r>
              <a:rPr lang="en-US" sz="2000" b="1" dirty="0" smtClean="0"/>
              <a:t>3. Explain </a:t>
            </a:r>
            <a:r>
              <a:rPr lang="en-US" sz="2000" b="1" dirty="0"/>
              <a:t>how comparative advantage is used in analyzing trade decisions. </a:t>
            </a:r>
            <a:br>
              <a:rPr lang="en-US" sz="2000" b="1" dirty="0"/>
            </a:br>
            <a:endParaRPr lang="en-US" sz="2000" b="1" dirty="0"/>
          </a:p>
        </p:txBody>
      </p:sp>
    </p:spTree>
    <p:extLst>
      <p:ext uri="{BB962C8B-B14F-4D97-AF65-F5344CB8AC3E}">
        <p14:creationId xmlns:p14="http://schemas.microsoft.com/office/powerpoint/2010/main" val="2973280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Trade Decisions</a:t>
            </a:r>
            <a:endParaRPr lang="en-US" b="1" dirty="0"/>
          </a:p>
        </p:txBody>
      </p:sp>
      <p:sp>
        <p:nvSpPr>
          <p:cNvPr id="3" name="TextBox 2"/>
          <p:cNvSpPr txBox="1"/>
          <p:nvPr/>
        </p:nvSpPr>
        <p:spPr>
          <a:xfrm>
            <a:off x="526473" y="1981200"/>
            <a:ext cx="8001000" cy="3970318"/>
          </a:xfrm>
          <a:prstGeom prst="rect">
            <a:avLst/>
          </a:prstGeom>
          <a:noFill/>
        </p:spPr>
        <p:txBody>
          <a:bodyPr wrap="square" rtlCol="0">
            <a:spAutoFit/>
          </a:bodyPr>
          <a:lstStyle/>
          <a:p>
            <a:r>
              <a:rPr lang="en-US" sz="2800" b="1" u="sng" dirty="0" smtClean="0"/>
              <a:t>Absolute Advantage</a:t>
            </a:r>
            <a:r>
              <a:rPr lang="en-US" sz="2800" b="1" dirty="0" smtClean="0"/>
              <a:t> - the </a:t>
            </a:r>
            <a:r>
              <a:rPr lang="en-US" sz="2800" b="1" dirty="0"/>
              <a:t>ability of </a:t>
            </a:r>
            <a:r>
              <a:rPr lang="en-US" sz="2800" b="1" dirty="0" smtClean="0"/>
              <a:t>a country </a:t>
            </a:r>
            <a:r>
              <a:rPr lang="en-US" sz="2800" b="1" dirty="0"/>
              <a:t>to produce a greater quantity of a good</a:t>
            </a:r>
            <a:r>
              <a:rPr lang="en-US" sz="2800" b="1" dirty="0" smtClean="0"/>
              <a:t>, </a:t>
            </a:r>
            <a:r>
              <a:rPr lang="en-US" sz="2800" b="1" dirty="0"/>
              <a:t>or service than competitors, using the same amount of </a:t>
            </a:r>
            <a:r>
              <a:rPr lang="en-US" sz="2800" b="1" dirty="0" smtClean="0"/>
              <a:t>resources due to their expertise and commitment.</a:t>
            </a:r>
          </a:p>
          <a:p>
            <a:endParaRPr lang="en-US" sz="2800" b="1" dirty="0"/>
          </a:p>
          <a:p>
            <a:r>
              <a:rPr lang="en-US" sz="2800" b="1" u="sng" dirty="0" smtClean="0"/>
              <a:t>Comparative Advantage</a:t>
            </a:r>
            <a:r>
              <a:rPr lang="en-US" sz="2800" b="1" dirty="0" smtClean="0"/>
              <a:t> - the </a:t>
            </a:r>
            <a:r>
              <a:rPr lang="en-US" sz="2800" b="1" dirty="0"/>
              <a:t>ability </a:t>
            </a:r>
            <a:r>
              <a:rPr lang="en-US" sz="2800" b="1" dirty="0" smtClean="0"/>
              <a:t>to </a:t>
            </a:r>
            <a:r>
              <a:rPr lang="en-US" sz="2800" b="1" dirty="0"/>
              <a:t>produce goods and/or services at a lower opportunity cost than other firms or </a:t>
            </a:r>
            <a:r>
              <a:rPr lang="en-US" sz="2800" b="1" dirty="0" smtClean="0"/>
              <a:t>individuals due to a country’s natural resources.</a:t>
            </a:r>
            <a:endParaRPr lang="en-US" sz="2800" b="1" dirty="0"/>
          </a:p>
        </p:txBody>
      </p:sp>
    </p:spTree>
    <p:extLst>
      <p:ext uri="{BB962C8B-B14F-4D97-AF65-F5344CB8AC3E}">
        <p14:creationId xmlns:p14="http://schemas.microsoft.com/office/powerpoint/2010/main" val="16232692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pPr algn="l"/>
            <a:r>
              <a:rPr lang="en-US" sz="2000" b="1" dirty="0"/>
              <a:t>Objective 3 </a:t>
            </a:r>
            <a:r>
              <a:rPr lang="en-US" sz="2000" b="1" dirty="0" smtClean="0"/>
              <a:t/>
            </a:r>
            <a:br>
              <a:rPr lang="en-US" sz="2000" b="1" dirty="0" smtClean="0"/>
            </a:br>
            <a:r>
              <a:rPr lang="en-US" sz="2000" b="1" dirty="0"/>
              <a:t/>
            </a:r>
            <a:br>
              <a:rPr lang="en-US" sz="2000" b="1" dirty="0"/>
            </a:br>
            <a:r>
              <a:rPr lang="en-US" sz="2000" b="1" dirty="0"/>
              <a:t>Explore the effects of currency exchange rates on international trade and travel</a:t>
            </a:r>
            <a:r>
              <a:rPr lang="en-US" sz="2000" b="1" dirty="0" smtClean="0"/>
              <a:t>.</a:t>
            </a:r>
            <a:br>
              <a:rPr lang="en-US" sz="2000" b="1" dirty="0" smtClean="0"/>
            </a:br>
            <a:r>
              <a:rPr lang="en-US" sz="2000" b="1" dirty="0"/>
              <a:t/>
            </a:r>
            <a:br>
              <a:rPr lang="en-US" sz="2000" b="1" dirty="0"/>
            </a:br>
            <a:r>
              <a:rPr lang="en-US" sz="2000" b="1" dirty="0" smtClean="0"/>
              <a:t>1. Explain </a:t>
            </a:r>
            <a:r>
              <a:rPr lang="en-US" sz="2000" b="1" dirty="0"/>
              <a:t>and calculate currency conversions. </a:t>
            </a:r>
            <a:br>
              <a:rPr lang="en-US" sz="2000" b="1" dirty="0"/>
            </a:br>
            <a:r>
              <a:rPr lang="en-US" sz="2000" b="1" dirty="0" smtClean="0"/>
              <a:t/>
            </a:r>
            <a:br>
              <a:rPr lang="en-US" sz="2000" b="1" dirty="0" smtClean="0"/>
            </a:br>
            <a:r>
              <a:rPr lang="en-US" sz="2000" b="1" dirty="0" smtClean="0"/>
              <a:t>2. Determine </a:t>
            </a:r>
            <a:r>
              <a:rPr lang="en-US" sz="2000" b="1" dirty="0"/>
              <a:t>how the price of an imported good is affected by currency fluctuations. </a:t>
            </a:r>
            <a:br>
              <a:rPr lang="en-US" sz="2000" b="1" dirty="0"/>
            </a:br>
            <a:r>
              <a:rPr lang="en-US" sz="2000" b="1" dirty="0" smtClean="0"/>
              <a:t/>
            </a:r>
            <a:br>
              <a:rPr lang="en-US" sz="2000" b="1" dirty="0" smtClean="0"/>
            </a:br>
            <a:r>
              <a:rPr lang="en-US" sz="2000" b="1" dirty="0" smtClean="0"/>
              <a:t>3. Discuss </a:t>
            </a:r>
            <a:r>
              <a:rPr lang="en-US" sz="2000" b="1" dirty="0"/>
              <a:t>how a country’s exports can be impacted by currency fluctuations. </a:t>
            </a:r>
            <a:br>
              <a:rPr lang="en-US" sz="2000" b="1" dirty="0"/>
            </a:br>
            <a:endParaRPr lang="en-US" sz="2000" b="1" dirty="0"/>
          </a:p>
        </p:txBody>
      </p:sp>
    </p:spTree>
    <p:extLst>
      <p:ext uri="{BB962C8B-B14F-4D97-AF65-F5344CB8AC3E}">
        <p14:creationId xmlns:p14="http://schemas.microsoft.com/office/powerpoint/2010/main" val="1433864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Currency Implications</a:t>
            </a:r>
            <a:endParaRPr lang="en-US" b="1" dirty="0"/>
          </a:p>
        </p:txBody>
      </p:sp>
      <p:sp>
        <p:nvSpPr>
          <p:cNvPr id="3" name="TextBox 2"/>
          <p:cNvSpPr txBox="1"/>
          <p:nvPr/>
        </p:nvSpPr>
        <p:spPr>
          <a:xfrm>
            <a:off x="533400" y="1828800"/>
            <a:ext cx="8077200" cy="4031873"/>
          </a:xfrm>
          <a:prstGeom prst="rect">
            <a:avLst/>
          </a:prstGeom>
          <a:noFill/>
        </p:spPr>
        <p:txBody>
          <a:bodyPr wrap="square" rtlCol="0">
            <a:spAutoFit/>
          </a:bodyPr>
          <a:lstStyle/>
          <a:p>
            <a:r>
              <a:rPr lang="en-US" sz="3200" b="1" dirty="0" smtClean="0"/>
              <a:t>Exchange Rates - </a:t>
            </a:r>
            <a:r>
              <a:rPr lang="en-US" sz="3200" b="1" dirty="0"/>
              <a:t>Price for which the currency of a country can be exchanged for another country's currency</a:t>
            </a:r>
            <a:r>
              <a:rPr lang="en-US" sz="3200" b="1" dirty="0" smtClean="0"/>
              <a:t>.</a:t>
            </a:r>
          </a:p>
          <a:p>
            <a:endParaRPr lang="en-US" sz="3200" b="1" dirty="0"/>
          </a:p>
          <a:p>
            <a:r>
              <a:rPr lang="en-US" sz="3200" b="1" dirty="0" smtClean="0"/>
              <a:t>Balance of Trade - </a:t>
            </a:r>
            <a:r>
              <a:rPr lang="en-US" sz="3200" b="1" dirty="0"/>
              <a:t>the difference between a country's imports and its exports. Balance of trade is the largest component of a country's balance of payments.</a:t>
            </a:r>
          </a:p>
        </p:txBody>
      </p:sp>
    </p:spTree>
    <p:extLst>
      <p:ext uri="{BB962C8B-B14F-4D97-AF65-F5344CB8AC3E}">
        <p14:creationId xmlns:p14="http://schemas.microsoft.com/office/powerpoint/2010/main" val="6909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pPr algn="l"/>
            <a:r>
              <a:rPr lang="en-US" sz="2000" b="1" dirty="0"/>
              <a:t>Objective 4 </a:t>
            </a:r>
            <a:r>
              <a:rPr lang="en-US" sz="2000" b="1" dirty="0" smtClean="0"/>
              <a:t/>
            </a:r>
            <a:br>
              <a:rPr lang="en-US" sz="2000" b="1" dirty="0" smtClean="0"/>
            </a:br>
            <a:r>
              <a:rPr lang="en-US" sz="2000" b="1" dirty="0"/>
              <a:t/>
            </a:r>
            <a:br>
              <a:rPr lang="en-US" sz="2000" b="1" dirty="0"/>
            </a:br>
            <a:r>
              <a:rPr lang="en-US" sz="2000" b="1" dirty="0"/>
              <a:t>Examine the challenges that nations and the world face as economies throughout the world develop and change</a:t>
            </a:r>
            <a:r>
              <a:rPr lang="en-US" sz="2000" b="1" dirty="0" smtClean="0"/>
              <a:t>.</a:t>
            </a:r>
            <a:br>
              <a:rPr lang="en-US" sz="2000" b="1" dirty="0" smtClean="0"/>
            </a:br>
            <a:r>
              <a:rPr lang="en-US" sz="2000" b="1" dirty="0"/>
              <a:t/>
            </a:r>
            <a:br>
              <a:rPr lang="en-US" sz="2000" b="1" dirty="0"/>
            </a:br>
            <a:r>
              <a:rPr lang="en-US" sz="2000" b="1" dirty="0" smtClean="0"/>
              <a:t>1. Discuss </a:t>
            </a:r>
            <a:r>
              <a:rPr lang="en-US" sz="2000" b="1" dirty="0"/>
              <a:t>how political systems and economies in many countries are changing. </a:t>
            </a:r>
            <a:br>
              <a:rPr lang="en-US" sz="2000" b="1" dirty="0"/>
            </a:br>
            <a:r>
              <a:rPr lang="en-US" sz="2000" b="1" dirty="0" smtClean="0"/>
              <a:t/>
            </a:r>
            <a:br>
              <a:rPr lang="en-US" sz="2000" b="1" dirty="0" smtClean="0"/>
            </a:br>
            <a:r>
              <a:rPr lang="en-US" sz="2000" b="1" dirty="0" smtClean="0"/>
              <a:t>2. Study </a:t>
            </a:r>
            <a:r>
              <a:rPr lang="en-US" sz="2000" b="1" dirty="0"/>
              <a:t>the role of the U.S. in today’s global economy. </a:t>
            </a:r>
            <a:br>
              <a:rPr lang="en-US" sz="2000" b="1" dirty="0"/>
            </a:br>
            <a:r>
              <a:rPr lang="en-US" sz="2000" b="1" dirty="0"/>
              <a:t/>
            </a:r>
            <a:br>
              <a:rPr lang="en-US" sz="2000" b="1" dirty="0"/>
            </a:br>
            <a:endParaRPr lang="en-US" sz="2000" b="1" dirty="0"/>
          </a:p>
        </p:txBody>
      </p:sp>
    </p:spTree>
    <p:extLst>
      <p:ext uri="{BB962C8B-B14F-4D97-AF65-F5344CB8AC3E}">
        <p14:creationId xmlns:p14="http://schemas.microsoft.com/office/powerpoint/2010/main" val="708543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b="1" dirty="0" smtClean="0"/>
              <a:t>Global Economy Impact on Domestic Economy</a:t>
            </a:r>
            <a:endParaRPr lang="en-US" b="1" dirty="0"/>
          </a:p>
        </p:txBody>
      </p:sp>
      <p:sp>
        <p:nvSpPr>
          <p:cNvPr id="3" name="TextBox 2"/>
          <p:cNvSpPr txBox="1"/>
          <p:nvPr/>
        </p:nvSpPr>
        <p:spPr>
          <a:xfrm>
            <a:off x="609600" y="2057400"/>
            <a:ext cx="7848600" cy="3108543"/>
          </a:xfrm>
          <a:prstGeom prst="rect">
            <a:avLst/>
          </a:prstGeom>
          <a:noFill/>
        </p:spPr>
        <p:txBody>
          <a:bodyPr wrap="square" rtlCol="0">
            <a:spAutoFit/>
          </a:bodyPr>
          <a:lstStyle/>
          <a:p>
            <a:pPr marL="342900" indent="-342900">
              <a:buFont typeface="+mj-lt"/>
              <a:buAutoNum type="arabicPeriod"/>
            </a:pPr>
            <a:r>
              <a:rPr lang="en-US" sz="2800" b="1" dirty="0" smtClean="0"/>
              <a:t>Balance of trade / balance of payments</a:t>
            </a:r>
          </a:p>
          <a:p>
            <a:pPr marL="342900" indent="-342900">
              <a:buFont typeface="+mj-lt"/>
              <a:buAutoNum type="arabicPeriod"/>
            </a:pPr>
            <a:r>
              <a:rPr lang="en-US" sz="2800" b="1" dirty="0" smtClean="0"/>
              <a:t>Exchange rates</a:t>
            </a:r>
          </a:p>
          <a:p>
            <a:pPr marL="342900" indent="-342900">
              <a:buFont typeface="+mj-lt"/>
              <a:buAutoNum type="arabicPeriod"/>
            </a:pPr>
            <a:r>
              <a:rPr lang="en-US" sz="2800" b="1" dirty="0" smtClean="0"/>
              <a:t>Strength of currency</a:t>
            </a:r>
          </a:p>
          <a:p>
            <a:pPr marL="342900" indent="-342900">
              <a:buFont typeface="+mj-lt"/>
              <a:buAutoNum type="arabicPeriod"/>
            </a:pPr>
            <a:r>
              <a:rPr lang="en-US" sz="2800" b="1" dirty="0" smtClean="0"/>
              <a:t>Foreign Trade Agreements (NAFTA, AFTA)</a:t>
            </a:r>
          </a:p>
          <a:p>
            <a:pPr marL="342900" indent="-342900">
              <a:buFont typeface="+mj-lt"/>
              <a:buAutoNum type="arabicPeriod"/>
            </a:pPr>
            <a:r>
              <a:rPr lang="en-US" sz="2800" b="1" dirty="0" smtClean="0"/>
              <a:t>Exporting jobs (manufacturing)</a:t>
            </a:r>
          </a:p>
          <a:p>
            <a:pPr marL="342900" indent="-342900">
              <a:buFont typeface="+mj-lt"/>
              <a:buAutoNum type="arabicPeriod"/>
            </a:pPr>
            <a:r>
              <a:rPr lang="en-US" sz="2800" b="1" dirty="0" smtClean="0"/>
              <a:t>Unemployment</a:t>
            </a:r>
          </a:p>
          <a:p>
            <a:pPr marL="342900" indent="-342900">
              <a:buFont typeface="+mj-lt"/>
              <a:buAutoNum type="arabicPeriod"/>
            </a:pPr>
            <a:r>
              <a:rPr lang="en-US" sz="2800" b="1" dirty="0" smtClean="0"/>
              <a:t>GDP (Economic) Growth</a:t>
            </a:r>
          </a:p>
        </p:txBody>
      </p:sp>
    </p:spTree>
    <p:extLst>
      <p:ext uri="{BB962C8B-B14F-4D97-AF65-F5344CB8AC3E}">
        <p14:creationId xmlns:p14="http://schemas.microsoft.com/office/powerpoint/2010/main" val="198860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of Production</a:t>
            </a:r>
            <a:endParaRPr lang="en-US" b="1" dirty="0"/>
          </a:p>
        </p:txBody>
      </p:sp>
      <p:sp>
        <p:nvSpPr>
          <p:cNvPr id="3" name="Content Placeholder 2"/>
          <p:cNvSpPr>
            <a:spLocks noGrp="1"/>
          </p:cNvSpPr>
          <p:nvPr>
            <p:ph idx="1"/>
          </p:nvPr>
        </p:nvSpPr>
        <p:spPr>
          <a:xfrm>
            <a:off x="1447800" y="1828800"/>
            <a:ext cx="5943600" cy="4297363"/>
          </a:xfrm>
        </p:spPr>
        <p:txBody>
          <a:bodyPr/>
          <a:lstStyle/>
          <a:p>
            <a:r>
              <a:rPr lang="en-US" b="1" dirty="0" smtClean="0"/>
              <a:t>Land</a:t>
            </a:r>
          </a:p>
          <a:p>
            <a:r>
              <a:rPr lang="en-US" b="1" dirty="0" smtClean="0"/>
              <a:t>Labor</a:t>
            </a:r>
          </a:p>
          <a:p>
            <a:r>
              <a:rPr lang="en-US" b="1" dirty="0" smtClean="0"/>
              <a:t>Capital</a:t>
            </a:r>
          </a:p>
          <a:p>
            <a:r>
              <a:rPr lang="en-US" b="1" dirty="0" smtClean="0"/>
              <a:t>Entrepreneurship</a:t>
            </a:r>
          </a:p>
          <a:p>
            <a:endParaRPr lang="en-US" b="1" dirty="0"/>
          </a:p>
        </p:txBody>
      </p:sp>
    </p:spTree>
    <p:extLst>
      <p:ext uri="{BB962C8B-B14F-4D97-AF65-F5344CB8AC3E}">
        <p14:creationId xmlns:p14="http://schemas.microsoft.com/office/powerpoint/2010/main" val="42468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1143000"/>
          </a:xfrm>
        </p:spPr>
        <p:txBody>
          <a:bodyPr>
            <a:normAutofit fontScale="90000"/>
          </a:bodyPr>
          <a:lstStyle/>
          <a:p>
            <a:pPr algn="l"/>
            <a:r>
              <a:rPr lang="en-US" sz="2000" b="1" dirty="0"/>
              <a:t>Objective 2 </a:t>
            </a:r>
            <a:br>
              <a:rPr lang="en-US" sz="2000" b="1" dirty="0"/>
            </a:br>
            <a:r>
              <a:rPr lang="en-US" sz="2000" b="1" dirty="0" smtClean="0"/>
              <a:t/>
            </a:r>
            <a:br>
              <a:rPr lang="en-US" sz="2000" b="1" dirty="0" smtClean="0"/>
            </a:br>
            <a:r>
              <a:rPr lang="en-US" sz="2000" b="1" dirty="0" smtClean="0"/>
              <a:t>Compare </a:t>
            </a:r>
            <a:r>
              <a:rPr lang="en-US" sz="2000" b="1" dirty="0"/>
              <a:t>and contrast the concepts of opportunity cost and trade-offs using production possibilities curves</a:t>
            </a:r>
            <a:r>
              <a:rPr lang="en-US" sz="2000" b="1" dirty="0" smtClean="0"/>
              <a:t>. </a:t>
            </a:r>
            <a:br>
              <a:rPr lang="en-US" sz="2000" b="1" dirty="0" smtClean="0"/>
            </a:br>
            <a:r>
              <a:rPr lang="en-US" sz="2000" b="1" dirty="0" smtClean="0"/>
              <a:t/>
            </a:r>
            <a:br>
              <a:rPr lang="en-US" sz="2000" b="1" dirty="0" smtClean="0"/>
            </a:br>
            <a:r>
              <a:rPr lang="en-US" sz="2000" b="1" dirty="0" smtClean="0"/>
              <a:t>1. Define </a:t>
            </a:r>
            <a:r>
              <a:rPr lang="en-US" sz="2000" b="1" dirty="0"/>
              <a:t>opportunity cost. </a:t>
            </a:r>
            <a:r>
              <a:rPr lang="en-US" sz="2000" b="1" dirty="0" smtClean="0"/>
              <a:t/>
            </a:r>
            <a:br>
              <a:rPr lang="en-US" sz="2000" b="1" dirty="0" smtClean="0"/>
            </a:br>
            <a:r>
              <a:rPr lang="en-US" sz="2000" b="1" dirty="0"/>
              <a:t/>
            </a:r>
            <a:br>
              <a:rPr lang="en-US" sz="2000" b="1" dirty="0"/>
            </a:br>
            <a:r>
              <a:rPr lang="en-US" sz="2000" b="1" dirty="0" smtClean="0"/>
              <a:t>2. Define </a:t>
            </a:r>
            <a:r>
              <a:rPr lang="en-US" sz="2000" b="1" dirty="0"/>
              <a:t>trade-offs. </a:t>
            </a:r>
            <a:r>
              <a:rPr lang="en-US" sz="2000" b="1" dirty="0" smtClean="0"/>
              <a:t>Give </a:t>
            </a:r>
            <a:r>
              <a:rPr lang="en-US" sz="2000" b="1" dirty="0"/>
              <a:t>examples of opportunity cost and trade-offs as they apply to individuals, businesses, governments, societies, and nations. </a:t>
            </a:r>
            <a:r>
              <a:rPr lang="en-US" sz="2000" b="1" dirty="0" smtClean="0"/>
              <a:t/>
            </a:r>
            <a:br>
              <a:rPr lang="en-US" sz="2000" b="1" dirty="0" smtClean="0"/>
            </a:br>
            <a:r>
              <a:rPr lang="en-US" sz="2000" b="1" dirty="0" smtClean="0"/>
              <a:t/>
            </a:r>
            <a:br>
              <a:rPr lang="en-US" sz="2000" b="1" dirty="0" smtClean="0"/>
            </a:br>
            <a:r>
              <a:rPr lang="en-US" sz="2000" b="1" dirty="0" smtClean="0"/>
              <a:t>3. Design </a:t>
            </a:r>
            <a:r>
              <a:rPr lang="en-US" sz="2000" b="1" dirty="0"/>
              <a:t>a production possibilities curve to illustrate trade-offs. </a:t>
            </a:r>
            <a:br>
              <a:rPr lang="en-US" sz="2000" b="1" dirty="0"/>
            </a:br>
            <a:endParaRPr lang="en-US" sz="2000" b="1" dirty="0"/>
          </a:p>
        </p:txBody>
      </p:sp>
    </p:spTree>
    <p:extLst>
      <p:ext uri="{BB962C8B-B14F-4D97-AF65-F5344CB8AC3E}">
        <p14:creationId xmlns:p14="http://schemas.microsoft.com/office/powerpoint/2010/main" val="233201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Opportunity Cost</a:t>
            </a:r>
            <a:endParaRPr lang="en-US" b="1" dirty="0"/>
          </a:p>
        </p:txBody>
      </p:sp>
      <p:sp>
        <p:nvSpPr>
          <p:cNvPr id="3" name="Content Placeholder 2"/>
          <p:cNvSpPr>
            <a:spLocks noGrp="1"/>
          </p:cNvSpPr>
          <p:nvPr>
            <p:ph idx="1"/>
          </p:nvPr>
        </p:nvSpPr>
        <p:spPr>
          <a:xfrm>
            <a:off x="381000" y="1600200"/>
            <a:ext cx="8229600" cy="4525963"/>
          </a:xfrm>
        </p:spPr>
        <p:txBody>
          <a:bodyPr/>
          <a:lstStyle/>
          <a:p>
            <a:r>
              <a:rPr lang="en-US" b="1" dirty="0" smtClean="0"/>
              <a:t>When we choose between alternatives that offer different benefits we must realize that there will be “Trade Offs.”</a:t>
            </a:r>
          </a:p>
          <a:p>
            <a:r>
              <a:rPr lang="en-US" b="1" dirty="0" smtClean="0"/>
              <a:t>Choosing is refusing the next best alternative.</a:t>
            </a:r>
            <a:endParaRPr lang="en-US" b="1" dirty="0"/>
          </a:p>
        </p:txBody>
      </p:sp>
    </p:spTree>
    <p:extLst>
      <p:ext uri="{BB962C8B-B14F-4D97-AF65-F5344CB8AC3E}">
        <p14:creationId xmlns:p14="http://schemas.microsoft.com/office/powerpoint/2010/main" val="2319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Production Possibilities Curve</a:t>
            </a:r>
            <a:endParaRPr lang="en-US" b="1" dirty="0"/>
          </a:p>
        </p:txBody>
      </p:sp>
      <p:pic>
        <p:nvPicPr>
          <p:cNvPr id="1026" name="Picture 2" descr="http://www.amosweb.com/images/InPp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36" y="1230923"/>
            <a:ext cx="5693664" cy="547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45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1289</Words>
  <Application>Microsoft Office PowerPoint</Application>
  <PresentationFormat>On-screen Show (4:3)</PresentationFormat>
  <Paragraphs>197</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Economics Review</vt:lpstr>
      <vt:lpstr>This course focuses on the study of economic problems and the methods by which societies solve them. Characteristics of the market economy of the United States and its function in the world and methods of applying economics to one's life will be explored.</vt:lpstr>
      <vt:lpstr>Economics</vt:lpstr>
      <vt:lpstr>Scarcity</vt:lpstr>
      <vt:lpstr>Choice</vt:lpstr>
      <vt:lpstr>Factors of Production</vt:lpstr>
      <vt:lpstr>Objective 2   Compare and contrast the concepts of opportunity cost and trade-offs using production possibilities curves.   1. Define opportunity cost.   2. Define trade-offs. Give examples of opportunity cost and trade-offs as they apply to individuals, businesses, governments, societies, and nations.   3. Design a production possibilities curve to illustrate trade-offs.  </vt:lpstr>
      <vt:lpstr>Opportunity Cost</vt:lpstr>
      <vt:lpstr>Production Possibilities Curve</vt:lpstr>
      <vt:lpstr>Objective 3   List the basic economic questions (what will be produced, how will it be produced, and for whom it will be produced) and describe how different economic systems (traditional, command, market, mixed) address these questions.  1. Define traditional, command, market, and mixed economic systems.   2. Explain how the basic economic questions were applied in the early United States.   3. Identify the economic systems used in countries around the world today.  </vt:lpstr>
      <vt:lpstr>3 Economic Questions</vt:lpstr>
      <vt:lpstr>Four Types of Economic Systems</vt:lpstr>
      <vt:lpstr>Objective 4   Use marginal analysis to illustrate the six-step decision making process.  1. Define marginal analysis.   2. Define the six-step decision making process.   3. Apply marginal analysis to an economic choice a student must make (e.g., buying a car, deciding on plans after high school, selecting a college/university, etc.).   4. Identify how a business might apply marginal analysis.  </vt:lpstr>
      <vt:lpstr>Marginal Analysis</vt:lpstr>
      <vt:lpstr>Marginal Analysis</vt:lpstr>
      <vt:lpstr>6 Step Decision Process</vt:lpstr>
      <vt:lpstr>Standard 2   Students will understand that resources and goods/services are allocated by voluntary exchange and that economic markets are characterized by supply, demand, competition, incentives, and property rights.  Objective 1   Define markets and explain how they allocate scarce resources.  1. Describe how voluntary exchange between households and businesses creates a circular flow of money, products, and resources.   2. Construct a circular flow model/diagram for both market and mixed economic systems demonstrating the process of voluntary exchange among businesses/producers, households/consumers, and government.  </vt:lpstr>
      <vt:lpstr>Voluntary Exchange</vt:lpstr>
      <vt:lpstr>Tender vs. Barter</vt:lpstr>
      <vt:lpstr>The Circular Flow of Economic Activity</vt:lpstr>
      <vt:lpstr>Objective 2   Determine why incentives, competition, voluntary exchange and property rights are important components of market economies.  1. Define incentives, competition, voluntary exchange, and property rights.   2. Give examples of how people respond predictably to incentives (entrepreneurship).   3. Describe the advantages of competition among households/consumers as well as among producers/businesses.  </vt:lpstr>
      <vt:lpstr>The 4 Pillars of Free Enterprise</vt:lpstr>
      <vt:lpstr>Objective 3   Discuss the laws of supply and demand and explain price determination.  1. Define supply and demand.   2. Define the determinants of supply and demand.   3. Describe how the concepts of the substitution effect and diminishing marginal utility apply to demand.   4. Use supply and demand schedules to plot curves on a graph and predict how changes/shifts in either supply or demand will affect the market and have an impact on price.  </vt:lpstr>
      <vt:lpstr>The Law of Demand</vt:lpstr>
      <vt:lpstr>The Law of Supply</vt:lpstr>
      <vt:lpstr>Equilibrium or Market Clearing Price</vt:lpstr>
      <vt:lpstr>Shift in Demand</vt:lpstr>
      <vt:lpstr>Price Elasticity</vt:lpstr>
      <vt:lpstr>Objective 4   Compare and contrast different market structures.  1. List the characteristics of the four market structures: perfect competition, monopolistic competition, oligopoly, and monopoly.   2. Identify business sectors that illustrate each of the market structures.   3. Explain the role of anti-trust laws as they apply to market competition.  </vt:lpstr>
      <vt:lpstr>4 Market Structures</vt:lpstr>
      <vt:lpstr>Objective 5   Discuss various economic theories and the economists who developed those theories as they relate to market economies.  1. Explain Adam Smith’s theories of the invisible hand and laissez faire as discussed in his book, The Wealth of Nations.   2. Explain John Maynard Keynes’ theories on economic stabilization through government intervention.   3. Explain Karl Marx’s and Frederick Engels’ theories on socialism and communism.   4. List some modern-day economists and their recent economic theories.  </vt:lpstr>
      <vt:lpstr>3 Economic Theories</vt:lpstr>
      <vt:lpstr>Wealth of Nations</vt:lpstr>
      <vt:lpstr>Standard 3   Students will recognize how fiscal and monetary policies assist individuals and groups in pursuit of economic well-being.  Objective 1   Analyze how policymakers use fiscal policy to accomplish their goals regarding the U.S. economy.  1. Discuss the main economic goals of the U.S.—providing public goods, ensuring competition, dealing with externalities, and promoting economic stability, security, and growth.   2. Explain how fiscal policy is used by federal, state, and local governments.   3. Explain how fiscal policy can lead to government failure.   4. Examine the different types of taxes governments use to raise revenue (e.g., progressive, regressive, proportional) and list the various taxes that governments levy (e.g., income tax, property tax, sales tax, etc.).  </vt:lpstr>
      <vt:lpstr>Government Economic Goals</vt:lpstr>
      <vt:lpstr>Monetary &amp; Fiscal Policy</vt:lpstr>
      <vt:lpstr>Objective 2   Identify the four phases of the business cycle and examine the role of economic indicators in determining the level of business activity.  1. Create and label a business cycle graphic.   2. Discuss Gross Domestic Product (GDP), how it is measured, and how it can indicate decline, growth, recession, and recovery.   3. Define labor force and how unemployment is calculated.   4. Define the different types of unemployment (i.e., frictional, structural, cyclical, and seasonal).  </vt:lpstr>
      <vt:lpstr>Gross Domestic Product (GDP)</vt:lpstr>
      <vt:lpstr>Four Types of Unemployment</vt:lpstr>
      <vt:lpstr>Objective 3   Describe the functions of money and explain the role of financial institutions, the Federal Reserve Bank, and government in the fluctuation of the money supply.  1. Explain the three functions of money (i.e., medium of exchange, store of value, measure of price).   2. Explain the responsibilities of the Federal Reserve (i.e., supervise and regulate banks, administer monetary policy, and provide financial services for the U.S. government and member banks).   3. Examine how the Federal Reserve uses monetary policy tools to stimulate the economy or control inflation.   4. Compare fiscal and monetary policy, and summarize how the use of these policies affects individuals, businesses, governments, societies, and nations.  </vt:lpstr>
      <vt:lpstr>Federal Reserve System</vt:lpstr>
      <vt:lpstr>3 Purposes of Money</vt:lpstr>
      <vt:lpstr>Objective 4   Examine the role of entrepreneurs, businesses, and producers in market economies.  1. Define and analyze the different forms of business organization (i.e., sole proprietorship, partnership, and corporation).   2. Identify and analyze how businesses raise capital (i.e., debt financing vs. equity financing).   3. Determine how businesses earn a profit by creating value in their product (good, service, or idea).   </vt:lpstr>
      <vt:lpstr>3 Forms of Business Organization</vt:lpstr>
      <vt:lpstr>Standard 4   Students will recognize how to increase productivity and the standard of living.  Objective 1   Analyze how specialization and division of labor affect productivity, standard of living, and interdependence.  1. Explain the operation of supply and demand in the mixed-market economy of the United States.   2. Evaluate how a worker’s income is affected by education and the supply and demand of labor.   3. Determine how investments in human resources, physical resources, and technology affect productivity.   4. Explain how increased productivity can increase standard of living.  </vt:lpstr>
      <vt:lpstr>Education and Your Standard of Living</vt:lpstr>
      <vt:lpstr>Objective 2   Understand the impact of saving, investing, and spending on the economy.  1. Define the marginal propensity to save and the marginal propensity to consume.   2. Explain the multiplier effect.   3. Discuss how businesses make investment decisions and the impact it has on the economy.  </vt:lpstr>
      <vt:lpstr>Multiplier Effect</vt:lpstr>
      <vt:lpstr>Objective 3   Discuss the role of ethics in choices made by individuals, businesses, societies, governments, and nations.  1. Define ethics.   2. Evaluate a current ethical scenario.  </vt:lpstr>
      <vt:lpstr>Ethics</vt:lpstr>
      <vt:lpstr>Standard 5   Students will understand the economic impact of a changing global economy.  Objective 1   Summarize the costs and benefits of international trade.  1. Define import and export.   2. Examine the impact of a country’s balance of trade on its Gross Domestic Product and standard of living.   3. Analyze the impact of barriers to trade.   4. Discuss trade organizations, trade agreements, and protectionist views.  </vt:lpstr>
      <vt:lpstr>Imports &amp; Exports</vt:lpstr>
      <vt:lpstr>Global Economy</vt:lpstr>
      <vt:lpstr>Objective 2   Use absolute advantage and comparative advantage to make trade decisions.  1. Define absolute advantage.   2. Define comparative advantage.   3. Explain how comparative advantage is used in analyzing trade decisions.  </vt:lpstr>
      <vt:lpstr>Trade Decisions</vt:lpstr>
      <vt:lpstr>Objective 3   Explore the effects of currency exchange rates on international trade and travel.  1. Explain and calculate currency conversions.   2. Determine how the price of an imported good is affected by currency fluctuations.   3. Discuss how a country’s exports can be impacted by currency fluctuations.  </vt:lpstr>
      <vt:lpstr>Currency Implications</vt:lpstr>
      <vt:lpstr>Objective 4   Examine the challenges that nations and the world face as economies throughout the world develop and change.  1. Discuss how political systems and economies in many countries are changing.   2. Study the role of the U.S. in today’s global economy.   </vt:lpstr>
      <vt:lpstr>Global Economy Impact on Domestic Economy</vt:lpstr>
    </vt:vector>
  </TitlesOfParts>
  <Company>JSD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Review</dc:title>
  <dc:creator>Robert Willardson</dc:creator>
  <cp:lastModifiedBy>Robert Willardson</cp:lastModifiedBy>
  <cp:revision>57</cp:revision>
  <dcterms:created xsi:type="dcterms:W3CDTF">2015-02-23T16:40:31Z</dcterms:created>
  <dcterms:modified xsi:type="dcterms:W3CDTF">2016-05-18T16:36:19Z</dcterms:modified>
</cp:coreProperties>
</file>