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78" r:id="rId4"/>
    <p:sldId id="270" r:id="rId5"/>
    <p:sldId id="273" r:id="rId6"/>
    <p:sldId id="274" r:id="rId7"/>
    <p:sldId id="275" r:id="rId8"/>
    <p:sldId id="276" r:id="rId9"/>
    <p:sldId id="277" r:id="rId10"/>
    <p:sldId id="271" r:id="rId11"/>
    <p:sldId id="28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>
      <p:cViewPr varScale="1">
        <p:scale>
          <a:sx n="56" d="100"/>
          <a:sy n="56" d="100"/>
        </p:scale>
        <p:origin x="-109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C:\My%20Documents\AnimatedSeriesVol2Setup\CD%20Files\Office97\LinePulse_Title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LinePulse_Ti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35075" cy="1835150"/>
          </a:xfrm>
          <a:prstGeom prst="rect">
            <a:avLst/>
          </a:prstGeom>
          <a:noFill/>
        </p:spPr>
      </p:pic>
      <p:sp>
        <p:nvSpPr>
          <p:cNvPr id="16387" name="Rectangle 1027"/>
          <p:cNvSpPr>
            <a:spLocks noGrp="1" noChangeArrowheads="1"/>
          </p:cNvSpPr>
          <p:nvPr>
            <p:ph type="ctrTitle" sz="quarter"/>
          </p:nvPr>
        </p:nvSpPr>
        <p:spPr>
          <a:xfrm>
            <a:off x="1387475" y="2892425"/>
            <a:ext cx="7467600" cy="8255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3188" y="3856038"/>
            <a:ext cx="7481887" cy="8953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65863"/>
            <a:ext cx="1922463" cy="4810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3"/>
          </p:nvPr>
        </p:nvSpPr>
        <p:spPr>
          <a:xfrm>
            <a:off x="3157538" y="6265863"/>
            <a:ext cx="2814637" cy="4810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21450" y="6265863"/>
            <a:ext cx="1922463" cy="481012"/>
          </a:xfrm>
        </p:spPr>
        <p:txBody>
          <a:bodyPr/>
          <a:lstStyle>
            <a:lvl1pPr>
              <a:defRPr/>
            </a:lvl1pPr>
          </a:lstStyle>
          <a:p>
            <a:fld id="{7E186730-F26B-4CCD-BC3D-155B77D6C6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8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6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57761-6D73-4A87-8E85-712E7B572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188" y="482600"/>
            <a:ext cx="1905000" cy="5645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3188" y="482600"/>
            <a:ext cx="5562600" cy="5645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408B0-649D-4DE8-9FDE-4DEFEB0CD2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1E743-AE45-458F-93E7-8C2B02DFB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67BE7-6859-470E-915C-037BD20B2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3188" y="1720850"/>
            <a:ext cx="3698875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4463" y="1720850"/>
            <a:ext cx="3698875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BD03E-D237-433D-8638-8319F4AA62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1F9C7-CDBE-4B89-9D99-34674DF7F8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6B335-2CD7-4F44-93E6-C1DA12819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A3989-F838-410F-B354-467124314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1C148-E121-4365-A02B-59093B194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4C9A7-392E-4331-8FCF-E45EAB0E5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C:\My%20Documents\AnimatedSeriesVol2Setup\CD%20Files\Office97\LinePulse_Te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LinePulse_Te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301750" cy="2176463"/>
          </a:xfrm>
          <a:prstGeom prst="rect">
            <a:avLst/>
          </a:prstGeom>
          <a:noFill/>
        </p:spPr>
      </p:pic>
      <p:sp>
        <p:nvSpPr>
          <p:cNvPr id="15363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1387475" y="482600"/>
            <a:ext cx="76057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479" tIns="41239" rIns="82479" bIns="412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3188" y="1720850"/>
            <a:ext cx="755015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479" tIns="41239" rIns="82479" bIns="41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3188" y="6265863"/>
            <a:ext cx="1922462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479" tIns="41239" rIns="82479" bIns="41239" numCol="1" anchor="t" anchorCtr="0" compatLnSpc="1">
            <a:prstTxWarp prst="textNoShape">
              <a:avLst/>
            </a:prstTxWarp>
          </a:bodyPr>
          <a:lstStyle>
            <a:lvl1pPr defTabSz="825500">
              <a:defRPr sz="1300"/>
            </a:lvl1pPr>
          </a:lstStyle>
          <a:p>
            <a:endParaRPr lang="en-US"/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5075" y="6265863"/>
            <a:ext cx="28146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479" tIns="41239" rIns="82479" bIns="41239" numCol="1" anchor="t" anchorCtr="0" compatLnSpc="1">
            <a:prstTxWarp prst="textNoShape">
              <a:avLst/>
            </a:prstTxWarp>
          </a:bodyPr>
          <a:lstStyle>
            <a:lvl1pPr algn="ctr" defTabSz="825500">
              <a:defRPr sz="1300"/>
            </a:lvl1pPr>
          </a:lstStyle>
          <a:p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02463" y="6265863"/>
            <a:ext cx="192087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479" tIns="41239" rIns="82479" bIns="41239" numCol="1" anchor="t" anchorCtr="0" compatLnSpc="1">
            <a:prstTxWarp prst="textNoShape">
              <a:avLst/>
            </a:prstTxWarp>
          </a:bodyPr>
          <a:lstStyle>
            <a:lvl1pPr algn="r" defTabSz="825500">
              <a:defRPr sz="1300"/>
            </a:lvl1pPr>
          </a:lstStyle>
          <a:p>
            <a:fld id="{8535FF63-E7A8-4869-A8DF-86AEA62750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6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5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is.edu/images/research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cientology.org/survey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892425"/>
            <a:ext cx="8245475" cy="825500"/>
          </a:xfrm>
        </p:spPr>
        <p:txBody>
          <a:bodyPr/>
          <a:lstStyle/>
          <a:p>
            <a:r>
              <a:rPr lang="en-US" dirty="0"/>
              <a:t>Conducting </a:t>
            </a:r>
            <a:r>
              <a:rPr lang="en-US" dirty="0" smtClean="0"/>
              <a:t>A Marketing Survey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0"/>
            <a:ext cx="7481888" cy="895350"/>
          </a:xfrm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9.1</a:t>
            </a:r>
            <a:endParaRPr lang="en-US" dirty="0"/>
          </a:p>
        </p:txBody>
      </p:sp>
      <p:pic>
        <p:nvPicPr>
          <p:cNvPr id="2053" name="Picture 5" descr="researc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733800"/>
            <a:ext cx="2052638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743200"/>
            <a:ext cx="7550150" cy="4406900"/>
          </a:xfrm>
        </p:spPr>
        <p:txBody>
          <a:bodyPr/>
          <a:lstStyle/>
          <a:p>
            <a:r>
              <a:rPr lang="en-US" sz="3600" dirty="0"/>
              <a:t>Write clearly and briefly</a:t>
            </a:r>
          </a:p>
          <a:p>
            <a:r>
              <a:rPr lang="en-US" sz="3600" dirty="0"/>
              <a:t>Give clear directions</a:t>
            </a:r>
          </a:p>
          <a:p>
            <a:r>
              <a:rPr lang="en-US" sz="3600" dirty="0"/>
              <a:t>Avoid bias</a:t>
            </a:r>
          </a:p>
          <a:p>
            <a:r>
              <a:rPr lang="en-US" sz="3600" dirty="0" smtClean="0"/>
              <a:t>Format should be appealing</a:t>
            </a:r>
          </a:p>
          <a:p>
            <a:r>
              <a:rPr lang="en-US" sz="3600" dirty="0" smtClean="0"/>
              <a:t>Have a deadline for completion</a:t>
            </a:r>
            <a:endParaRPr lang="en-US" sz="3600" dirty="0"/>
          </a:p>
        </p:txBody>
      </p:sp>
      <p:pic>
        <p:nvPicPr>
          <p:cNvPr id="19461" name="Picture 5" descr="surve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533400"/>
            <a:ext cx="3154363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Administering the Questionnaire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have a deadline for completion</a:t>
            </a:r>
          </a:p>
          <a:p>
            <a:r>
              <a:rPr lang="en-US" dirty="0"/>
              <a:t>Mailed </a:t>
            </a:r>
            <a:r>
              <a:rPr lang="en-US" dirty="0" smtClean="0"/>
              <a:t>questionnaire have lowest response rate</a:t>
            </a:r>
            <a:endParaRPr lang="en-US" dirty="0"/>
          </a:p>
          <a:p>
            <a:r>
              <a:rPr lang="en-US" dirty="0"/>
              <a:t>In-Person </a:t>
            </a:r>
            <a:r>
              <a:rPr lang="en-US" dirty="0" smtClean="0"/>
              <a:t>Surveys have the best response rate</a:t>
            </a:r>
            <a:endParaRPr lang="en-US" dirty="0"/>
          </a:p>
          <a:p>
            <a:r>
              <a:rPr lang="en-US" dirty="0"/>
              <a:t>Incentives – used to encourage people to </a:t>
            </a:r>
            <a:r>
              <a:rPr lang="en-US" dirty="0" smtClean="0"/>
              <a:t>participate</a:t>
            </a:r>
          </a:p>
          <a:p>
            <a:r>
              <a:rPr lang="en-US" dirty="0" smtClean="0"/>
              <a:t>Be polite– Say Please and </a:t>
            </a:r>
            <a:r>
              <a:rPr lang="en-US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82600"/>
            <a:ext cx="8002588" cy="825500"/>
          </a:xfrm>
        </p:spPr>
        <p:txBody>
          <a:bodyPr/>
          <a:lstStyle/>
          <a:p>
            <a:r>
              <a:rPr lang="en-US"/>
              <a:t>Sec 29.2 – The Marketing Survey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3850" y="2895600"/>
            <a:ext cx="7550150" cy="4406900"/>
          </a:xfrm>
        </p:spPr>
        <p:txBody>
          <a:bodyPr/>
          <a:lstStyle/>
          <a:p>
            <a:r>
              <a:rPr lang="en-US" sz="3600"/>
              <a:t>How to conduct a survey</a:t>
            </a:r>
          </a:p>
          <a:p>
            <a:r>
              <a:rPr lang="en-US" sz="3600"/>
              <a:t>The ways that technology is used in marketing research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09800" y="1828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What you’ll learn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the Questions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Questionnaires should provide data with validity and reliability.</a:t>
            </a:r>
          </a:p>
          <a:p>
            <a:r>
              <a:rPr lang="en-US" b="1"/>
              <a:t>Validity</a:t>
            </a:r>
            <a:r>
              <a:rPr lang="en-US"/>
              <a:t> exists when the questions asked measure what was intended to be measured.</a:t>
            </a:r>
          </a:p>
          <a:p>
            <a:r>
              <a:rPr lang="en-US" b="1"/>
              <a:t>Reliability</a:t>
            </a:r>
            <a:r>
              <a:rPr lang="en-US"/>
              <a:t> exists when a research technique produces nearly identical results in repeated trials.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the Questions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Open-ended Questions</a:t>
            </a:r>
          </a:p>
          <a:p>
            <a:pPr lvl="1"/>
            <a:r>
              <a:rPr lang="en-US" sz="3200"/>
              <a:t>Can’t be answered with Yes or No</a:t>
            </a:r>
          </a:p>
          <a:p>
            <a:pPr lvl="1"/>
            <a:r>
              <a:rPr lang="en-US" sz="3200"/>
              <a:t>Generate a wide variety of responses</a:t>
            </a:r>
          </a:p>
          <a:p>
            <a:pPr lvl="1"/>
            <a:r>
              <a:rPr lang="en-US" sz="3200"/>
              <a:t>Generates lots of good information but </a:t>
            </a:r>
            <a:r>
              <a:rPr lang="en-US" sz="3200" b="1"/>
              <a:t>difficult </a:t>
            </a:r>
            <a:r>
              <a:rPr lang="en-US" sz="3200"/>
              <a:t>to categorize and tabulate.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the Questions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Forced-choice Questions</a:t>
            </a:r>
          </a:p>
          <a:p>
            <a:pPr lvl="1"/>
            <a:r>
              <a:rPr lang="en-US" sz="3200"/>
              <a:t>Respondents choose answers from possibilities given on a questionnaire.</a:t>
            </a:r>
          </a:p>
          <a:p>
            <a:pPr lvl="1"/>
            <a:r>
              <a:rPr lang="en-US" sz="3200"/>
              <a:t>Simplest questions to write</a:t>
            </a:r>
          </a:p>
          <a:p>
            <a:pPr lvl="1"/>
            <a:r>
              <a:rPr lang="en-US" sz="3200"/>
              <a:t>Easiest to tabulate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Types of Forced Choice Questions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Yes/No Questions</a:t>
            </a:r>
          </a:p>
          <a:p>
            <a:pPr lvl="1"/>
            <a:r>
              <a:rPr lang="en-US"/>
              <a:t>Used only when asking for a response on one issue.</a:t>
            </a:r>
          </a:p>
          <a:p>
            <a:pPr lvl="1"/>
            <a:r>
              <a:rPr lang="en-US"/>
              <a:t>Most often used as a filter question.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47800" y="4267200"/>
            <a:ext cx="739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Was our facility clean?		Yes	No</a:t>
            </a:r>
          </a:p>
          <a:p>
            <a:pPr>
              <a:spcBef>
                <a:spcPct val="50000"/>
              </a:spcBef>
            </a:pPr>
            <a:r>
              <a:rPr lang="en-US" sz="3200"/>
              <a:t>Was your server courteous?		Yes	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Types of Forced Choice Questions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7550150" cy="4406900"/>
          </a:xfrm>
        </p:spPr>
        <p:txBody>
          <a:bodyPr/>
          <a:lstStyle/>
          <a:p>
            <a:r>
              <a:rPr lang="en-US" sz="3600"/>
              <a:t>Multiple Choice Questions – </a:t>
            </a:r>
            <a:r>
              <a:rPr lang="en-US" sz="2800"/>
              <a:t>be careful to include all possible options so you don’t frustrate the person taking the survey.</a:t>
            </a:r>
            <a:endParaRPr lang="en-US" sz="240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905000" y="2895600"/>
            <a:ext cx="70104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What is your primary intended use of this product? (check only one)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n-US"/>
              <a:t>Backpacking/Mountaineering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n-US"/>
              <a:t>Camping/Hiking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n-US"/>
              <a:t>Hunting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n-US"/>
              <a:t>Fishing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n-US"/>
              <a:t>Other ________________________________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524000" y="38862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524000" y="44196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524000" y="49530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524000" y="54864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524000" y="60198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Types of Forced Choice Questions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Rating Scale Questions</a:t>
            </a:r>
          </a:p>
          <a:p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47800" y="2819400"/>
            <a:ext cx="7391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Please rate the following:</a:t>
            </a:r>
          </a:p>
          <a:p>
            <a:pPr>
              <a:spcBef>
                <a:spcPct val="50000"/>
              </a:spcBef>
            </a:pPr>
            <a:r>
              <a:rPr lang="en-US"/>
              <a:t>Reservations	Excellent    Good    Average    Fair    Poor</a:t>
            </a:r>
          </a:p>
          <a:p>
            <a:pPr>
              <a:spcBef>
                <a:spcPct val="50000"/>
              </a:spcBef>
            </a:pPr>
            <a:r>
              <a:rPr lang="en-US"/>
              <a:t>Check-In	Excellent    Good    Average    Fair    Poor</a:t>
            </a:r>
          </a:p>
          <a:p>
            <a:pPr>
              <a:spcBef>
                <a:spcPct val="50000"/>
              </a:spcBef>
            </a:pPr>
            <a:r>
              <a:rPr lang="en-US"/>
              <a:t>Parking	Excellent    Good    Average    Fair    Poor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Types of Forced Choice Questions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Level of Agreement Questions</a:t>
            </a:r>
          </a:p>
          <a:p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524000" y="2743200"/>
            <a:ext cx="72390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“I am extremely health conscious”</a:t>
            </a:r>
          </a:p>
          <a:p>
            <a:pPr>
              <a:spcBef>
                <a:spcPct val="50000"/>
              </a:spcBef>
            </a:pPr>
            <a:r>
              <a:rPr lang="en-US"/>
              <a:t>	SA	A	N	D	SD</a:t>
            </a:r>
          </a:p>
          <a:p>
            <a:pPr>
              <a:spcBef>
                <a:spcPct val="50000"/>
              </a:spcBef>
            </a:pPr>
            <a:r>
              <a:rPr lang="en-US"/>
              <a:t>“I do not like vegetables.?</a:t>
            </a:r>
          </a:p>
          <a:p>
            <a:pPr>
              <a:spcBef>
                <a:spcPct val="50000"/>
              </a:spcBef>
            </a:pPr>
            <a:r>
              <a:rPr lang="en-US"/>
              <a:t>	SA	A	N	D	SD</a:t>
            </a:r>
          </a:p>
          <a:p>
            <a:pPr>
              <a:spcBef>
                <a:spcPct val="50000"/>
              </a:spcBef>
            </a:pPr>
            <a:r>
              <a:rPr lang="en-US"/>
              <a:t>The cafeteria should serve heart-healthy foods.”</a:t>
            </a:r>
          </a:p>
          <a:p>
            <a:pPr>
              <a:spcBef>
                <a:spcPct val="50000"/>
              </a:spcBef>
            </a:pPr>
            <a:r>
              <a:rPr lang="en-US"/>
              <a:t>	SA	A	N	D	SD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theme/theme1.xml><?xml version="1.0" encoding="utf-8"?>
<a:theme xmlns:a="http://schemas.openxmlformats.org/drawingml/2006/main" name="LinePulse">
  <a:themeElements>
    <a:clrScheme name="LinePul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ne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inePul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Puls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Puls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Puls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Puls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Puls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Puls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Office\Templates\LinePulse.pot</Template>
  <TotalTime>176</TotalTime>
  <Words>286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LinePulse</vt:lpstr>
      <vt:lpstr>Conducting A Marketing Survey</vt:lpstr>
      <vt:lpstr>Sec 29.2 – The Marketing Survey</vt:lpstr>
      <vt:lpstr>Constructing the Questions</vt:lpstr>
      <vt:lpstr>Constructing the Questions</vt:lpstr>
      <vt:lpstr>Constructing the Questions</vt:lpstr>
      <vt:lpstr>Types of Forced Choice Questions</vt:lpstr>
      <vt:lpstr>Types of Forced Choice Questions</vt:lpstr>
      <vt:lpstr>Types of Forced Choice Questions</vt:lpstr>
      <vt:lpstr>Types of Forced Choice Questions</vt:lpstr>
      <vt:lpstr>Guidelines</vt:lpstr>
      <vt:lpstr>Administering the Questionnaire</vt:lpstr>
    </vt:vector>
  </TitlesOfParts>
  <Company>THS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Marketing Research</dc:title>
  <dc:creator>Kay </dc:creator>
  <cp:lastModifiedBy>Robert Willardson</cp:lastModifiedBy>
  <cp:revision>25</cp:revision>
  <dcterms:created xsi:type="dcterms:W3CDTF">2003-11-07T22:33:57Z</dcterms:created>
  <dcterms:modified xsi:type="dcterms:W3CDTF">2016-11-08T09:46:39Z</dcterms:modified>
</cp:coreProperties>
</file>