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1" r:id="rId3"/>
    <p:sldId id="280" r:id="rId4"/>
    <p:sldId id="257" r:id="rId5"/>
    <p:sldId id="262" r:id="rId6"/>
    <p:sldId id="264" r:id="rId7"/>
    <p:sldId id="258" r:id="rId8"/>
    <p:sldId id="259" r:id="rId9"/>
    <p:sldId id="260" r:id="rId10"/>
    <p:sldId id="261" r:id="rId11"/>
    <p:sldId id="268" r:id="rId12"/>
    <p:sldId id="263" r:id="rId13"/>
    <p:sldId id="265" r:id="rId14"/>
    <p:sldId id="267" r:id="rId15"/>
    <p:sldId id="283" r:id="rId16"/>
    <p:sldId id="285" r:id="rId17"/>
    <p:sldId id="286" r:id="rId18"/>
    <p:sldId id="287" r:id="rId19"/>
    <p:sldId id="288" r:id="rId20"/>
    <p:sldId id="289" r:id="rId21"/>
    <p:sldId id="284" r:id="rId22"/>
    <p:sldId id="266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82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-77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1870FAE-AC6A-440D-9578-B372722DC3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28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BCBC708-09F7-4C11-8BB8-9A3BF63A2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8EA8B-9CE9-4226-9452-9DCAD8BE02CF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E3401-FCFD-4AC9-BAF5-14613CF252A1}" type="slidenum">
              <a:rPr lang="en-US"/>
              <a:pPr/>
              <a:t>10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702D5-8D4E-453A-A508-D5BE416FF20D}" type="slidenum">
              <a:rPr lang="en-US"/>
              <a:pPr/>
              <a:t>11</a:t>
            </a:fld>
            <a:endParaRPr lang="en-US"/>
          </a:p>
        </p:txBody>
      </p:sp>
      <p:sp>
        <p:nvSpPr>
          <p:cNvPr id="161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5E98E0-6241-4EC2-BDD2-21C40C022CB5}" type="slidenum">
              <a:rPr lang="en-US"/>
              <a:pPr/>
              <a:t>12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0351B0-A984-4CB1-9099-1E8E00A4DEE3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43CC6-F000-48F2-A2F8-F05928013459}" type="slidenum">
              <a:rPr lang="en-US"/>
              <a:pPr/>
              <a:t>14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FE3E5F-221B-4FB5-8E8B-98802202EC51}" type="slidenum">
              <a:rPr lang="en-US"/>
              <a:pPr/>
              <a:t>15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771A3-C939-4C93-95A6-46E917A580E2}" type="slidenum">
              <a:rPr lang="en-US"/>
              <a:pPr/>
              <a:t>16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726AD-87F9-4995-8248-2EE84CE0470D}" type="slidenum">
              <a:rPr lang="en-US"/>
              <a:pPr/>
              <a:t>17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5CBCC9-1A0D-4559-822D-057CD8D26F39}" type="slidenum">
              <a:rPr lang="en-US"/>
              <a:pPr/>
              <a:t>18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C098B-10B4-4673-B9C8-56148B48EBBB}" type="slidenum">
              <a:rPr lang="en-US"/>
              <a:pPr/>
              <a:t>19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24522-4427-410C-8A2B-A337BD9EA178}" type="slidenum">
              <a:rPr lang="en-US"/>
              <a:pPr/>
              <a:t>2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1674B-0BBD-4878-9C3B-97AE6E72871E}" type="slidenum">
              <a:rPr lang="en-US"/>
              <a:pPr/>
              <a:t>20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28542-202A-48C7-8271-C3A1BBFE3D9A}" type="slidenum">
              <a:rPr lang="en-US"/>
              <a:pPr/>
              <a:t>21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54C31-2DE5-4234-A3FE-C9ACC6C5B62C}" type="slidenum">
              <a:rPr lang="en-US"/>
              <a:pPr/>
              <a:t>22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DFBDB-A792-4369-A226-B1F8147AE163}" type="slidenum">
              <a:rPr lang="en-US"/>
              <a:pPr/>
              <a:t>23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954EA-C2E0-4F83-8131-D1F96ED10E0B}" type="slidenum">
              <a:rPr lang="en-US"/>
              <a:pPr/>
              <a:t>24</a:t>
            </a:fld>
            <a:endParaRPr lang="en-US"/>
          </a:p>
        </p:txBody>
      </p:sp>
      <p:sp>
        <p:nvSpPr>
          <p:cNvPr id="168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AA7F0-8C94-4BA4-BCE3-BA72486D8781}" type="slidenum">
              <a:rPr lang="en-US"/>
              <a:pPr/>
              <a:t>25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E1123-9474-4FFF-B20C-EFF3F3454736}" type="slidenum">
              <a:rPr lang="en-US"/>
              <a:pPr/>
              <a:t>26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8CFC4-8F1F-4EFC-A32A-22E79773FBB2}" type="slidenum">
              <a:rPr lang="en-US"/>
              <a:pPr/>
              <a:t>27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868E9-3D80-4A0D-AD1F-75DADDD7A44F}" type="slidenum">
              <a:rPr lang="en-US"/>
              <a:pPr/>
              <a:t>28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B80553-D82A-4E39-8CB8-76EC552ED2D0}" type="slidenum">
              <a:rPr lang="en-US"/>
              <a:pPr/>
              <a:t>29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1A074-4039-40E4-9355-16C1E2C2E149}" type="slidenum">
              <a:rPr lang="en-US"/>
              <a:pPr/>
              <a:t>3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6D0F2-E755-4728-AA75-CDC2972EAC74}" type="slidenum">
              <a:rPr lang="en-US"/>
              <a:pPr/>
              <a:t>30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02D6C-9EB7-43F1-8B3E-9B37B5DEC6FD}" type="slidenum">
              <a:rPr lang="en-US"/>
              <a:pPr/>
              <a:t>31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24D77-1B64-45CA-BBFD-5C5C85EB5C1A}" type="slidenum">
              <a:rPr lang="en-US"/>
              <a:pPr/>
              <a:t>32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3A016-534C-4BB5-8350-4073F10C8108}" type="slidenum">
              <a:rPr lang="en-US"/>
              <a:pPr/>
              <a:t>33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4D0C3-A52C-422C-BF1E-27E63D0F3692}" type="slidenum">
              <a:rPr lang="en-US"/>
              <a:pPr/>
              <a:t>4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81726-990D-4B17-9B9E-B972A51E9063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0DC40-5D3A-4D31-B9B6-A2BB5B2C2102}" type="slidenum">
              <a:rPr lang="en-US"/>
              <a:pPr/>
              <a:t>6</a:t>
            </a:fld>
            <a:endParaRPr 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D8762F-4FF6-43CE-B382-AE1CA815D186}" type="slidenum">
              <a:rPr lang="en-US"/>
              <a:pPr/>
              <a:t>7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DA29ED-AF71-422B-96BD-942735DCCC0F}" type="slidenum">
              <a:rPr lang="en-US"/>
              <a:pPr/>
              <a:t>8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D3C58-2939-48D6-8ABD-11FE0BD80F97}" type="slidenum">
              <a:rPr lang="en-US"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610600" cy="5334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066800"/>
            <a:ext cx="8610600" cy="381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87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4EAE4C-EA01-42D8-B329-058B351121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48B42-1D09-4DA9-9372-F3EA53618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228600"/>
            <a:ext cx="2193925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30963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4F7C8-934E-474C-96AD-C734C756A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1642282D-00FB-4C4F-BFA0-9EE8C249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162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710FE1DE-072E-4F45-9970-37D28CBCD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AE1F6-2409-4440-AEE9-D561F5E3FB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AC8CA-B901-4D1A-A78A-5BB23B8DC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76400"/>
            <a:ext cx="431165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76400"/>
            <a:ext cx="4313238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55FBE-D0F3-4A47-AF77-A2B386EA9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5C7A7-26C8-499F-B09A-AA2E47488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2FAAE9-841C-4B33-8BBE-C2D7B11A8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39FDF-40C2-4FEF-B483-2A8CC66BA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F979B-3CC5-4BF8-B6DC-6C2EC270F6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D2138-35EE-4F85-8D16-C96D5C586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716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76400"/>
            <a:ext cx="877728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4825" y="662940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9400"/>
            <a:ext cx="23828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1C1C1C"/>
              </a:buClr>
              <a:defRPr sz="1000">
                <a:solidFill>
                  <a:srgbClr val="000000"/>
                </a:solidFill>
              </a:defRPr>
            </a:lvl1pPr>
          </a:lstStyle>
          <a:p>
            <a:fld id="{910CFF39-179A-4471-849A-4D672568FE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C1C1C"/>
        </a:buClr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Entrepreneurship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8</a:t>
            </a:r>
            <a:endParaRPr lang="en-US" dirty="0"/>
          </a:p>
          <a:p>
            <a:r>
              <a:rPr lang="en-US" dirty="0"/>
              <a:t>Utilizing Financial Documents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&amp; Net Income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Gross Income: Total income minus COGS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Revenue – COGS = Gross Income (Gross Profit)</a:t>
            </a:r>
          </a:p>
          <a:p>
            <a:pPr lvl="1">
              <a:buFontTx/>
              <a:buNone/>
            </a:pPr>
            <a:endParaRPr lang="en-US">
              <a:solidFill>
                <a:schemeClr val="accent1"/>
              </a:solidFill>
            </a:endParaRPr>
          </a:p>
          <a:p>
            <a:r>
              <a:rPr lang="en-US"/>
              <a:t>Net Income: Gross Income minus operating expenses</a:t>
            </a:r>
          </a:p>
          <a:p>
            <a:pPr lvl="1">
              <a:buFontTx/>
              <a:buNone/>
            </a:pPr>
            <a:r>
              <a:rPr lang="en-US">
                <a:solidFill>
                  <a:srgbClr val="FF0000"/>
                </a:solidFill>
              </a:rPr>
              <a:t>Gross Profit – Expenses = Net Income (or loss)</a:t>
            </a:r>
          </a:p>
          <a:p>
            <a:pPr lvl="1">
              <a:buFontTx/>
              <a:buNone/>
            </a:pPr>
            <a:endParaRPr lang="en-US"/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*These figures are pre-tax. </a:t>
            </a:r>
          </a:p>
          <a:p>
            <a:pPr lvl="1" algn="ctr">
              <a:lnSpc>
                <a:spcPct val="6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The taxes you pay are calculated using the </a:t>
            </a:r>
            <a:r>
              <a:rPr lang="en-US" sz="1800" b="1">
                <a:solidFill>
                  <a:schemeClr val="accent2"/>
                </a:solidFill>
              </a:rPr>
              <a:t>Net Income</a:t>
            </a:r>
            <a:r>
              <a:rPr lang="en-US" sz="1800">
                <a:solidFill>
                  <a:schemeClr val="accent2"/>
                </a:solidFill>
              </a:rPr>
              <a:t> amount.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81600" y="609600"/>
            <a:ext cx="3276600" cy="59436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Gross Income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 sz="4400">
                <a:solidFill>
                  <a:srgbClr val="000000"/>
                </a:solidFill>
              </a:rPr>
              <a:t/>
            </a:r>
            <a:br>
              <a:rPr lang="en-US" sz="4400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Net Income</a:t>
            </a:r>
          </a:p>
        </p:txBody>
      </p:sp>
      <p:pic>
        <p:nvPicPr>
          <p:cNvPr id="160772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"/>
            <a:ext cx="4343400" cy="6781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60773" name="Oval 5"/>
          <p:cNvSpPr>
            <a:spLocks noChangeArrowheads="1"/>
          </p:cNvSpPr>
          <p:nvPr/>
        </p:nvSpPr>
        <p:spPr bwMode="auto">
          <a:xfrm>
            <a:off x="381000" y="20574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Oval 6"/>
          <p:cNvSpPr>
            <a:spLocks noChangeArrowheads="1"/>
          </p:cNvSpPr>
          <p:nvPr/>
        </p:nvSpPr>
        <p:spPr bwMode="auto">
          <a:xfrm>
            <a:off x="304800" y="6248400"/>
            <a:ext cx="47244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Point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7848600" cy="1676400"/>
          </a:xfrm>
        </p:spPr>
        <p:txBody>
          <a:bodyPr/>
          <a:lstStyle/>
          <a:p>
            <a:r>
              <a:rPr lang="en-US" sz="2800"/>
              <a:t>The volume of sales that must be made to cover all the expenses of the business.</a:t>
            </a:r>
          </a:p>
        </p:txBody>
      </p:sp>
      <p:pic>
        <p:nvPicPr>
          <p:cNvPr id="147460" name="Picture 4" descr="Break-even Analysis Ch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3786188" cy="3384550"/>
          </a:xfrm>
          <a:prstGeom prst="rect">
            <a:avLst/>
          </a:prstGeom>
          <a:noFill/>
        </p:spPr>
      </p:pic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304800" y="3352800"/>
            <a:ext cx="4572000" cy="300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 u="sng"/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u="sng"/>
              <a:t>	Total Fixed Costs	     </a:t>
            </a:r>
            <a:r>
              <a:rPr lang="en-US" sz="1200" b="1"/>
              <a:t>=    Breakeven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/>
              <a:t>Selling Price/Unit </a:t>
            </a:r>
            <a:r>
              <a:rPr lang="en-US" sz="1200" b="1">
                <a:cs typeface="Times New Roman" pitchFamily="18" charset="0"/>
              </a:rPr>
              <a:t>– Variable Cost/Unit               Point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cs typeface="Times New Roman" pitchFamily="18" charset="0"/>
              </a:rPr>
              <a:t>Your business’ fixed costs are $2,500 a year. Your selling price is $5.00 per unit. Your variable cost is $2.50</a:t>
            </a:r>
            <a:r>
              <a:rPr lang="en-US" sz="1200" b="1">
                <a:cs typeface="Arial" charset="0"/>
              </a:rPr>
              <a:t> per unit.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Arial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 u="sng">
                <a:solidFill>
                  <a:srgbClr val="FF0000"/>
                </a:solidFill>
                <a:cs typeface="Arial" charset="0"/>
              </a:rPr>
              <a:t>       $2,500	    </a:t>
            </a:r>
            <a:r>
              <a:rPr lang="en-US" sz="1200" b="1">
                <a:solidFill>
                  <a:srgbClr val="FF0000"/>
                </a:solidFill>
                <a:cs typeface="Arial" charset="0"/>
              </a:rPr>
              <a:t>=   1,000 units	</a:t>
            </a:r>
            <a:r>
              <a:rPr lang="en-US" sz="1200" b="1" u="sng">
                <a:solidFill>
                  <a:srgbClr val="FF0000"/>
                </a:solidFill>
                <a:cs typeface="Arial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200" b="1">
                <a:solidFill>
                  <a:srgbClr val="FF0000"/>
                </a:solidFill>
                <a:cs typeface="Arial" charset="0"/>
              </a:rPr>
              <a:t>  $5.00 – $2.50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solidFill>
                <a:srgbClr val="FF0000"/>
              </a:solidFill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200" b="1">
                <a:cs typeface="Arial" charset="0"/>
              </a:rPr>
              <a:t>If you sell 1,000 units, you will break even. If you sell more, you will earn a profit. If you sell less, you will lose money.</a:t>
            </a: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endParaRPr lang="en-US" sz="1200" b="1"/>
          </a:p>
        </p:txBody>
      </p:sp>
      <p:sp>
        <p:nvSpPr>
          <p:cNvPr id="155653" name="Text Box 1029"/>
          <p:cNvSpPr txBox="1">
            <a:spLocks noChangeArrowheads="1"/>
          </p:cNvSpPr>
          <p:nvPr/>
        </p:nvSpPr>
        <p:spPr bwMode="auto">
          <a:xfrm>
            <a:off x="5791200" y="5943600"/>
            <a:ext cx="297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 b="1">
                <a:solidFill>
                  <a:srgbClr val="FF0000"/>
                </a:solidFill>
                <a:latin typeface="Times New Roman" pitchFamily="18" charset="0"/>
              </a:rPr>
              <a:t>Source:</a:t>
            </a:r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1000" i="1">
                <a:latin typeface="Times New Roman" pitchFamily="18" charset="0"/>
              </a:rPr>
              <a:t>Greene, Cynthia L.(2006).  “Entrepreneurship: Ideas in Action.”  South-Western: Ohio, p. 304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Break-even Point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066800" y="19050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200" b="1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Your business’ fixed costs are $40,000 a year. Your selling price is $3.50 per unit. Your variable cost is 95</a:t>
            </a:r>
            <a:r>
              <a:rPr lang="en-US" b="1">
                <a:cs typeface="Arial" charset="0"/>
              </a:rPr>
              <a:t>¢ per unit. </a:t>
            </a:r>
          </a:p>
          <a:p>
            <a:pPr algn="l">
              <a:spcBef>
                <a:spcPct val="50000"/>
              </a:spcBef>
            </a:pPr>
            <a:r>
              <a:rPr lang="en-US" b="1">
                <a:cs typeface="Arial" charset="0"/>
              </a:rPr>
              <a:t>Calculate how many units must you sell to break even:</a:t>
            </a:r>
            <a:endParaRPr lang="en-US" b="1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066800" y="3657600"/>
            <a:ext cx="73914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600" b="1">
              <a:cs typeface="Arial" charset="0"/>
            </a:endParaRP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600" b="1" u="sng">
                <a:solidFill>
                  <a:srgbClr val="FF0000"/>
                </a:solidFill>
                <a:cs typeface="Arial" charset="0"/>
              </a:rPr>
              <a:t>       $40,000	    </a:t>
            </a:r>
            <a:r>
              <a:rPr lang="en-US" sz="1600" b="1">
                <a:solidFill>
                  <a:srgbClr val="FF0000"/>
                </a:solidFill>
                <a:cs typeface="Arial" charset="0"/>
              </a:rPr>
              <a:t>=   15,686 units	</a:t>
            </a:r>
            <a:r>
              <a:rPr lang="en-US" sz="1600" b="1" u="sng">
                <a:solidFill>
                  <a:srgbClr val="FF0000"/>
                </a:solidFill>
                <a:cs typeface="Arial" charset="0"/>
              </a:rPr>
              <a:t>   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cs typeface="Arial" charset="0"/>
              </a:rPr>
              <a:t>  $3.50 – $0.95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endParaRPr lang="en-US" sz="1600" b="1">
              <a:solidFill>
                <a:srgbClr val="FF0000"/>
              </a:solidFill>
              <a:cs typeface="Arial" charset="0"/>
            </a:endParaRPr>
          </a:p>
          <a:p>
            <a:pPr algn="l">
              <a:lnSpc>
                <a:spcPct val="90000"/>
              </a:lnSpc>
              <a:spcBef>
                <a:spcPct val="50000"/>
              </a:spcBef>
            </a:pPr>
            <a:r>
              <a:rPr lang="en-US" sz="1600" b="1">
                <a:cs typeface="Arial" charset="0"/>
              </a:rPr>
              <a:t>If you sell 15,686 units, you will break even. If you sell more, you will earn a profit. If you sell less, you will lose money.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228600"/>
            <a:ext cx="3048000" cy="1143000"/>
          </a:xfrm>
        </p:spPr>
        <p:txBody>
          <a:bodyPr/>
          <a:lstStyle/>
          <a:p>
            <a:r>
              <a:rPr lang="en-US" b="1"/>
              <a:t>Determining           Profitability</a:t>
            </a:r>
          </a:p>
        </p:txBody>
      </p:sp>
      <p:pic>
        <p:nvPicPr>
          <p:cNvPr id="156675" name="Picture 3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4495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276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What profit did the business make this year?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5562600" y="3352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9900"/>
                </a:solidFill>
                <a:latin typeface="Times New Roman" pitchFamily="18" charset="0"/>
              </a:rPr>
              <a:t>$34,920</a:t>
            </a:r>
          </a:p>
        </p:txBody>
      </p:sp>
      <p:sp>
        <p:nvSpPr>
          <p:cNvPr id="156680" name="Text Box 8"/>
          <p:cNvSpPr txBox="1">
            <a:spLocks noChangeArrowheads="1"/>
          </p:cNvSpPr>
          <p:nvPr/>
        </p:nvSpPr>
        <p:spPr bwMode="auto">
          <a:xfrm>
            <a:off x="5715000" y="4038600"/>
            <a:ext cx="29718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Taxes will be calculated using this amount. 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Many business owners try to make this number as small as possible to avoid paying excessive taxes.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56682" name="Oval 10"/>
          <p:cNvSpPr>
            <a:spLocks noChangeArrowheads="1"/>
          </p:cNvSpPr>
          <p:nvPr/>
        </p:nvSpPr>
        <p:spPr bwMode="auto">
          <a:xfrm>
            <a:off x="304800" y="6248400"/>
            <a:ext cx="51816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9" grpId="0" autoUpdateAnimBg="0"/>
      <p:bldP spid="156680" grpId="0" autoUpdateAnimBg="0"/>
      <p:bldP spid="1566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Balance Sheet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153400" cy="4343400"/>
          </a:xfrm>
        </p:spPr>
        <p:txBody>
          <a:bodyPr/>
          <a:lstStyle/>
          <a:p>
            <a:r>
              <a:rPr lang="en-US" b="1"/>
              <a:t>A report of the final balances of all assets, liabilities, and owner’s equity at the end of a period.</a:t>
            </a:r>
          </a:p>
          <a:p>
            <a:endParaRPr lang="en-US" b="1"/>
          </a:p>
          <a:p>
            <a:r>
              <a:rPr lang="en-US" b="1"/>
              <a:t>The Structure of a Balance Sheet:</a:t>
            </a:r>
          </a:p>
          <a:p>
            <a:pPr>
              <a:buFontTx/>
              <a:buNone/>
            </a:pPr>
            <a:r>
              <a:rPr lang="en-US" b="1"/>
              <a:t> </a:t>
            </a:r>
            <a:br>
              <a:rPr lang="en-US" b="1"/>
            </a:br>
            <a:r>
              <a:rPr lang="en-US"/>
              <a:t>	  </a:t>
            </a:r>
            <a:r>
              <a:rPr lang="en-US" b="1">
                <a:solidFill>
                  <a:srgbClr val="FF0000"/>
                </a:solidFill>
              </a:rPr>
              <a:t>Assets = Liabilities + Equity</a:t>
            </a:r>
            <a:r>
              <a:rPr lang="en-US"/>
              <a:t/>
            </a:r>
            <a:br>
              <a:rPr lang="en-US"/>
            </a:br>
            <a:r>
              <a:rPr lang="en-US"/>
              <a:t>     </a:t>
            </a:r>
            <a:r>
              <a:rPr lang="en-US" sz="2400" i="1"/>
              <a:t>The two sides of the equation must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162800" cy="609600"/>
          </a:xfrm>
        </p:spPr>
        <p:txBody>
          <a:bodyPr/>
          <a:lstStyle/>
          <a:p>
            <a:r>
              <a:rPr lang="en-US" sz="4400"/>
              <a:t>Personal Balance Sheet</a:t>
            </a:r>
            <a:br>
              <a:rPr lang="en-US" sz="4400"/>
            </a:br>
            <a:r>
              <a:rPr lang="en-US" sz="2400" i="1"/>
              <a:t>(A simple example)</a:t>
            </a:r>
          </a:p>
        </p:txBody>
      </p:sp>
      <p:graphicFrame>
        <p:nvGraphicFramePr>
          <p:cNvPr id="204809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990600" y="17526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7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7526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094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5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04800" y="24384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4572000" y="2895600"/>
            <a:ext cx="3200400" cy="2978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Assets </a:t>
            </a:r>
            <a:r>
              <a:rPr lang="en-US">
                <a:solidFill>
                  <a:srgbClr val="000000"/>
                </a:solidFill>
              </a:rPr>
              <a:t>represent things of value that a person or company owns and has in its possession or something that will be received and can be measured objectively.</a:t>
            </a: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609600" y="2590800"/>
            <a:ext cx="3962400" cy="396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299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3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914400" y="2895600"/>
            <a:ext cx="3200400" cy="3390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Liabilities</a:t>
            </a:r>
            <a:r>
              <a:rPr lang="en-US">
                <a:solidFill>
                  <a:srgbClr val="000000"/>
                </a:solidFill>
              </a:rPr>
              <a:t> are what a person or company owes to others-- creditors, suppliers, tax authorities, employees etc. 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They are obligations that must be paid under certain conditions and time frames.</a:t>
            </a: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  <a:p>
            <a:pPr algn="l"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4267200" y="2895600"/>
            <a:ext cx="3962400" cy="190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50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9050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1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050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914400" y="2895600"/>
            <a:ext cx="3200400" cy="35258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A company's </a:t>
            </a:r>
            <a:r>
              <a:rPr lang="en-US">
                <a:solidFill>
                  <a:srgbClr val="FF0000"/>
                </a:solidFill>
              </a:rPr>
              <a:t>equity</a:t>
            </a:r>
            <a:r>
              <a:rPr lang="en-US">
                <a:solidFill>
                  <a:srgbClr val="000000"/>
                </a:solidFill>
              </a:rPr>
              <a:t> represents </a:t>
            </a:r>
            <a:r>
              <a:rPr lang="en-US" u="sng">
                <a:solidFill>
                  <a:schemeClr val="hlink"/>
                </a:solidFill>
              </a:rPr>
              <a:t>retained earnings</a:t>
            </a:r>
            <a:r>
              <a:rPr lang="en-US">
                <a:solidFill>
                  <a:srgbClr val="000000"/>
                </a:solidFill>
              </a:rPr>
              <a:t> and funds contributed by its shareholders, who accept the uncertainty that comes with ownership risk in exchange for what they hope will be a good return on their investment.</a:t>
            </a:r>
          </a:p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On an individual’s balance sheet, it would be called Net Worth </a:t>
            </a:r>
            <a:r>
              <a:rPr lang="en-US" i="1">
                <a:solidFill>
                  <a:srgbClr val="000000"/>
                </a:solidFill>
              </a:rPr>
              <a:t>(as in this example).</a:t>
            </a:r>
          </a:p>
        </p:txBody>
      </p:sp>
      <p:sp>
        <p:nvSpPr>
          <p:cNvPr id="215046" name="Oval 6"/>
          <p:cNvSpPr>
            <a:spLocks noChangeArrowheads="1"/>
          </p:cNvSpPr>
          <p:nvPr/>
        </p:nvSpPr>
        <p:spPr bwMode="auto">
          <a:xfrm>
            <a:off x="4267200" y="4495800"/>
            <a:ext cx="4114800" cy="1066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Utilizing Financial Information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Students will be able to: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Determine profitability of a business by reading an Income Statement or Balance Sheet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Reading a Balance Sheet</a:t>
            </a:r>
          </a:p>
        </p:txBody>
      </p:sp>
      <p:graphicFrame>
        <p:nvGraphicFramePr>
          <p:cNvPr id="21709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371600"/>
          <a:ext cx="6707188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9" name="Document" r:id="rId4" imgW="5705280" imgH="3524040" progId="WP10Doc">
                  <p:embed/>
                </p:oleObj>
              </mc:Choice>
              <mc:Fallback>
                <p:oleObj name="Document" r:id="rId4" imgW="5705280" imgH="3524040" progId="WP10Doc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6707188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174625" y="3040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/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524000" y="5715000"/>
            <a:ext cx="5867400" cy="779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             Assets = Liabilities + Equity </a:t>
            </a:r>
            <a:r>
              <a:rPr lang="en-US" i="1">
                <a:solidFill>
                  <a:srgbClr val="000000"/>
                </a:solidFill>
              </a:rPr>
              <a:t>(Net Worth)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It Balances…thus the name of this report!</a:t>
            </a:r>
          </a:p>
        </p:txBody>
      </p:sp>
      <p:sp>
        <p:nvSpPr>
          <p:cNvPr id="217094" name="Oval 6"/>
          <p:cNvSpPr>
            <a:spLocks noChangeArrowheads="1"/>
          </p:cNvSpPr>
          <p:nvPr/>
        </p:nvSpPr>
        <p:spPr bwMode="auto">
          <a:xfrm>
            <a:off x="685800" y="4876800"/>
            <a:ext cx="7620000" cy="609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Company Balance Sheet</a:t>
            </a:r>
          </a:p>
        </p:txBody>
      </p:sp>
      <p:pic>
        <p:nvPicPr>
          <p:cNvPr id="194570" name="Picture 10" descr="wb_balance_she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524000"/>
            <a:ext cx="5543550" cy="5014913"/>
          </a:xfrm>
          <a:prstGeom prst="rect">
            <a:avLst/>
          </a:prstGeom>
          <a:noFill/>
        </p:spPr>
      </p:pic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7772400" y="39624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Assets</a:t>
            </a:r>
          </a:p>
          <a:p>
            <a:pPr algn="l">
              <a:spcBef>
                <a:spcPct val="50000"/>
              </a:spcBef>
            </a:pPr>
            <a:endParaRPr lang="en-US" sz="2000">
              <a:solidFill>
                <a:srgbClr val="FF0000"/>
              </a:solidFill>
            </a:endParaRPr>
          </a:p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94572" name="Text Box 12"/>
          <p:cNvSpPr txBox="1">
            <a:spLocks noChangeArrowheads="1"/>
          </p:cNvSpPr>
          <p:nvPr/>
        </p:nvSpPr>
        <p:spPr bwMode="auto">
          <a:xfrm>
            <a:off x="7086600" y="60198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</a:rPr>
              <a:t>Liabilities + Equity</a:t>
            </a:r>
          </a:p>
        </p:txBody>
      </p:sp>
      <p:sp>
        <p:nvSpPr>
          <p:cNvPr id="194573" name="AutoShape 13"/>
          <p:cNvSpPr>
            <a:spLocks noChangeArrowheads="1"/>
          </p:cNvSpPr>
          <p:nvPr/>
        </p:nvSpPr>
        <p:spPr bwMode="auto">
          <a:xfrm>
            <a:off x="7086600" y="4114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75" name="AutoShape 15"/>
          <p:cNvSpPr>
            <a:spLocks noChangeArrowheads="1"/>
          </p:cNvSpPr>
          <p:nvPr/>
        </p:nvSpPr>
        <p:spPr bwMode="auto">
          <a:xfrm>
            <a:off x="7086600" y="6400800"/>
            <a:ext cx="533400" cy="152400"/>
          </a:xfrm>
          <a:prstGeom prst="lef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/>
              <a:t>Identifying Sources of Capital</a:t>
            </a:r>
            <a:endParaRPr lang="en-US">
              <a:solidFill>
                <a:srgbClr val="009900"/>
              </a:solidFill>
            </a:endParaRPr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956175"/>
            <a:ext cx="25146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543800" cy="4114800"/>
          </a:xfrm>
        </p:spPr>
        <p:txBody>
          <a:bodyPr/>
          <a:lstStyle/>
          <a:p>
            <a:r>
              <a:rPr lang="en-US"/>
              <a:t>How much cash do you have available to start a business?</a:t>
            </a:r>
          </a:p>
          <a:p>
            <a:r>
              <a:rPr lang="en-US"/>
              <a:t>Do you own something that can be used as </a:t>
            </a:r>
            <a:r>
              <a:rPr lang="en-US">
                <a:solidFill>
                  <a:srgbClr val="FF0000"/>
                </a:solidFill>
              </a:rPr>
              <a:t>“collateral”</a:t>
            </a:r>
          </a:p>
          <a:p>
            <a:pPr lvl="1"/>
            <a:r>
              <a:rPr lang="en-US"/>
              <a:t>Security in the form of assets that you pledge to a lender. If you don’t pay your loan, the lender can seize the asset </a:t>
            </a:r>
          </a:p>
          <a:p>
            <a:pPr lvl="1">
              <a:buFontTx/>
              <a:buNone/>
            </a:pPr>
            <a:r>
              <a:rPr lang="en-US"/>
              <a:t>   (i.e., car, home)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Sources of Capital</a:t>
            </a:r>
            <a:br>
              <a:rPr lang="en-US"/>
            </a:br>
            <a:r>
              <a:rPr lang="en-US">
                <a:solidFill>
                  <a:srgbClr val="009900"/>
                </a:solidFill>
              </a:rPr>
              <a:t>$$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Equity Capital</a:t>
            </a:r>
          </a:p>
          <a:p>
            <a:pPr lvl="1">
              <a:lnSpc>
                <a:spcPct val="90000"/>
              </a:lnSpc>
            </a:pPr>
            <a:r>
              <a:rPr lang="en-US"/>
              <a:t>Cash raised for a business in exchange for an ownership stake in the business.</a:t>
            </a:r>
          </a:p>
          <a:p>
            <a:pPr lvl="2">
              <a:lnSpc>
                <a:spcPct val="90000"/>
              </a:lnSpc>
            </a:pPr>
            <a:r>
              <a:rPr lang="en-US"/>
              <a:t>Equity:  Ownership in a business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Forms of Equity Financing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Friends and family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Private investors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Partners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Venture capitalists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Funding, grants or subsidies from state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The 5 C’s of Credit</a:t>
            </a:r>
            <a:br>
              <a:rPr lang="en-US"/>
            </a:br>
            <a:r>
              <a:rPr lang="en-US"/>
              <a:t>to Qualify for a Loan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57400"/>
            <a:ext cx="5791200" cy="4495800"/>
          </a:xfrm>
        </p:spPr>
        <p:txBody>
          <a:bodyPr/>
          <a:lstStyle/>
          <a:p>
            <a:r>
              <a:rPr lang="en-US"/>
              <a:t>Character</a:t>
            </a:r>
          </a:p>
          <a:p>
            <a:r>
              <a:rPr lang="en-US"/>
              <a:t>Capacity</a:t>
            </a:r>
          </a:p>
          <a:p>
            <a:r>
              <a:rPr lang="en-US"/>
              <a:t>Capital</a:t>
            </a:r>
          </a:p>
          <a:p>
            <a:r>
              <a:rPr lang="en-US"/>
              <a:t>Collateral</a:t>
            </a:r>
          </a:p>
          <a:p>
            <a:r>
              <a:rPr lang="en-US"/>
              <a:t>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5 C’s of Credit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Character</a:t>
            </a:r>
          </a:p>
          <a:p>
            <a:pPr lvl="1"/>
            <a:r>
              <a:rPr lang="en-US"/>
              <a:t>A borrower’s reputation, experience, and ethical values.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>
                <a:solidFill>
                  <a:srgbClr val="FF0000"/>
                </a:solidFill>
              </a:rPr>
              <a:t>Capacity</a:t>
            </a:r>
          </a:p>
          <a:p>
            <a:pPr lvl="1"/>
            <a:r>
              <a:rPr lang="en-US"/>
              <a:t>Ability to repay loan. Based on incoming and outgoing-cash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5 C’s of Credit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Capital</a:t>
            </a:r>
          </a:p>
          <a:p>
            <a:pPr lvl="1"/>
            <a:r>
              <a:rPr lang="en-US"/>
              <a:t>Money to operate a business</a:t>
            </a:r>
          </a:p>
          <a:p>
            <a:pPr lvl="1"/>
            <a:r>
              <a:rPr lang="en-US"/>
              <a:t>The net worth of a business</a:t>
            </a:r>
            <a:r>
              <a:rPr lang="en-US">
                <a:cs typeface="Times New Roman" pitchFamily="18" charset="0"/>
              </a:rPr>
              <a:t>–the amount by which the assets of the business exceed the liabilities.</a:t>
            </a:r>
          </a:p>
          <a:p>
            <a:pPr lvl="1"/>
            <a:endParaRPr lang="en-US">
              <a:cs typeface="Times New Roman" pitchFamily="18" charset="0"/>
            </a:endParaRPr>
          </a:p>
          <a:p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Collateral</a:t>
            </a:r>
          </a:p>
          <a:p>
            <a:pPr lvl="1"/>
            <a:r>
              <a:rPr lang="en-US"/>
              <a:t>Security in the form of assets you pledge to a lender.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5 C’s of Credit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47863"/>
            <a:ext cx="8777288" cy="4605337"/>
          </a:xfrm>
        </p:spPr>
        <p:txBody>
          <a:bodyPr/>
          <a:lstStyle/>
          <a:p>
            <a:r>
              <a:rPr lang="en-US" sz="2800">
                <a:solidFill>
                  <a:srgbClr val="FF0000"/>
                </a:solidFill>
              </a:rPr>
              <a:t>Conditions</a:t>
            </a:r>
          </a:p>
          <a:p>
            <a:pPr lvl="1"/>
            <a:r>
              <a:rPr lang="en-US" sz="2400"/>
              <a:t>Conditions of the environment in which the business operates. Lenders consider:</a:t>
            </a:r>
          </a:p>
          <a:p>
            <a:pPr lvl="2"/>
            <a:r>
              <a:rPr lang="en-US" sz="2000"/>
              <a:t>Economic conditions</a:t>
            </a:r>
          </a:p>
          <a:p>
            <a:pPr lvl="2"/>
            <a:r>
              <a:rPr lang="en-US" sz="2000"/>
              <a:t>Potential for growth</a:t>
            </a:r>
          </a:p>
          <a:p>
            <a:pPr lvl="2"/>
            <a:r>
              <a:rPr lang="en-US" sz="2000"/>
              <a:t>Amount of competition</a:t>
            </a:r>
          </a:p>
          <a:p>
            <a:pPr lvl="2"/>
            <a:r>
              <a:rPr lang="en-US" sz="2000"/>
              <a:t>Location</a:t>
            </a:r>
          </a:p>
          <a:p>
            <a:pPr lvl="2"/>
            <a:r>
              <a:rPr lang="en-US" sz="2000"/>
              <a:t>Form of ownership</a:t>
            </a:r>
          </a:p>
          <a:p>
            <a:pPr lvl="2">
              <a:buFontTx/>
              <a:buNone/>
            </a:pPr>
            <a:endParaRPr lang="en-US" sz="2000"/>
          </a:p>
          <a:p>
            <a:pPr lvl="1"/>
            <a:r>
              <a:rPr lang="en-US" sz="2400"/>
              <a:t>Some lenders will require certain types of insurance coverage to limit their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Obtaining a Loan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Lenders that do not want an equity stake in your company, but are willing to loan you money for your business, will have you pay interest on the amount borrowed.</a:t>
            </a:r>
          </a:p>
          <a:p>
            <a:pPr lvl="1"/>
            <a:r>
              <a:rPr lang="en-US">
                <a:solidFill>
                  <a:schemeClr val="accent2"/>
                </a:solidFill>
              </a:rPr>
              <a:t>Interest:</a:t>
            </a:r>
            <a:r>
              <a:rPr lang="en-US"/>
              <a:t> The amount paid to “use</a:t>
            </a:r>
            <a:r>
              <a:rPr lang="en-US">
                <a:cs typeface="Times New Roman" pitchFamily="18" charset="0"/>
              </a:rPr>
              <a:t>”</a:t>
            </a:r>
            <a:r>
              <a:rPr lang="en-US"/>
              <a:t> money for a period of time. </a:t>
            </a:r>
          </a:p>
          <a:p>
            <a:pPr lvl="2"/>
            <a:r>
              <a:rPr lang="en-US"/>
              <a:t>The original amount lent is called the </a:t>
            </a:r>
            <a:r>
              <a:rPr lang="en-US">
                <a:solidFill>
                  <a:schemeClr val="accent2"/>
                </a:solidFill>
              </a:rPr>
              <a:t>principal</a:t>
            </a:r>
          </a:p>
          <a:p>
            <a:pPr lvl="2"/>
            <a:r>
              <a:rPr lang="en-US"/>
              <a:t>The percentage of the principal which must be paid annually as interest is called the </a:t>
            </a:r>
            <a:r>
              <a:rPr lang="en-US">
                <a:solidFill>
                  <a:schemeClr val="accent2"/>
                </a:solidFill>
              </a:rPr>
              <a:t>interest rate</a:t>
            </a:r>
            <a:r>
              <a:rPr lang="en-US"/>
              <a:t>.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/>
              <a:t>Calculating Interest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 x Interest Rate x Time = Interest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PRT = I</a:t>
            </a:r>
          </a:p>
          <a:p>
            <a:pPr algn="ctr">
              <a:buFontTx/>
              <a:buNone/>
            </a:pPr>
            <a:r>
              <a:rPr lang="en-US" sz="1600"/>
              <a:t>Principal (P)  = $50,000</a:t>
            </a:r>
          </a:p>
          <a:p>
            <a:pPr algn="ctr">
              <a:buFontTx/>
              <a:buNone/>
            </a:pPr>
            <a:r>
              <a:rPr lang="en-US" sz="1600"/>
              <a:t>Interest Rate (R) = 8%</a:t>
            </a:r>
          </a:p>
          <a:p>
            <a:pPr algn="ctr">
              <a:buFontTx/>
              <a:buNone/>
            </a:pPr>
            <a:r>
              <a:rPr lang="en-US" sz="1600"/>
              <a:t>Time (T)  =  5 years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$50,000 x .08  =  $4,000 interest/year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$4,000 x 5  =  $20,000 total interest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$50,000+ $20,000  =  $70,000 total to repay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DECA Business Plan Format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B2B2B2"/>
                </a:solidFill>
              </a:rPr>
              <a:t>Section I: Executive Summary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B2B2"/>
                </a:solidFill>
              </a:rPr>
              <a:t>Section II: Analysis of Business Situation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rgbClr val="B2B2B2"/>
                </a:solidFill>
              </a:rPr>
              <a:t>Rationale and marketing research, Description of Business, Self-analysis, Analysis of the business opportunity, customer and location, and Proposed organization</a:t>
            </a:r>
          </a:p>
          <a:p>
            <a:pPr>
              <a:lnSpc>
                <a:spcPct val="95000"/>
              </a:lnSpc>
              <a:buFontTx/>
              <a:buNone/>
            </a:pPr>
            <a:r>
              <a:rPr lang="en-US" dirty="0">
                <a:solidFill>
                  <a:srgbClr val="B2B2B2"/>
                </a:solidFill>
                <a:cs typeface="Times New Roman" pitchFamily="18" charset="0"/>
              </a:rPr>
              <a:t>•  </a:t>
            </a:r>
            <a:r>
              <a:rPr lang="en-US" dirty="0">
                <a:solidFill>
                  <a:srgbClr val="B2B2B2"/>
                </a:solidFill>
              </a:rPr>
              <a:t>Section III: Marketing and Promotional </a:t>
            </a:r>
            <a:r>
              <a:rPr lang="en-US" dirty="0" smtClean="0">
                <a:solidFill>
                  <a:srgbClr val="B2B2B2"/>
                </a:solidFill>
              </a:rPr>
              <a:t>Plan</a:t>
            </a:r>
          </a:p>
          <a:p>
            <a:pPr>
              <a:lnSpc>
                <a:spcPct val="95000"/>
              </a:lnSpc>
            </a:pPr>
            <a:r>
              <a:rPr lang="en-US" dirty="0" smtClean="0">
                <a:solidFill>
                  <a:srgbClr val="B2B2B2"/>
                </a:solidFill>
              </a:rPr>
              <a:t>Section IV: Planned Operation</a:t>
            </a:r>
            <a:endParaRPr lang="en-US" dirty="0">
              <a:solidFill>
                <a:srgbClr val="B2B2B2"/>
              </a:solidFill>
            </a:endParaRPr>
          </a:p>
          <a:p>
            <a:pPr>
              <a:lnSpc>
                <a:spcPct val="95000"/>
              </a:lnSpc>
              <a:buFontTx/>
              <a:buNone/>
            </a:pPr>
            <a:r>
              <a:rPr lang="en-US" sz="1000" dirty="0"/>
              <a:t>   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• 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Section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Planned Financing</a:t>
            </a:r>
            <a:endParaRPr lang="en-US" dirty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lnSpc>
                <a:spcPct val="75000"/>
              </a:lnSpc>
              <a:buFontTx/>
              <a:buNone/>
            </a:pPr>
            <a:r>
              <a:rPr lang="en-US" dirty="0">
                <a:cs typeface="Times New Roman" pitchFamily="18" charset="0"/>
              </a:rPr>
              <a:t>	–  </a:t>
            </a:r>
            <a:r>
              <a:rPr lang="en-US" sz="1800" dirty="0">
                <a:cs typeface="Times New Roman" pitchFamily="18" charset="0"/>
              </a:rPr>
              <a:t>Income Statements, Amortization, and Return on Investment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/>
              <a:t>Calculating Monthly Payment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1600" b="1"/>
              <a:t>Principal (P)  = $50,000</a:t>
            </a:r>
          </a:p>
          <a:p>
            <a:pPr algn="ctr">
              <a:buFontTx/>
              <a:buNone/>
            </a:pPr>
            <a:r>
              <a:rPr lang="en-US" sz="1600" b="1"/>
              <a:t>Interest Rate (R) = 8%</a:t>
            </a:r>
          </a:p>
          <a:p>
            <a:pPr algn="ctr">
              <a:buFontTx/>
              <a:buNone/>
            </a:pPr>
            <a:r>
              <a:rPr lang="en-US" sz="1600" b="1"/>
              <a:t>Time (T)  =  5 years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</a:rPr>
              <a:t>$70,000 total to repay over 5 years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 Amortization: Calculating fixed monthly payments over the life of the loan.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5 years  =  60 months</a:t>
            </a:r>
          </a:p>
          <a:p>
            <a:pPr algn="ctr">
              <a:buFontTx/>
              <a:buNone/>
            </a:pP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$70,000 </a:t>
            </a:r>
            <a:r>
              <a:rPr lang="en-US">
                <a:solidFill>
                  <a:srgbClr val="FF0000"/>
                </a:solidFill>
                <a:cs typeface="Times New Roman" pitchFamily="18" charset="0"/>
                <a:sym typeface="WP MathA" pitchFamily="2" charset="2"/>
              </a:rPr>
              <a:t> 60  = $1,166.67 (monthly payment)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z="3000">
                <a:solidFill>
                  <a:schemeClr val="accent2"/>
                </a:solidFill>
              </a:rPr>
              <a:t>Section IV:</a:t>
            </a:r>
            <a:r>
              <a:rPr lang="en-US" sz="3400"/>
              <a:t/>
            </a:r>
            <a:br>
              <a:rPr lang="en-US" sz="3400"/>
            </a:br>
            <a:r>
              <a:rPr lang="en-US" sz="3200"/>
              <a:t>Calculating Return on Investment (ROI)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38350"/>
            <a:ext cx="8777288" cy="4514850"/>
          </a:xfrm>
        </p:spPr>
        <p:txBody>
          <a:bodyPr/>
          <a:lstStyle/>
          <a:p>
            <a:r>
              <a:rPr lang="en-US"/>
              <a:t>ROI</a:t>
            </a:r>
          </a:p>
          <a:p>
            <a:pPr lvl="1"/>
            <a:r>
              <a:rPr lang="en-US" b="1"/>
              <a:t>A comparison of the money earned (or lost) on an investment to the amount of money invested.</a:t>
            </a:r>
          </a:p>
          <a:p>
            <a:pPr lvl="2"/>
            <a:r>
              <a:rPr lang="en-US"/>
              <a:t>You need to determine your potential ROI </a:t>
            </a:r>
            <a:r>
              <a:rPr lang="en-US" b="1">
                <a:solidFill>
                  <a:schemeClr val="accent2"/>
                </a:solidFill>
              </a:rPr>
              <a:t>before</a:t>
            </a:r>
            <a:r>
              <a:rPr lang="en-US"/>
              <a:t> you start your business. If the return is too low, don’t waste your time with this business.</a:t>
            </a:r>
          </a:p>
          <a:p>
            <a:pPr lvl="2">
              <a:buFontTx/>
              <a:buNone/>
            </a:pPr>
            <a:endParaRPr lang="en-US"/>
          </a:p>
          <a:p>
            <a:pPr lvl="1" algn="ctr">
              <a:buFontTx/>
              <a:buNone/>
            </a:pPr>
            <a:r>
              <a:rPr lang="en-US" sz="4000">
                <a:solidFill>
                  <a:srgbClr val="FF0000"/>
                </a:solidFill>
              </a:rPr>
              <a:t>Time is money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7162800" cy="609600"/>
          </a:xfrm>
        </p:spPr>
        <p:txBody>
          <a:bodyPr/>
          <a:lstStyle/>
          <a:p>
            <a:r>
              <a:rPr lang="en-US"/>
              <a:t>Calculating Return on Investment</a:t>
            </a:r>
            <a:br>
              <a:rPr lang="en-US"/>
            </a:br>
            <a:r>
              <a:rPr lang="en-US"/>
              <a:t>(ROI)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• Smart investors look for returns of </a:t>
            </a:r>
          </a:p>
          <a:p>
            <a:pPr>
              <a:buFontTx/>
              <a:buNone/>
            </a:pPr>
            <a:r>
              <a:rPr lang="en-US">
                <a:cs typeface="Times New Roman" pitchFamily="18" charset="0"/>
              </a:rPr>
              <a:t>  10% or higher from a business.</a:t>
            </a:r>
          </a:p>
          <a:p>
            <a:pPr algn="ctr">
              <a:buFontTx/>
              <a:buNone/>
            </a:pP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$80,000 investment</a:t>
            </a:r>
          </a:p>
          <a:p>
            <a:pPr algn="ctr">
              <a:buFontTx/>
              <a:buNone/>
            </a:pPr>
            <a:r>
              <a:rPr lang="en-US" sz="1600" b="1">
                <a:solidFill>
                  <a:schemeClr val="accent2"/>
                </a:solidFill>
                <a:cs typeface="Times New Roman" pitchFamily="18" charset="0"/>
              </a:rPr>
              <a:t>10% yearly return (ROI)</a:t>
            </a:r>
          </a:p>
          <a:p>
            <a:pPr algn="ctr">
              <a:buFontTx/>
              <a:buNone/>
            </a:pPr>
            <a:endParaRPr lang="en-US" sz="1600">
              <a:solidFill>
                <a:schemeClr val="accent2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$80,000 x .10  =  $8,000 ROI (annual Net Profit)</a:t>
            </a:r>
          </a:p>
          <a:p>
            <a:pPr algn="ctr">
              <a:buFontTx/>
              <a:buNone/>
            </a:pPr>
            <a:r>
              <a:rPr lang="en-US" sz="1400"/>
              <a:t>   </a:t>
            </a:r>
          </a:p>
          <a:p>
            <a:pPr>
              <a:buFontTx/>
              <a:buNone/>
            </a:pPr>
            <a:r>
              <a:rPr lang="en-US" b="1"/>
              <a:t>Remember:</a:t>
            </a:r>
          </a:p>
          <a:p>
            <a:pPr lvl="1" algn="ctr">
              <a:buFontTx/>
              <a:buNone/>
            </a:pPr>
            <a:r>
              <a:rPr lang="en-US" sz="3200">
                <a:solidFill>
                  <a:srgbClr val="FF0000"/>
                </a:solidFill>
                <a:latin typeface="Benguiat Bk BT" pitchFamily="18" charset="0"/>
              </a:rPr>
              <a:t>Your MONEY should work hard for you;</a:t>
            </a:r>
          </a:p>
          <a:p>
            <a:pPr lvl="1" algn="ctr">
              <a:buFontTx/>
              <a:buNone/>
            </a:pPr>
            <a:r>
              <a:rPr lang="en-US" sz="3200">
                <a:solidFill>
                  <a:srgbClr val="FF0000"/>
                </a:solidFill>
                <a:latin typeface="Benguiat Bk BT" pitchFamily="18" charset="0"/>
              </a:rPr>
              <a:t>not YOU work hard for your money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Utilizing Financial Information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solidFill>
                  <a:srgbClr val="FF0000"/>
                </a:solidFill>
              </a:rPr>
              <a:t>Let’s Review: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Estimate start-up costs, Costs of Goods Sold, and operating expenses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gross income, net income, and break-even point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Differentiate between fixed and variable costs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Determine profitability of a business by reading an Income Statement or Balance Sheet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Assess entrepreneur’s own collateral or equity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Evaluate need and ability to acquire a loan from an outside source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a loan’s interest rate and monthly payments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Calculate capitalization rate on an investment</a:t>
            </a:r>
          </a:p>
          <a:p>
            <a:pPr lvl="1"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IV:</a:t>
            </a:r>
            <a:r>
              <a:rPr lang="en-US"/>
              <a:t/>
            </a:r>
            <a:br>
              <a:rPr lang="en-US"/>
            </a:br>
            <a:r>
              <a:rPr lang="en-US" sz="3200"/>
              <a:t>Projecting Cash Flow for Business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new business owner must be able to:</a:t>
            </a:r>
          </a:p>
          <a:p>
            <a:pPr lvl="1"/>
            <a:r>
              <a:rPr lang="en-US"/>
              <a:t>Estimate Start-up Costs, Costs of Goods Sold  (COGS), and Operating Expenses</a:t>
            </a:r>
          </a:p>
          <a:p>
            <a:pPr lvl="1"/>
            <a:r>
              <a:rPr lang="en-US"/>
              <a:t>Calculate Gross Income and Net Income</a:t>
            </a:r>
          </a:p>
          <a:p>
            <a:pPr lvl="1">
              <a:buFontTx/>
              <a:buNone/>
            </a:pPr>
            <a:endParaRPr lang="en-US"/>
          </a:p>
          <a:p>
            <a:r>
              <a:rPr lang="en-US"/>
              <a:t>All of these items</a:t>
            </a:r>
            <a:r>
              <a:rPr lang="en-US">
                <a:cs typeface="Times New Roman" pitchFamily="18" charset="0"/>
              </a:rPr>
              <a:t> are found on an </a:t>
            </a:r>
            <a:r>
              <a:rPr lang="en-US">
                <a:solidFill>
                  <a:schemeClr val="accent2"/>
                </a:solidFill>
                <a:cs typeface="Times New Roman" pitchFamily="18" charset="0"/>
              </a:rPr>
              <a:t>Income Statement</a:t>
            </a:r>
            <a:r>
              <a:rPr lang="en-US">
                <a:cs typeface="Times New Roman" pitchFamily="18" charset="0"/>
              </a:rPr>
              <a:t>–the final section of the business plan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304800"/>
            <a:ext cx="3429000" cy="914400"/>
          </a:xfrm>
        </p:spPr>
        <p:txBody>
          <a:bodyPr/>
          <a:lstStyle/>
          <a:p>
            <a:r>
              <a:rPr lang="en-US" b="1"/>
              <a:t>Income Statement</a:t>
            </a:r>
          </a:p>
        </p:txBody>
      </p:sp>
      <p:pic>
        <p:nvPicPr>
          <p:cNvPr id="143366" name="Picture 6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4495800" cy="655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5715000" y="1981200"/>
            <a:ext cx="28194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A.K.A.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Profit and Loss Statement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5791200" y="3505200"/>
            <a:ext cx="2895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latin typeface="Times New Roman" pitchFamily="18" charset="0"/>
              </a:rPr>
              <a:t>Summary of a company’s profit or loss during any one given period of time, such as a month, quarter, or one year.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4681538" cy="640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5181600" y="381000"/>
            <a:ext cx="3810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3000" b="1">
                <a:solidFill>
                  <a:schemeClr val="bg1"/>
                </a:solidFill>
              </a:rPr>
              <a:t>Interpreting an Income Statement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endParaRPr lang="en-US" sz="320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en-US" sz="2400">
                <a:latin typeface="Times New Roman" pitchFamily="18" charset="0"/>
              </a:rPr>
              <a:t>What are the differences between </a:t>
            </a:r>
            <a:r>
              <a:rPr lang="en-US" sz="2400" b="1">
                <a:latin typeface="Times New Roman" pitchFamily="18" charset="0"/>
              </a:rPr>
              <a:t>fixed</a:t>
            </a:r>
            <a:r>
              <a:rPr lang="en-US" sz="2400">
                <a:latin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</a:rPr>
              <a:t>variable</a:t>
            </a:r>
            <a:r>
              <a:rPr lang="en-US" sz="2400">
                <a:latin typeface="Times New Roman" pitchFamily="18" charset="0"/>
              </a:rPr>
              <a:t> expenses?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5715000" y="3429000"/>
            <a:ext cx="2971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Fixed:</a:t>
            </a:r>
            <a:r>
              <a:rPr lang="en-US" sz="2400">
                <a:latin typeface="Times New Roman" pitchFamily="18" charset="0"/>
              </a:rPr>
              <a:t>  Expenses that do NOT change with number of units sold or produced.</a:t>
            </a:r>
          </a:p>
        </p:txBody>
      </p:sp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5715000" y="5105400"/>
            <a:ext cx="3200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Variable:</a:t>
            </a:r>
            <a:r>
              <a:rPr lang="en-US" sz="2400">
                <a:latin typeface="Times New Roman" pitchFamily="18" charset="0"/>
              </a:rPr>
              <a:t>  Expenses that DO change with units sold or produced.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Start-up Costs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one time-only expenses paid to establish a business. Many entrepreneurs have to borrow the money </a:t>
            </a:r>
            <a:r>
              <a:rPr lang="en-US" sz="2000"/>
              <a:t>(friends, family, savings, partners, private investors, etc)</a:t>
            </a:r>
            <a:r>
              <a:rPr lang="en-US" sz="2800"/>
              <a:t> </a:t>
            </a:r>
          </a:p>
          <a:p>
            <a:r>
              <a:rPr lang="en-US" sz="2800"/>
              <a:t>Common costs include:</a:t>
            </a:r>
          </a:p>
          <a:p>
            <a:pPr lvl="1"/>
            <a:r>
              <a:rPr lang="en-US" sz="2400"/>
              <a:t>Equipment and supplies</a:t>
            </a:r>
          </a:p>
          <a:p>
            <a:pPr lvl="1"/>
            <a:r>
              <a:rPr lang="en-US" sz="2400"/>
              <a:t>Furniture and fixtures</a:t>
            </a:r>
          </a:p>
          <a:p>
            <a:pPr lvl="1"/>
            <a:r>
              <a:rPr lang="en-US" sz="2400"/>
              <a:t>Vehicles</a:t>
            </a:r>
          </a:p>
          <a:p>
            <a:pPr lvl="1"/>
            <a:r>
              <a:rPr lang="en-US" sz="2400"/>
              <a:t>Remodeling, electrical and plumbing</a:t>
            </a:r>
          </a:p>
          <a:p>
            <a:pPr lvl="1"/>
            <a:r>
              <a:rPr lang="en-US" sz="2400"/>
              <a:t>Legal and accounting fees</a:t>
            </a:r>
          </a:p>
          <a:p>
            <a:pPr lvl="1"/>
            <a:r>
              <a:rPr lang="en-US" sz="2400"/>
              <a:t>Licensing fees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Costs of Goods Sold</a:t>
            </a:r>
            <a:br>
              <a:rPr lang="en-US"/>
            </a:br>
            <a:r>
              <a:rPr lang="en-US" sz="2400"/>
              <a:t>(COGS)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cost for the inventory to be sold in a business.</a:t>
            </a:r>
          </a:p>
          <a:p>
            <a:pPr lvl="1"/>
            <a:r>
              <a:rPr lang="en-US"/>
              <a:t>Service-only businesses do not have this type of expense. </a:t>
            </a:r>
          </a:p>
        </p:txBody>
      </p:sp>
      <p:pic>
        <p:nvPicPr>
          <p:cNvPr id="138245" name="Picture 5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962400"/>
            <a:ext cx="4875213" cy="852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38246" name="Oval 6"/>
          <p:cNvSpPr>
            <a:spLocks noChangeArrowheads="1"/>
          </p:cNvSpPr>
          <p:nvPr/>
        </p:nvSpPr>
        <p:spPr bwMode="auto">
          <a:xfrm>
            <a:off x="2057400" y="5105400"/>
            <a:ext cx="1600200" cy="228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247" name="Oval 7"/>
          <p:cNvSpPr>
            <a:spLocks noChangeArrowheads="1"/>
          </p:cNvSpPr>
          <p:nvPr/>
        </p:nvSpPr>
        <p:spPr bwMode="auto">
          <a:xfrm>
            <a:off x="2209800" y="6019800"/>
            <a:ext cx="5105400" cy="457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Operating Expenses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81600" y="1981200"/>
            <a:ext cx="3733800" cy="1371600"/>
          </a:xfrm>
        </p:spPr>
        <p:txBody>
          <a:bodyPr/>
          <a:lstStyle/>
          <a:p>
            <a:r>
              <a:rPr lang="en-US" sz="2400"/>
              <a:t>Expenses necessary</a:t>
            </a:r>
          </a:p>
          <a:p>
            <a:pPr>
              <a:buFontTx/>
              <a:buNone/>
            </a:pPr>
            <a:r>
              <a:rPr lang="en-US" sz="2400"/>
              <a:t>    to operate a business.</a:t>
            </a:r>
          </a:p>
          <a:p>
            <a:pPr lvl="1"/>
            <a:r>
              <a:rPr lang="en-US" sz="2000"/>
              <a:t>Includes:</a:t>
            </a:r>
          </a:p>
          <a:p>
            <a:pPr lvl="2"/>
            <a:endParaRPr lang="en-US" sz="1800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3581400"/>
            <a:ext cx="4114800" cy="2590800"/>
          </a:xfrm>
        </p:spPr>
        <p:txBody>
          <a:bodyPr/>
          <a:lstStyle/>
          <a:p>
            <a:pPr lvl="2">
              <a:buFontTx/>
              <a:buNone/>
            </a:pPr>
            <a:r>
              <a:rPr lang="en-US"/>
              <a:t>Salaries</a:t>
            </a:r>
          </a:p>
          <a:p>
            <a:pPr lvl="2">
              <a:buFontTx/>
              <a:buNone/>
            </a:pPr>
            <a:r>
              <a:rPr lang="en-US"/>
              <a:t>Lease</a:t>
            </a:r>
          </a:p>
          <a:p>
            <a:pPr lvl="2">
              <a:buFontTx/>
              <a:buNone/>
            </a:pPr>
            <a:r>
              <a:rPr lang="en-US"/>
              <a:t>Advertising</a:t>
            </a:r>
          </a:p>
          <a:p>
            <a:pPr lvl="2">
              <a:buFontTx/>
              <a:buNone/>
            </a:pPr>
            <a:r>
              <a:rPr lang="en-US"/>
              <a:t>Insurance</a:t>
            </a:r>
          </a:p>
          <a:p>
            <a:pPr lvl="2">
              <a:buFontTx/>
              <a:buNone/>
            </a:pPr>
            <a:r>
              <a:rPr lang="en-US"/>
              <a:t>Office Supplies</a:t>
            </a:r>
          </a:p>
          <a:p>
            <a:pPr lvl="2">
              <a:buFontTx/>
              <a:buNone/>
            </a:pPr>
            <a:r>
              <a:rPr lang="en-US"/>
              <a:t>Utilities, phone, internet, etc.</a:t>
            </a:r>
          </a:p>
        </p:txBody>
      </p:sp>
      <p:pic>
        <p:nvPicPr>
          <p:cNvPr id="141316" name="Picture 4" descr="Income Stmt Ex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4572000" cy="6775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41318" name="Oval 6"/>
          <p:cNvSpPr>
            <a:spLocks noChangeArrowheads="1"/>
          </p:cNvSpPr>
          <p:nvPr/>
        </p:nvSpPr>
        <p:spPr bwMode="auto">
          <a:xfrm>
            <a:off x="228600" y="3429000"/>
            <a:ext cx="1676400" cy="152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Oval 7"/>
          <p:cNvSpPr>
            <a:spLocks noChangeArrowheads="1"/>
          </p:cNvSpPr>
          <p:nvPr/>
        </p:nvSpPr>
        <p:spPr bwMode="auto">
          <a:xfrm>
            <a:off x="381000" y="6324600"/>
            <a:ext cx="4876800" cy="304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SBUSC_PRT_Way_To_Success">
  <a:themeElements>
    <a:clrScheme name="">
      <a:dk1>
        <a:srgbClr val="003366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2A56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P_SBUSC_PRT_Way_To_Succe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BUSC_PRT_Way_To_Succe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BUSC_PRT_Way_To_Success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BUSC_PRT_Way_To_Success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Settings\Owner\Desktop\PPP_SBUSC_PRT_Way_To_Success.pot</Template>
  <TotalTime>1545</TotalTime>
  <Words>1395</Words>
  <Application>Microsoft Office PowerPoint</Application>
  <PresentationFormat>On-screen Show (4:3)</PresentationFormat>
  <Paragraphs>250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PPP_SBUSC_PRT_Way_To_Success</vt:lpstr>
      <vt:lpstr>Document</vt:lpstr>
      <vt:lpstr>Entrepreneurship</vt:lpstr>
      <vt:lpstr>Utilizing Financial Information</vt:lpstr>
      <vt:lpstr>DECA Business Plan Format</vt:lpstr>
      <vt:lpstr>Section IV: Projecting Cash Flow for Business</vt:lpstr>
      <vt:lpstr>Income Statement</vt:lpstr>
      <vt:lpstr>PowerPoint Presentation</vt:lpstr>
      <vt:lpstr>Start-up Costs</vt:lpstr>
      <vt:lpstr>Costs of Goods Sold (COGS)</vt:lpstr>
      <vt:lpstr>Operating Expenses</vt:lpstr>
      <vt:lpstr>Gross &amp; Net Income</vt:lpstr>
      <vt:lpstr>  Gross Income        Net Income</vt:lpstr>
      <vt:lpstr>Break-even Point</vt:lpstr>
      <vt:lpstr>Break-even Point</vt:lpstr>
      <vt:lpstr>Determining           Profitability</vt:lpstr>
      <vt:lpstr>Balance Sheet</vt:lpstr>
      <vt:lpstr>Personal Balance Sheet (A simple example)</vt:lpstr>
      <vt:lpstr>Reading a Balance Sheet</vt:lpstr>
      <vt:lpstr>Reading a Balance Sheet</vt:lpstr>
      <vt:lpstr>Reading a Balance Sheet</vt:lpstr>
      <vt:lpstr>Reading a Balance Sheet</vt:lpstr>
      <vt:lpstr>Company Balance Sheet</vt:lpstr>
      <vt:lpstr>Section IV: Identifying Sources of Capital</vt:lpstr>
      <vt:lpstr>Identifying Sources of Capital $$</vt:lpstr>
      <vt:lpstr>The 5 C’s of Credit to Qualify for a Loan</vt:lpstr>
      <vt:lpstr>The 5 C’s of Credit</vt:lpstr>
      <vt:lpstr>The 5 C’s of Credit</vt:lpstr>
      <vt:lpstr>The 5 C’s of Credit</vt:lpstr>
      <vt:lpstr>Obtaining a Loan</vt:lpstr>
      <vt:lpstr>Section IV: Calculating Interest</vt:lpstr>
      <vt:lpstr>Section IV: Calculating Monthly Payment</vt:lpstr>
      <vt:lpstr>Section IV: Calculating Return on Investment (ROI)</vt:lpstr>
      <vt:lpstr>Calculating Return on Investment (ROI)</vt:lpstr>
      <vt:lpstr>Utilizing Financial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Robert Willardson</dc:creator>
  <cp:lastModifiedBy>Robert Willardson</cp:lastModifiedBy>
  <cp:revision>50</cp:revision>
  <dcterms:created xsi:type="dcterms:W3CDTF">2006-07-05T22:51:18Z</dcterms:created>
  <dcterms:modified xsi:type="dcterms:W3CDTF">2015-05-05T14:45:24Z</dcterms:modified>
</cp:coreProperties>
</file>