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1" r:id="rId10"/>
    <p:sldId id="265" r:id="rId11"/>
    <p:sldId id="262" r:id="rId12"/>
    <p:sldId id="263" r:id="rId13"/>
    <p:sldId id="264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0929"/>
  </p:normalViewPr>
  <p:slideViewPr>
    <p:cSldViewPr>
      <p:cViewPr varScale="1">
        <p:scale>
          <a:sx n="54" d="100"/>
          <a:sy n="54" d="100"/>
        </p:scale>
        <p:origin x="-1003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684463"/>
            <a:ext cx="7770813" cy="812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04925" y="3527425"/>
            <a:ext cx="6400800" cy="79533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F18265-4371-4E0D-B74A-313CCFA1A0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00C4E-2405-4580-AC53-045D14B8D8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7388" y="138113"/>
            <a:ext cx="1955800" cy="6334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6813" y="138113"/>
            <a:ext cx="5718175" cy="633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3B8B1-C919-4D09-BF2D-A11A8A97D6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8EB6A-CA35-4A04-925E-E70FD1FC3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990FA-5C41-4196-9625-B3D24BA26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6813" y="1446213"/>
            <a:ext cx="3836987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1446213"/>
            <a:ext cx="3836988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B87D08-5BB3-4092-9311-73FB51F006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4A1EC-6205-4C04-AB43-465680F55C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FF215-BC60-48A8-83AF-B82D6C8F6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00201-129E-4369-9F08-016A8D482C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86443-D164-4A67-8B92-6A113793E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83A5C-02A0-4A09-A501-2952707E73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35075" y="138113"/>
            <a:ext cx="7758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6813" y="1446213"/>
            <a:ext cx="7826375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3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83363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83363"/>
            <a:ext cx="28956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83363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8C99C25-9D85-4C91-A91A-F2EE2266DA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stshopper.com/index.html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census.gov/main/www/cen2000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lesalecentral.com/clicklink.cfm?linkid=6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Marketing Research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Information Systems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3700"/>
              <a:t>Includes company records, competitor's records, customer profile data, government data</a:t>
            </a:r>
          </a:p>
          <a:p>
            <a:endParaRPr lang="en-US"/>
          </a:p>
        </p:txBody>
      </p:sp>
      <p:pic>
        <p:nvPicPr>
          <p:cNvPr id="17415" name="Picture 7" descr="534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429000"/>
            <a:ext cx="3028950" cy="3028950"/>
          </a:xfrm>
          <a:prstGeom prst="rect">
            <a:avLst/>
          </a:prstGeom>
          <a:noFill/>
        </p:spPr>
      </p:pic>
      <p:pic>
        <p:nvPicPr>
          <p:cNvPr id="17417" name="Picture 9" descr="bst13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200400"/>
            <a:ext cx="2636838" cy="3186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Marketing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/>
              <a:t>Database – a collection (or file) of related information about a specific topic.</a:t>
            </a:r>
          </a:p>
        </p:txBody>
      </p:sp>
      <p:pic>
        <p:nvPicPr>
          <p:cNvPr id="9221" name="Picture 5" descr="databa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667000"/>
            <a:ext cx="4343400" cy="3944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Databases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/>
              <a:t>Sometimes information is collected by bar code scanner, “valued customer cards”</a:t>
            </a:r>
          </a:p>
          <a:p>
            <a:endParaRPr lang="en-US" sz="3700"/>
          </a:p>
          <a:p>
            <a:endParaRPr lang="en-US"/>
          </a:p>
        </p:txBody>
      </p:sp>
      <p:pic>
        <p:nvPicPr>
          <p:cNvPr id="14343" name="Picture 7" descr="fundr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581400"/>
            <a:ext cx="2076450" cy="1674813"/>
          </a:xfrm>
          <a:prstGeom prst="rect">
            <a:avLst/>
          </a:prstGeom>
          <a:noFill/>
        </p:spPr>
      </p:pic>
      <p:pic>
        <p:nvPicPr>
          <p:cNvPr id="14345" name="Picture 9" descr="costcohol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962400"/>
            <a:ext cx="3200400" cy="2000250"/>
          </a:xfrm>
          <a:prstGeom prst="rect">
            <a:avLst/>
          </a:prstGeom>
          <a:noFill/>
        </p:spPr>
      </p:pic>
      <p:pic>
        <p:nvPicPr>
          <p:cNvPr id="14341" name="Picture 5" descr="valuecard_layer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4724400"/>
            <a:ext cx="2505075" cy="131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Databases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700"/>
              <a:t>Often companies sell their information to others</a:t>
            </a:r>
          </a:p>
          <a:p>
            <a:endParaRPr lang="en-US"/>
          </a:p>
        </p:txBody>
      </p:sp>
      <p:pic>
        <p:nvPicPr>
          <p:cNvPr id="15367" name="Picture 7" descr="index3_left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200400"/>
            <a:ext cx="3886200" cy="3425825"/>
          </a:xfrm>
          <a:prstGeom prst="rect">
            <a:avLst/>
          </a:prstGeom>
          <a:noFill/>
        </p:spPr>
      </p:pic>
      <p:pic>
        <p:nvPicPr>
          <p:cNvPr id="15369" name="Picture 9" descr="computer_name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819400"/>
            <a:ext cx="5867400" cy="1739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Limitations of Marketing Research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amount of information that can be gathered is limited by the </a:t>
            </a:r>
            <a:r>
              <a:rPr lang="en-US" b="1"/>
              <a:t>amount of money</a:t>
            </a:r>
            <a:r>
              <a:rPr lang="en-US"/>
              <a:t> a company can afford to spend on the equipment and personnel needed to do the research.</a:t>
            </a:r>
          </a:p>
          <a:p>
            <a:r>
              <a:rPr lang="en-US"/>
              <a:t>Often, there is </a:t>
            </a:r>
            <a:r>
              <a:rPr lang="en-US" b="1"/>
              <a:t>too little time</a:t>
            </a:r>
            <a:r>
              <a:rPr lang="en-US"/>
              <a:t> to do research because decisions must be made before all possible data can be obtained.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Ch. 6.1 </a:t>
            </a:r>
            <a:r>
              <a:rPr lang="en-US" dirty="0" smtClean="0"/>
              <a:t>— Marketing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Information Systems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25" y="2743200"/>
            <a:ext cx="7826375" cy="5026025"/>
          </a:xfrm>
        </p:spPr>
        <p:txBody>
          <a:bodyPr/>
          <a:lstStyle/>
          <a:p>
            <a:r>
              <a:rPr lang="en-US" sz="3700"/>
              <a:t>The importance of marketing research</a:t>
            </a:r>
          </a:p>
          <a:p>
            <a:r>
              <a:rPr lang="en-US" sz="3700"/>
              <a:t>The function of a marketing information system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981200" y="1676400"/>
            <a:ext cx="4800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What you’ll learn: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Research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25" y="1831975"/>
            <a:ext cx="7826375" cy="5026025"/>
          </a:xfrm>
        </p:spPr>
        <p:txBody>
          <a:bodyPr/>
          <a:lstStyle/>
          <a:p>
            <a:r>
              <a:rPr lang="en-US" sz="3300" b="1"/>
              <a:t>Links the consumer, customer, and public to the marketer through information.</a:t>
            </a:r>
          </a:p>
          <a:p>
            <a:r>
              <a:rPr lang="en-US" sz="3300" b="1"/>
              <a:t>The primary emphasis is to obtain information about the preferences, opinions,  habits, trends, and plans of current and potential customers.</a:t>
            </a:r>
          </a:p>
        </p:txBody>
      </p:sp>
      <p:pic>
        <p:nvPicPr>
          <p:cNvPr id="5125" name="Picture 5" descr="stud-link~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"/>
            <a:ext cx="2667000" cy="1230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Marketing Research Important?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25" y="1831975"/>
            <a:ext cx="7826375" cy="5026025"/>
          </a:xfrm>
        </p:spPr>
        <p:txBody>
          <a:bodyPr/>
          <a:lstStyle/>
          <a:p>
            <a:r>
              <a:rPr lang="en-US" sz="3300"/>
              <a:t>Helps businesses plan their future operations to increase sales and profit.</a:t>
            </a:r>
          </a:p>
          <a:p>
            <a:r>
              <a:rPr lang="en-US" sz="3300"/>
              <a:t>Helps solve marketing problems and anticipate future potential</a:t>
            </a:r>
          </a:p>
          <a:p>
            <a:r>
              <a:rPr lang="en-US" sz="3300"/>
              <a:t>Helps keep track of what is happening in current markets – what the competition is doing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Uses Marketing Research?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300"/>
              <a:t>Small companies – research is often informal – done by owner or manager.</a:t>
            </a:r>
          </a:p>
        </p:txBody>
      </p:sp>
      <p:pic>
        <p:nvPicPr>
          <p:cNvPr id="7173" name="Picture 5" descr="small%20business%20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590800"/>
            <a:ext cx="5029200" cy="402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Uses Marketing Research?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300"/>
              <a:t>Larger companies have a formal research department and specialists to plan and conduct research</a:t>
            </a:r>
          </a:p>
          <a:p>
            <a:endParaRPr lang="en-US"/>
          </a:p>
        </p:txBody>
      </p:sp>
      <p:pic>
        <p:nvPicPr>
          <p:cNvPr id="18437" name="Picture 5" descr="_38422293_micro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200400"/>
            <a:ext cx="5005388" cy="286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Uses Marketing Research?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300"/>
              <a:t>Governments’ research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19461" name="Picture 5" descr="gov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438400"/>
            <a:ext cx="2646363" cy="3943350"/>
          </a:xfrm>
          <a:prstGeom prst="rect">
            <a:avLst/>
          </a:prstGeom>
          <a:noFill/>
        </p:spPr>
      </p:pic>
      <p:pic>
        <p:nvPicPr>
          <p:cNvPr id="19463" name="Picture 7" descr="cb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581400"/>
            <a:ext cx="2066925" cy="2133600"/>
          </a:xfrm>
          <a:prstGeom prst="rect">
            <a:avLst/>
          </a:prstGeom>
          <a:noFill/>
        </p:spPr>
      </p:pic>
      <p:pic>
        <p:nvPicPr>
          <p:cNvPr id="19465" name="Picture 9" descr="Link to Census 2000 Gateway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1752600"/>
            <a:ext cx="1981200" cy="116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Uses Marketing Research?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300"/>
              <a:t>Trade industries, retailers, wholesalers, etc.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20485" name="Picture 5" descr="macys-sig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743200"/>
            <a:ext cx="2701925" cy="3810000"/>
          </a:xfrm>
          <a:prstGeom prst="rect">
            <a:avLst/>
          </a:prstGeom>
          <a:noFill/>
        </p:spPr>
      </p:pic>
      <p:pic>
        <p:nvPicPr>
          <p:cNvPr id="20487" name="Picture 7" descr="Below Wholesale Prices - Roden Surplus Import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895600"/>
            <a:ext cx="3657600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Marketing Information Systems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6813" y="1446213"/>
            <a:ext cx="4243387" cy="5026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700"/>
              <a:t>A set of procedures and methods that regularly generates, stores, analyzes, and distributes marketing information.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</p:txBody>
      </p:sp>
      <p:pic>
        <p:nvPicPr>
          <p:cNvPr id="8199" name="Picture 7" descr="ch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4114800"/>
            <a:ext cx="3810000" cy="2238375"/>
          </a:xfrm>
          <a:prstGeom prst="rect">
            <a:avLst/>
          </a:prstGeom>
          <a:noFill/>
        </p:spPr>
      </p:pic>
      <p:pic>
        <p:nvPicPr>
          <p:cNvPr id="8201" name="Picture 9" descr="sell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600200"/>
            <a:ext cx="1809750" cy="2305050"/>
          </a:xfrm>
          <a:prstGeom prst="rect">
            <a:avLst/>
          </a:prstGeom>
          <a:noFill/>
        </p:spPr>
      </p:pic>
      <p:pic>
        <p:nvPicPr>
          <p:cNvPr id="8203" name="Picture 11" descr="compu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2300" y="1600200"/>
            <a:ext cx="1905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theme/theme1.xml><?xml version="1.0" encoding="utf-8"?>
<a:theme xmlns:a="http://schemas.openxmlformats.org/drawingml/2006/main" name="PPP_SHIGH_TXT_HighT05">
  <a:themeElements>
    <a:clrScheme name="">
      <a:dk1>
        <a:srgbClr val="000000"/>
      </a:dk1>
      <a:lt1>
        <a:srgbClr val="C0C0C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CDCDC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PP_SHIGH_TXT_HighT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HIGH_TXT_HighT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HIGH_TXT_HighT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HIGH_TXT_HighT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HIGH_TXT_HighT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HIGH_TXT_HighT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HIGH_TXT_HighT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HIGH_TXT_HighT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Office\Templates\PPP_SHIGH_TXT_HighT05.pot</Template>
  <TotalTime>114</TotalTime>
  <Words>308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PPP_SHIGH_TXT_HighT05</vt:lpstr>
      <vt:lpstr>Marketing Research</vt:lpstr>
      <vt:lpstr>Ch. 6.1 — Marketing Information Systems</vt:lpstr>
      <vt:lpstr>Marketing Research</vt:lpstr>
      <vt:lpstr>Why is Marketing Research Important?</vt:lpstr>
      <vt:lpstr>Who Uses Marketing Research?</vt:lpstr>
      <vt:lpstr>Who Uses Marketing Research?</vt:lpstr>
      <vt:lpstr>Who Uses Marketing Research?</vt:lpstr>
      <vt:lpstr>Who Uses Marketing Research?</vt:lpstr>
      <vt:lpstr>Marketing Information Systems</vt:lpstr>
      <vt:lpstr>Marketing Information Systems</vt:lpstr>
      <vt:lpstr>Database Marketing</vt:lpstr>
      <vt:lpstr>Marketing Databases</vt:lpstr>
      <vt:lpstr>Marketing Databases</vt:lpstr>
      <vt:lpstr>Limitations of Marketing Research</vt:lpstr>
    </vt:vector>
  </TitlesOfParts>
  <Company>THS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Research</dc:title>
  <dc:creator>Kay </dc:creator>
  <cp:lastModifiedBy>Robert Willardson</cp:lastModifiedBy>
  <cp:revision>14</cp:revision>
  <dcterms:created xsi:type="dcterms:W3CDTF">2003-11-07T22:01:48Z</dcterms:created>
  <dcterms:modified xsi:type="dcterms:W3CDTF">2014-10-14T15:08:43Z</dcterms:modified>
</cp:coreProperties>
</file>