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ABED1-A791-462F-A7B0-6B8D3914F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35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8B23-E448-4DFA-80DD-65F47DC44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40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7950-9BBB-4687-836B-0CF9674E1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854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16835-E488-4FEB-AC5C-CA8696050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4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1BD73-C68F-4D7A-84BA-1F4AD061D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8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680A-038B-4A84-9A40-47FE010D3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19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20BC-254A-450E-9D02-BC8E72E81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5DE0-57E5-4F7E-84BA-A65753562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02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57C3-60F5-4297-9FB8-0ECA24963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24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479D-8C2F-449A-838E-97D0A0D47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83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2DE0-608E-4B3A-A7BF-348BA9F76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66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327F4-99DF-47B7-A288-B11BDA4ECE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7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8111-9FB2-4507-BF6E-89C15F301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5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2163B7E-BB45-458F-BB0A-04D906A25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077200" cy="2209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abBruD" pitchFamily="66" charset="0"/>
              </a:rPr>
              <a:t>Chapter 5.2 </a:t>
            </a:r>
            <a:br>
              <a:rPr lang="en-US" altLang="en-US" dirty="0" smtClean="0">
                <a:latin typeface="ArabBruD" pitchFamily="66" charset="0"/>
              </a:rPr>
            </a:br>
            <a:r>
              <a:rPr lang="en-US" altLang="en-US" dirty="0" smtClean="0">
                <a:latin typeface="ArabBruD" pitchFamily="66" charset="0"/>
              </a:rPr>
              <a:t>Channel Management</a:t>
            </a:r>
            <a:endParaRPr lang="en-US" altLang="en-US" dirty="0" smtClean="0">
              <a:latin typeface="ArabBruD" pitchFamily="66" charset="0"/>
            </a:endParaRPr>
          </a:p>
        </p:txBody>
      </p:sp>
      <p:pic>
        <p:nvPicPr>
          <p:cNvPr id="2051" name="Picture 4" descr="MCj009055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0025"/>
            <a:ext cx="462915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4191000" cy="4876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E-Commerce</a:t>
            </a:r>
            <a:endParaRPr lang="en-US" altLang="en-US" b="1" dirty="0" smtClean="0"/>
          </a:p>
          <a:p>
            <a:pPr lvl="1" eaLnBrk="1" hangingPunct="1"/>
            <a:r>
              <a:rPr lang="en-US" altLang="en-US" dirty="0" smtClean="0"/>
              <a:t>Products are sold to consumers and industrial users through the use of the internet.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b="1" dirty="0" smtClean="0"/>
              <a:t>Direct Operations</a:t>
            </a:r>
          </a:p>
          <a:p>
            <a:pPr lvl="1" eaLnBrk="1" hangingPunct="1"/>
            <a:r>
              <a:rPr lang="en-US" altLang="en-US" dirty="0" smtClean="0"/>
              <a:t>Provide one-stop shopping and substantial savings for industrial buyers.</a:t>
            </a:r>
            <a:endParaRPr lang="en-US" altLang="en-US" dirty="0" smtClean="0"/>
          </a:p>
        </p:txBody>
      </p:sp>
      <p:pic>
        <p:nvPicPr>
          <p:cNvPr id="6146" name="Picture 2" descr="Image result for e-commer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2"/>
          <a:stretch/>
        </p:blipFill>
        <p:spPr bwMode="auto">
          <a:xfrm>
            <a:off x="4343400" y="1600200"/>
            <a:ext cx="4703618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abBruD" pitchFamily="66" charset="0"/>
              </a:rPr>
              <a:t>Functions of Business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3276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PRODUCTION</a:t>
            </a:r>
          </a:p>
          <a:p>
            <a:pPr lvl="1" eaLnBrk="1" hangingPunct="1"/>
            <a:r>
              <a:rPr lang="en-US" altLang="en-US" sz="2400" b="1" dirty="0" smtClean="0"/>
              <a:t>Creating, growing, manufacturing or improving on goods &amp; services</a:t>
            </a:r>
          </a:p>
          <a:p>
            <a:pPr lvl="2" eaLnBrk="1" hangingPunct="1"/>
            <a:r>
              <a:rPr lang="en-US" altLang="en-US" sz="2000" dirty="0" smtClean="0"/>
              <a:t>Farmer grows corn</a:t>
            </a:r>
          </a:p>
          <a:p>
            <a:pPr lvl="2" eaLnBrk="1" hangingPunct="1"/>
            <a:r>
              <a:rPr lang="en-US" altLang="en-US" sz="2000" dirty="0" smtClean="0"/>
              <a:t>Ford manufactures cars</a:t>
            </a:r>
          </a:p>
          <a:p>
            <a:pPr lvl="2" eaLnBrk="1" hangingPunct="1"/>
            <a:r>
              <a:rPr lang="en-US" altLang="en-US" sz="2000" dirty="0" smtClean="0"/>
              <a:t>Boise Cascade </a:t>
            </a:r>
            <a:r>
              <a:rPr lang="en-US" altLang="en-US" sz="2000" dirty="0" smtClean="0"/>
              <a:t>cuts </a:t>
            </a:r>
            <a:r>
              <a:rPr lang="en-US" altLang="en-US" sz="2000" dirty="0" smtClean="0"/>
              <a:t>down </a:t>
            </a:r>
            <a:r>
              <a:rPr lang="en-US" altLang="en-US" sz="2000" dirty="0" smtClean="0"/>
              <a:t>trees </a:t>
            </a:r>
            <a:r>
              <a:rPr lang="en-US" altLang="en-US" sz="2000" dirty="0" smtClean="0"/>
              <a:t>processes and makes lumber……Home Depot buys lumber to sell to make homes.  </a:t>
            </a:r>
            <a:r>
              <a:rPr lang="en-US" altLang="en-US" sz="2000" i="1" dirty="0" smtClean="0"/>
              <a:t>All PRODUCTION activities</a:t>
            </a:r>
            <a:r>
              <a:rPr lang="en-US" altLang="en-US" sz="2000" i="1" dirty="0" smtClean="0"/>
              <a:t>.</a:t>
            </a:r>
            <a:endParaRPr lang="en-US" altLang="en-US" sz="2000" dirty="0"/>
          </a:p>
          <a:p>
            <a:pPr lvl="2" eaLnBrk="1" hangingPunct="1"/>
            <a:endParaRPr lang="en-US" altLang="en-US" sz="2000" dirty="0" smtClean="0"/>
          </a:p>
          <a:p>
            <a:pPr eaLnBrk="1" hangingPunct="1"/>
            <a:r>
              <a:rPr lang="en-US" altLang="en-US" dirty="0" smtClean="0"/>
              <a:t>CONSUMER</a:t>
            </a:r>
          </a:p>
          <a:p>
            <a:pPr lvl="1" eaLnBrk="1" hangingPunct="1"/>
            <a:r>
              <a:rPr lang="en-US" altLang="en-US" dirty="0" smtClean="0"/>
              <a:t>Someone who purchases a good or service to satisfy his or her needs and wants.</a:t>
            </a:r>
            <a:endParaRPr lang="en-US" altLang="en-US" dirty="0" smtClean="0"/>
          </a:p>
        </p:txBody>
      </p:sp>
      <p:pic>
        <p:nvPicPr>
          <p:cNvPr id="3076" name="Picture 4" descr="MCj028091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304800"/>
            <a:ext cx="2106975" cy="1643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09600"/>
            <a:ext cx="8229600" cy="3048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 Industrial Manufacturer buys raw materials, services, and products to add value, and provide products sell to consumers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Channel Members are called intermediaries that help move products through the distribution channel to the consumer.</a:t>
            </a:r>
            <a:endParaRPr lang="en-US" altLang="en-US" dirty="0" smtClean="0"/>
          </a:p>
        </p:txBody>
      </p:sp>
      <p:pic>
        <p:nvPicPr>
          <p:cNvPr id="1026" name="Picture 2" descr="Image result for Manufact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79836"/>
            <a:ext cx="3048000" cy="207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5181600" cy="551656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Intermediaries</a:t>
            </a:r>
            <a:endParaRPr lang="en-US" altLang="en-US" sz="3600" dirty="0" smtClean="0"/>
          </a:p>
          <a:p>
            <a:pPr lvl="1" eaLnBrk="1" hangingPunct="1"/>
            <a:r>
              <a:rPr lang="en-US" altLang="en-US" sz="3200" dirty="0" smtClean="0"/>
              <a:t>Distributors</a:t>
            </a:r>
          </a:p>
          <a:p>
            <a:pPr lvl="1" eaLnBrk="1" hangingPunct="1"/>
            <a:r>
              <a:rPr lang="en-US" altLang="en-US" sz="3200" dirty="0" smtClean="0"/>
              <a:t>Wholesalers</a:t>
            </a:r>
          </a:p>
          <a:p>
            <a:pPr lvl="1" eaLnBrk="1" hangingPunct="1"/>
            <a:r>
              <a:rPr lang="en-US" altLang="en-US" sz="3200" dirty="0" smtClean="0"/>
              <a:t>Brokers</a:t>
            </a:r>
          </a:p>
          <a:p>
            <a:pPr lvl="1" eaLnBrk="1" hangingPunct="1"/>
            <a:r>
              <a:rPr lang="en-US" altLang="en-US" sz="3200" dirty="0" smtClean="0"/>
              <a:t>Sales Agents</a:t>
            </a:r>
          </a:p>
          <a:p>
            <a:pPr lvl="1" eaLnBrk="1" hangingPunct="1"/>
            <a:r>
              <a:rPr lang="en-US" altLang="en-US" sz="3200" dirty="0" smtClean="0"/>
              <a:t>Retailers</a:t>
            </a:r>
            <a:endParaRPr lang="en-US" altLang="en-US" sz="3200" dirty="0" smtClean="0"/>
          </a:p>
        </p:txBody>
      </p:sp>
      <p:pic>
        <p:nvPicPr>
          <p:cNvPr id="5123" name="Picture 4" descr="MCBD10596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524000"/>
            <a:ext cx="3395663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0" y="173182"/>
            <a:ext cx="40386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Direct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smtClean="0"/>
              <a:t>Occurs when products are sold directly from the manufacturer to the consumer.</a:t>
            </a:r>
            <a:endParaRPr lang="en-US" altLang="en-US" sz="2400" b="1" dirty="0" smtClean="0"/>
          </a:p>
        </p:txBody>
      </p:sp>
      <p:pic>
        <p:nvPicPr>
          <p:cNvPr id="2050" name="Picture 2" descr="Image result for apple s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87782"/>
            <a:ext cx="762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dirty="0" smtClean="0"/>
              <a:t>Indirect distribution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3200" dirty="0" smtClean="0"/>
              <a:t>occurs when one or more intermediaries are involved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Image result for ware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6705600" cy="298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grocery st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4582"/>
            <a:ext cx="2743200" cy="182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26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152400" y="914400"/>
            <a:ext cx="4038600" cy="4525963"/>
          </a:xfrm>
        </p:spPr>
        <p:txBody>
          <a:bodyPr/>
          <a:lstStyle/>
          <a:p>
            <a:r>
              <a:rPr lang="en-US" sz="2800" dirty="0" smtClean="0"/>
              <a:t>The key consideration in distribution is cost.</a:t>
            </a:r>
          </a:p>
          <a:p>
            <a:endParaRPr lang="en-US" sz="2800" dirty="0"/>
          </a:p>
          <a:p>
            <a:r>
              <a:rPr lang="en-US" sz="2800" dirty="0" smtClean="0"/>
              <a:t>This involves the products physical </a:t>
            </a:r>
            <a:r>
              <a:rPr lang="en-US" sz="2800" dirty="0" err="1" smtClean="0"/>
              <a:t>characterists</a:t>
            </a:r>
            <a:r>
              <a:rPr lang="en-US" sz="2800" dirty="0" smtClean="0"/>
              <a:t>, and the transfer of ownership.</a:t>
            </a:r>
          </a:p>
          <a:p>
            <a:endParaRPr lang="en-US" sz="2800" dirty="0" smtClean="0"/>
          </a:p>
          <a:p>
            <a:r>
              <a:rPr lang="en-US" sz="2800" dirty="0" smtClean="0"/>
              <a:t>These decisions affect a company’s logistics program.</a:t>
            </a:r>
            <a:endParaRPr lang="en-US" sz="2800" dirty="0"/>
          </a:p>
        </p:txBody>
      </p:sp>
      <p:pic>
        <p:nvPicPr>
          <p:cNvPr id="4098" name="Picture 2" descr="Image result for truc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572000" cy="364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abBruD" pitchFamily="66" charset="0"/>
              </a:rPr>
              <a:t>Variable Distribution is used when a product meets both consumer and industrial markets.</a:t>
            </a:r>
            <a:endParaRPr lang="en-US" altLang="en-US" sz="4000" dirty="0" smtClean="0">
              <a:latin typeface="ArabBruD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0"/>
            <a:ext cx="4038600" cy="4221163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CONSUMER MARKET:</a:t>
            </a:r>
          </a:p>
          <a:p>
            <a:pPr lvl="1" eaLnBrk="1" hangingPunct="1"/>
            <a:r>
              <a:rPr lang="en-US" altLang="en-US" sz="2400" dirty="0" smtClean="0"/>
              <a:t>Products that satisfy consumer needs and wants.</a:t>
            </a:r>
          </a:p>
          <a:p>
            <a:pPr eaLnBrk="1" hangingPunct="1"/>
            <a:r>
              <a:rPr lang="en-US" altLang="en-US" sz="2800" b="1" dirty="0" smtClean="0"/>
              <a:t>INDUSTRIAL MARKET:</a:t>
            </a:r>
          </a:p>
          <a:p>
            <a:pPr lvl="1" eaLnBrk="1" hangingPunct="1"/>
            <a:r>
              <a:rPr lang="en-US" altLang="en-US" sz="2400" dirty="0" smtClean="0"/>
              <a:t>Those who buy from or sell to one another for business purposes</a:t>
            </a:r>
          </a:p>
          <a:p>
            <a:pPr lvl="2" eaLnBrk="1" hangingPunct="1"/>
            <a:endParaRPr lang="en-US" altLang="en-US" sz="2000" dirty="0" smtClean="0"/>
          </a:p>
        </p:txBody>
      </p:sp>
      <p:pic>
        <p:nvPicPr>
          <p:cNvPr id="9220" name="Picture 4" descr="MPj039587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819400"/>
            <a:ext cx="4305300" cy="3049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5334000" cy="5791200"/>
          </a:xfrm>
        </p:spPr>
        <p:txBody>
          <a:bodyPr/>
          <a:lstStyle/>
          <a:p>
            <a:pPr lvl="1" eaLnBrk="1" hangingPunct="1"/>
            <a:r>
              <a:rPr lang="en-US" altLang="en-US" sz="2400" b="1" dirty="0" smtClean="0"/>
              <a:t>Producers must weigh the profits they want to keep.</a:t>
            </a:r>
          </a:p>
          <a:p>
            <a:pPr lvl="1" eaLnBrk="1" hangingPunct="1"/>
            <a:endParaRPr lang="en-US" altLang="en-US" sz="2400" b="1" dirty="0"/>
          </a:p>
          <a:p>
            <a:pPr lvl="1" eaLnBrk="1" hangingPunct="1"/>
            <a:r>
              <a:rPr lang="en-US" altLang="en-US" sz="2400" b="1" dirty="0" smtClean="0"/>
              <a:t>Selective distribution involves protected territories in a given geographic areas.</a:t>
            </a:r>
          </a:p>
          <a:p>
            <a:pPr eaLnBrk="1" hangingPunct="1"/>
            <a:endParaRPr lang="en-US" altLang="en-US" b="1" dirty="0" smtClean="0"/>
          </a:p>
          <a:p>
            <a:pPr lvl="1" eaLnBrk="1" hangingPunct="1"/>
            <a:r>
              <a:rPr lang="en-US" altLang="en-US" sz="2400" b="1" dirty="0" smtClean="0"/>
              <a:t>Intensive distribution involves the use of all suitable outlets to sell a product.</a:t>
            </a:r>
          </a:p>
          <a:p>
            <a:pPr lvl="1" eaLnBrk="1" hangingPunct="1"/>
            <a:endParaRPr lang="en-US" altLang="en-US" sz="2400" b="1" dirty="0" smtClean="0"/>
          </a:p>
          <a:p>
            <a:pPr lvl="1" eaLnBrk="1" hangingPunct="1"/>
            <a:r>
              <a:rPr lang="en-US" altLang="en-US" sz="2400" b="1" dirty="0" smtClean="0"/>
              <a:t>Exclusive distribution means that a limited number of outlets in a given geographic area are used to sell a product exclusively.</a:t>
            </a:r>
            <a:endParaRPr lang="en-US" altLang="en-US" sz="2400" b="1" dirty="0" smtClean="0"/>
          </a:p>
        </p:txBody>
      </p:sp>
      <p:pic>
        <p:nvPicPr>
          <p:cNvPr id="5124" name="Picture 4" descr="Image result for exclusive s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333941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280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Chapter 5.2  Channel Management</vt:lpstr>
      <vt:lpstr>Functions of Business</vt:lpstr>
      <vt:lpstr>PowerPoint Presentation</vt:lpstr>
      <vt:lpstr>PowerPoint Presentation</vt:lpstr>
      <vt:lpstr>PowerPoint Presentation</vt:lpstr>
      <vt:lpstr>Indirect distribution - occurs when one or more intermediaries are involved.</vt:lpstr>
      <vt:lpstr>PowerPoint Presentation</vt:lpstr>
      <vt:lpstr>Variable Distribution is used when a product meets both consumer and industrial markets.</vt:lpstr>
      <vt:lpstr>PowerPoint Presentation</vt:lpstr>
      <vt:lpstr>PowerPoint Presentation</vt:lpstr>
    </vt:vector>
  </TitlesOfParts>
  <Company>Northridge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5.1  Business and Social Responsibility</dc:title>
  <dc:creator>Lynn Bridges</dc:creator>
  <cp:lastModifiedBy>Robert Willardson</cp:lastModifiedBy>
  <cp:revision>18</cp:revision>
  <dcterms:created xsi:type="dcterms:W3CDTF">2004-11-15T03:04:38Z</dcterms:created>
  <dcterms:modified xsi:type="dcterms:W3CDTF">2016-11-02T01:06:05Z</dcterms:modified>
</cp:coreProperties>
</file>