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0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0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0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5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25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2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4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0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58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229F1-F3C5-49F3-8474-EBC532ABFF47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ABE4A-F257-489E-BEE1-417A08850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s://www.google.com/url?sa=i&amp;rct=j&amp;q=&amp;esrc=s&amp;source=images&amp;cd=&amp;cad=rja&amp;uact=8&amp;ved=0ahUKEwjnrfWJsuTLAhXGlIMKHfvbCE8QjRwIBw&amp;url=http://xpatnation.com/facts-about-opec/&amp;bvm=bv.117868183,d.amc&amp;psig=AFQjCNFjEnRlgJhW6ffxhjXhaFknob9hBA&amp;ust=145928913820484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hyperlink" Target="https://www.google.com/url?sa=i&amp;rct=j&amp;q=&amp;esrc=s&amp;source=images&amp;cd=&amp;cad=rja&amp;uact=8&amp;ved=0ahUKEwicwqOdu-TLAhUHkIMKHQADDAAQjRwIBw&amp;url=http://www.thepacker.com/news/calavo-growers-riding-avocado-wave&amp;psig=AFQjCNFme388JrUIgqsqyOfubeZbUga9TQ&amp;ust=1459291650710540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b="1" dirty="0" smtClean="0"/>
              <a:t>Cartels &amp; Competition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229600" cy="22098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US" sz="4400" b="1" dirty="0" smtClean="0">
                <a:solidFill>
                  <a:schemeClr val="tx1"/>
                </a:solidFill>
              </a:rPr>
              <a:t>Economic Concepts</a:t>
            </a:r>
            <a:r>
              <a:rPr lang="en-US" sz="4400" b="1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Incentives </a:t>
            </a:r>
            <a:r>
              <a:rPr lang="en-US" sz="3600" b="1" dirty="0" smtClean="0">
                <a:solidFill>
                  <a:schemeClr val="tx1"/>
                </a:solidFill>
              </a:rPr>
              <a:t>matter.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Increases in supply lead to reductions in </a:t>
            </a:r>
            <a:r>
              <a:rPr lang="en-US" sz="3600" b="1" dirty="0" smtClean="0">
                <a:solidFill>
                  <a:schemeClr val="tx1"/>
                </a:solidFill>
              </a:rPr>
              <a:t>price.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Cartels increase their profits and market prices by restricting </a:t>
            </a:r>
            <a:r>
              <a:rPr lang="en-US" sz="3600" b="1" dirty="0" smtClean="0">
                <a:solidFill>
                  <a:schemeClr val="tx1"/>
                </a:solidFill>
              </a:rPr>
              <a:t>production.</a:t>
            </a:r>
            <a:endParaRPr lang="en-US" sz="3600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1"/>
                </a:solidFill>
              </a:rPr>
              <a:t>Desire for profit undermines cartel </a:t>
            </a:r>
            <a:r>
              <a:rPr lang="en-US" sz="3600" b="1" dirty="0" smtClean="0">
                <a:solidFill>
                  <a:schemeClr val="tx1"/>
                </a:solidFill>
              </a:rPr>
              <a:t>agreements.</a:t>
            </a:r>
            <a:endParaRPr lang="en-US" sz="3600" b="1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  <p:pic>
        <p:nvPicPr>
          <p:cNvPr id="3074" name="Picture 2" descr="http://eventplanningblueprint.com/wp-content/uploads/2013/04/competition-peop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4495800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-media-cache-ak0.pinimg.com/236x/a4/a2/9c/a4a29c12f6671fd3ac9da1fdcf4885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514600" cy="259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5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b="1" dirty="0" smtClean="0"/>
              <a:t>The Four Pillars of Free Enterprise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229600" cy="2446649"/>
          </a:xfrm>
        </p:spPr>
        <p:txBody>
          <a:bodyPr>
            <a:normAutofit fontScale="925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Private Property Rights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Free &amp; Open Competition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The Price System – Voluntary Exchange of Value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Entrepreneurship – Risk &amp; Initiative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thequotepedia.com/images/80/stop-competing-with-others-start-others-start-competing-with-yourse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05680"/>
            <a:ext cx="3378584" cy="24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ocialstudieshelp.com/Images/EcoPilla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05679"/>
            <a:ext cx="3200400" cy="241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			Monopoly</a:t>
            </a: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700" dirty="0" smtClean="0"/>
              <a:t>A </a:t>
            </a:r>
            <a:r>
              <a:rPr lang="en-US" sz="2700" b="1" dirty="0" smtClean="0"/>
              <a:t>monopoly</a:t>
            </a:r>
            <a:r>
              <a:rPr lang="en-US" sz="2700" dirty="0" smtClean="0"/>
              <a:t> is a situation in which a single company or group owns all or nearly all of the market for a given type of product or service. By </a:t>
            </a:r>
            <a:r>
              <a:rPr lang="en-US" sz="2700" b="1" dirty="0" smtClean="0"/>
              <a:t>definition</a:t>
            </a:r>
            <a:r>
              <a:rPr lang="en-US" sz="2700" dirty="0" smtClean="0"/>
              <a:t>, </a:t>
            </a:r>
            <a:r>
              <a:rPr lang="en-US" sz="2700" b="1" dirty="0" smtClean="0"/>
              <a:t>monopoly</a:t>
            </a:r>
            <a:r>
              <a:rPr lang="en-US" sz="2700" dirty="0" smtClean="0"/>
              <a:t> is characterized by an absence of competition, which often results in high prices and inferior products. </a:t>
            </a:r>
            <a:endParaRPr lang="en-US" sz="2700" dirty="0"/>
          </a:p>
        </p:txBody>
      </p:sp>
      <p:pic>
        <p:nvPicPr>
          <p:cNvPr id="1026" name="Picture 2" descr="http://ecx.images-amazon.com/images/I/81oC5pYhh2L._SL15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429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			       Cartel</a:t>
            </a:r>
            <a:br>
              <a:rPr lang="en-US" sz="3600" b="1" dirty="0" smtClean="0"/>
            </a:br>
            <a:r>
              <a:rPr lang="en-US" sz="2400" dirty="0" smtClean="0"/>
              <a:t>A</a:t>
            </a:r>
            <a:r>
              <a:rPr lang="en-US" sz="2400" dirty="0"/>
              <a:t> </a:t>
            </a:r>
            <a:r>
              <a:rPr lang="en-US" sz="2400" b="1" dirty="0"/>
              <a:t>cartel</a:t>
            </a:r>
            <a:r>
              <a:rPr lang="en-US" sz="2400" dirty="0"/>
              <a:t> is an agreement between competing firms to control prices or exclude entry of a new competitor in a market</a:t>
            </a:r>
            <a:r>
              <a:rPr lang="en-US" sz="2400" dirty="0" smtClean="0"/>
              <a:t>.  It is </a:t>
            </a:r>
            <a:r>
              <a:rPr lang="en-US" sz="2400" dirty="0"/>
              <a:t>an association of manufacturers or suppliers with the purpose of maintaining prices at a high level and restricting competition.</a:t>
            </a:r>
            <a:endParaRPr lang="en-US" sz="2400" b="1" dirty="0"/>
          </a:p>
        </p:txBody>
      </p:sp>
      <p:pic>
        <p:nvPicPr>
          <p:cNvPr id="2052" name="Picture 4" descr="http://www.thecoffeecartel.com/rw_common/images/Cartel%20LOGO%20banner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4286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2.cdn.turner.com/cnnnext/dam/assets/140222172535-01-guzman-horizontal-large-gall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" y="4483889"/>
            <a:ext cx="3833199" cy="21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2949" y="3762148"/>
            <a:ext cx="25892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Drug Cartel</a:t>
            </a:r>
            <a:endParaRPr lang="en-US" sz="4000" b="1" dirty="0"/>
          </a:p>
        </p:txBody>
      </p:sp>
      <p:pic>
        <p:nvPicPr>
          <p:cNvPr id="2058" name="Picture 10" descr="http://xpat.s3.amazonaws.com/wp-content/uploads/2015/12/03113420/OilManipulation05021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11" y="4557022"/>
            <a:ext cx="3757612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92212" y="3618894"/>
            <a:ext cx="4109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OPEC – Organization </a:t>
            </a:r>
            <a:r>
              <a:rPr lang="en-US" sz="2400" b="1" dirty="0" smtClean="0"/>
              <a:t>of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Petroleum </a:t>
            </a:r>
            <a:r>
              <a:rPr lang="en-US" sz="2400" b="1" dirty="0" smtClean="0"/>
              <a:t>Exporting Countries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42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			</a:t>
            </a:r>
            <a:r>
              <a:rPr lang="en-US" sz="3600" b="1" dirty="0" smtClean="0"/>
              <a:t>Competition</a:t>
            </a:r>
            <a:br>
              <a:rPr lang="en-US" sz="36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/>
              <a:t>The </a:t>
            </a:r>
            <a:r>
              <a:rPr lang="en-US" sz="2400" b="1" dirty="0"/>
              <a:t>rivalry among sellers trying to achieve such goals as increasing profits, market share, and sales volume by varying the elements of the marketing mix: price, product, distribution, and promotion.</a:t>
            </a:r>
          </a:p>
        </p:txBody>
      </p:sp>
      <p:sp>
        <p:nvSpPr>
          <p:cNvPr id="3" name="AutoShape 2" descr="data:image/jpeg;base64,/9j/4AAQSkZJRgABAQAAAQABAAD/2wCEAAkGBxITEhUTExIVFRUXGBcYGRcYFxgfGBUfFx0XGB4dFxgaHSggGh4lHRUXITEiJSkrLi4uFx8zODMtNygtLisBCgoKDg0OFxAQFy0dHR0tKy0tLS0tLS0tLS0tLS0tLS0tLS0tLS0tLS0tLS0tLS0tLS03LS0tLSs3LSstNy03Lf/AABEIALkBEAMBIgACEQEDEQH/xAAaAAACAwEBAAAAAAAAAAAAAAADBQECBAAG/8QASxAAAgIBAwIEAgUHCAcHBQEAAQIDEQAEEiEFMRNBUWEicQYUMoGRIyRCUnKhsxVTYnN0grHBMzSDkpOywzVjorTR0vAlZNPh8Rb/xAAYAQEBAQEBAAAAAAAAAAAAAAAAAQIDBP/EAB4RAQEBAAIDAAMAAAAAAAAAAAABEQISITFBA1Fx/9oADAMBAAIRAxEAPwBuujUH7I/DNselQDgDKvEbvLgZ4LI9fairEv6owq6dfQYOPCoay5E2rCBfTLeCvpkB/LnCA5esTtVVhHoMt9WHpkk8VyPfLhs11idqGNOvoM4wD0GGU5N46xO1BEAyfBHphqypGS8V7KKg9M4oPTLHOyLqhj9sgRjC1nHHU0Hwh6YRY8kJlxmpxS8gzGDkmIYTbkgZeqdg/BHpneEPTDVnZesTaEIR6Z3g4UZDY6w7UPwxnFBlic44w1GwZDJlsg4w1TZkbMJnDJ1XVNg9MnaPbOJyksyjzrJ4h5qdgzNOK/8AXKfWifOspqJrGc7zjc41zIMyanULG8SkEmVyi15EI78+1IfvrGGz/wCfjijrP+m0f9e38DUZqTal9GKyqGCWNxBYLfJAIBNelsPxGExDN4/15KEX+gmqy/2fEh78d+2Ps3jOhw6i5HSmBQLyex3X2PtXPzzQDmTT6kmWWMihGsZv13hj29tuZtFqNTPGs0QhSNwGQPvLOp5BYggJfpTVeMTTlcuBmTpWpMqEshR1Yo63dMp8j5giiD6Eds7rWsMGnmmAvwo3eieDtBNWPljyrbtwWs1AijeTazbFZiFFs20FqUeZNcYvhn1UgDosUSnlVkDlyPLfRAjJ9Pir92Q3WT9WnlMYEkCyh03cbol30GrswKkGrphxfGaQ4Q2Afb/HJrF+t6lsVNqb5JCAiA1ZrcSzfoqosk/uJIGBnm1kYLlYZVHLRx7w4A5OxmJDn2IW8ZpppszlXMWs6sqxxvEPFabaIlBHx7huvd5KFtifQeZ4wU02rjUyMkUoHLRx7w4A77GY059iFvJ1TsZgYPUTqoG5gtkKLNWWIAA9ySABltPOrqroQysAykdiDyD+GJfpT4u2LZ4e3x9N9otd+Ktdh27ZZA6jB88LWLNZrnjVFKB5pDtVFJC3ySWYi1RQLJr0AskDByzauNS5WKUDkxx71cAd9jMSHPoCFv2y4G5wGq1ax7AQTvdYxVcFgTZvy+E5bSalZEWRDauoZT6gixin6Uajw1gfazVqI6VRbMSHAA+ZI74iHmcDip21tbtsBPfwgXs+wlPF/wByr/HLN1hTBHNGpfxdnhr2JL9gb+yBySfIKe+FMxkNimaTWIpciBqFmNd4PHJCyE0T6WoHyyzdVB+rso/Jzj4WN2CyeIlj0KhvvoeeAxvIvBazULFG8jH4UUsfuF/ecXajqcirEgiB1Eq34e74U2hS5ZqsKpYC6slgK5yKbbs7fiTVavUQKZJRHJGOX8MMHjHFsFYneB3NEGhwD2xpfpyP3HJQfIOUUnLjJaYxayRuwzEubNWvPPP+WBjUZ5eW2vRxzEBcIAPLOOSwOQGbE/WR+W0f9e38CfG+2zmfU6ASPC1keE5cCu9o8dH0/wBJf3Z6uPtwrFIn57H/AGeb+JBjdIsya3QO0qSxOquqshDqWUq5RjwGUg2go3640GasTSnRlV1OqLEABICSewG2S79srpumSRKBpp18LgrHKu5FXyWN0IYL6Xur5UM3RaVVllku/ECAiuBsDDv53uzFD0yeJRHBOgiHCrLEWaMeSqyutgDgbgeKyjV0vXGTxFdNkkbBHUG1sqrgoxA3KQw5IHmPLMv0wP5jqv6iX/lObOmaARBviZ3dt7u1W5oKOAAAAqqoHoo798t1XQiaGWEkqJEZCRyRuFXWT+Ao7Z5nXD836p/tf/LR56rbi2bo4ZNSm8gajdZrlN8axcev2b59cyrMv+uaY+X1aYA+V7tOfx2gn5A4+7Zg1vTVkRVLMrIQyOv2kYCrF8GwSCDYIJzPLoNTIpSTUKEPB8KMpIw8wWLsFvz2gHvRGaiMmud5NTpHgkjCtDqNrMpZG3eAV2gMvJUMQfQNjDwtZ/Pwf8B//wA2E1nTEkRVFxlCDGyUGjKigVsV2JFHggkZmm6fqJAY5dQojPB8KMpIw8wXLttvzKgHngjvmtZaOhwrHp4lV1kUL8LLW1gbI20SKo8cntgfpF9iI/8A3Om/ip5Y0iiCqFUAKAAAOwA4AGZeqaLxU2htrBkdSRYDRsHG4WLFrR5x9VmnH59FfY6ecD0vfASB70PwBxtWLtR09pY08RwJUO5ZIxt2tyLUMW4IJBBJBBOBl0OpkBSTUqEPB8KMpIw8xvLsFseagHngjvhFvox/q612LzFf2TI5X7q/dWd17vpv7TH/AMr4xgiVFVEUKqgKFHAUAUAB5UBgNdpPE8Pmtkiydu9BhX/ixvlWq8830vVsmn0yIoZ5CyrZpVC72LGuaAFUO5I7ckeixNJ0T8lEiysjwtujkAFgncDanhlIcgj/AAIByb+zBNTpZyjb9Tt+Fr8ONV8vIybzi/SoX6bplQEv4EDRGiQHjRJELkD4RaiyfWs1ydKnkUjU6jxI6O6KKIJ4o/VclmYg+YBF9jxYOzomjaKFIyxYKAEtQCigAKrUSCQBRIwrBqtSupGmRb2y7Z3HPCR7W2n0JkaNSD5BhlNYkp1v5N0S9OK3ozXUjbttOtd0v5jN3S+jrDJK4Yt4h4Bqoltn2J7b3dv71eWG6j08S7WDtHIhtJFqxfBBB4ZW81Pt2IBBGOfT6na2+fThaO4mB6Ao3dzVVZv6dAEijQNv2oq7uPioAX9+YJ+lTTDZqJlaPzSOMp4g/VkZnY7T5gVfY8WC3K5KqDkg5Byu7IM+phJ8/uzGGxmxzFq157Zx/Jx+uvC/EBs4vgzlQTnJ0MIxycuFyobMDztHqgGY+HKnwgnhXjsmvTcrX/sz756485iDhBirq8rHw4kJDSuBuHdUT43PtwAt+rjJn0LyyN4jOsS0ERHK7+LLOyEN3NBb/RJ8xlQ1oZh02qZtRNGa2okJHHPx+JfP9wZhCiDUQokjbZfEBjeRnrapcMu8lh9mjzXxYbRH881P9Xpv+tlxNMNAsgiQS7TLtG8p9kt57b8rzSM8xoeoy/UtIA9zTrGodueShd3N9yEVzXmQM3fyKtWJdQH/AJzxn3X67Sdn3ba9sDXoNWzSTq3aORVXjyMcb8+vLHNtZ5/6LySF9V4tbxMFJHZtsUQDAeVgA15XjjXatYo5JX+zGjO3yUFj+4HF9rB6yKxDoOjtPGsureQyOA3hrI6JBuFhFEbDcVuixsk35UBo0fiafxhK7SQIviJI5BdQNxZGPdtoAIYi6arJGMiac5x9s8907pjahFm1TSF5AHESyOiQhuQo8NhuIHdiTZvsKGF0DvBqRp3keSORGeIubdDGVDozd2H5RSCeRTC+1XA8rOzyv0f0D6hHfUTSuvjahY0WR1AVJpFBYoQzHihZoKq0O+dp9LMdTJpDqJPAREmvefFIkLoIjJ9raDE7Xe7kC6xia9VWcc89LB9Vn0/hPJ4c0hieNpGdQfDkkDqXJIP5Igi6O72wMizza2eHxXSBVhY7DTMWVvgU/oA/aJHJoe+MXXp6zjnnuo9LbTxtNpXkDRguYmkd45QvJUhy21iLplqjXcWCTqnUHk+rw6d9h1AZzIACY4kClmW+NxLoovtvvmsYae7cx9R1YiCEgnfJHHx5GQ7QflmCX6PbVJgmmjmHKu0sjhj6SI7FWU9jwPajivqRXVQaTUbpUMkumBRZXAUl6PANbgbF9+MdZTXppBL4ibSvh0++/tE8bNv37r+7I0+tDSSx0QY9lnyO8buPli6YGPUaWJXkKFdRut2JaglEsTZIs16Zk6R0xRq9SfEnO0wEXNIb+An4rPxD54w090QlpvFKk75Nu3ts3HYD/S21fveaM8xp+rSR6WeS97jVaiKMMTRJ1DRRqfRQSo+QzUn0fUi5pp5JfOQSyJR/oIjBVF9hX44sDwnIvPOQ6uRU1UDyFpII9yy8BnR1cozUAA4ZGBr9UHi8jpHSDLBFJqpZJJGRWO2WRESwOEVGFn1Jsk38hMNekyjDFXQpXD6iB3aTwnXY7m3KOiuAx86JK33IAvGGlRx4m99wZyUFfYWlG335DH+9gG24s1UzxadpJqZkDE7OxFmqvz21jMLznk9fEZemu7vJuCy9pHF/Gw+IA/FQAHOTJV2w/k0h9cFLHXc84YQ+GCqlm5u3ZmP4sScC59c8/OSenbjbWhe+YuvxMYt6i3iIlUeZKdwP2lLL/exj5/4Zds7Y5EvSZBNM86m41URRnyINO7D5kov+zydEq6iSfxCWMcpjEdkKq7VIJUcNu3XZvvXljPSaZI1CIgRR2UCgLN9vnmbqHQ9PO4eWJWYCg3IavTcpBI9jxliUu1A08es0sUSIrBpWfYoG24nADEDueaB5+E5t0Z/PNT/V6f8A62aE6PpxGIhBGIwdwQKNoYfpV6++axGoYsFAZgAx82C3V+tWfxzSPKaIhNH07UMaSEIz8fZWSJ4tx9ApkBJ8gCe2eu3CrJFVd+Vd7v0rBQwIihFUBFG0KAKAHFAemYh0DS9hCtd9nPh3d34d7O/PbCs/0Y1IlbVyD7LTDb/SXwoqb5ECx7HN/W9IZtNPEpoyRSoD5W6lRf45qjhVSxAALEFiB9ogBQT9wA+7LE4tRj6HrlngR171tZfON14ZG9GU2DmXV6j6x9a0qAUIihkvgPIHGwj1A2sef0hhdZ0PTSvveKnNWys6MwHk5jYbx7NebdFpI4kCRIsaDsqgAD7seBk+j2uWWBGHBUBHXzjdPhZG9wQfn37HMssgl18SobGmSQyEfotNsVFJ9dquSP2T55q1vQ9NKxd4/jNAujOjMB2DNGwLD2JIzXodFFCgjijWNBfwqABzz5eeXwFf0RP5uf6/V/8AmJsnS/8AaGo/s2l/iarG2ngRBtRQotjQHFsSxP3sxJ+ecIVDlwo3kBS1ckKWIBPoNzficaE/0hP5XRf2r/oanMuj6kq9S1ELcGRIChPZiqtag9t1G67kX6Z6GaBWKllBKNuUn9E0y2PQ0zD78Rx6GKbU6yOVFkQ/V7VgCLCNR58/fHwb+v68QwO/6RUqi+buwpVA8ySRnn9b06OI6ATi4Y4205bcQFZxFsZmUjgmLZ83XH2j6Fp4n3pH8fIDuzuyg9wrSMSo9hQzbJCrKVYAqRRBAIIPcEeeSXCwo1vSdFFG0si7EQWzGSTj/wAX7sBq40XTaQJEYV+saYiM903SBiDyebPObtP9HNIjB1hFrW22dljr+bRiVj4/VAzdr9JHKhjkQMrVYPsbBBBsEEAgjkEZdMYOo/65pP2dT/yx5HTj+dav/Yf8hzZp9DGgQKt+GGCFmZmXd9r4nJbmvM4KfpkLSrMynxFoBgziwCSAwUgOASeGBHJyXkY85sY6OdlBYx66abaOSwh1ZkIA9aQ56zTalJFWSNgyMAVYdiD6ZSGNUsIoFlmNcWWJZj8ySTfvi2b6PaV2LGADcSWAZ1Rye5eNSEf+8Dmbzla6l/i+K2vnXmPwRCreTmNZS5HqAZAt+qtj3pR/IQ/1cf8AyrhlgTZ4e1Qm3btA+Gu1V6V5ZZYwoCgUAKA9AO1Yt8EhX0wfnWs+cH8MY0gnR921gdrFT7Fe4+7KLEoLsoUO1Wa7kChu9aGB6Xo/BhWO9xHLNX22Ylnavdix+/LupjdeeVc//S5P2Zv4j56dcD9Wj2GPYuwhgVr4SGuxXvZ/HGgjL3zJMn/9y2niSJdqAgc8Fmb97EmvbImfOPPHTjrRWRJOoKhmAJBIBNEha3EfKx+OEC4h65ovF1WkVuVqdmXycARfC3tuo151WdZNc6YR9c0xIAmT4iAGs7WJ4AVz8JJPkDm6Rwg3MwAHmTQ9P8TlpNOrKUdQykUVI+Eg8UR6Z5yTcNFNGWJ8KXwgTd7VkQpZPJIRlBPnWbxHpduUidTe0g0SDXkR3B9DhyM86NI0um1kSGmeSdQeQLPqRyB5ZBu/l/S/z6Vdbr+C7qt/2bvir75HXu0H9oh/xwS9YhVdk0ZgFUVlSo67UJB+TI8u+Zus9NX6tpoNzMgmgWy3xFQ3Yt58cZcDE9b0388lXW79C+1b/s3fFXm8gVlvBUrs2jbVbaFV2qvSs8hPMBo9LC5YpJL4L7QzMUj8VitKCSGWHYa8mOM009HXdLdCdKvbuv4LvbW/7N3xV98YsQBZNAC7PYffiv8AlXT7dmyTZW3b9Wm212qvDqqxbFo5JdG0SBiEmGxXDL4kUciyBDvANFAY7Io+eXE03h67pmKhZkO4gKbO1yewVj8LH5HGN4mn6np5EaGcNFvG0pMm0fFxQc/Axs8bSfbG0Ee1VWy1ACz3NULPuclWIEq7itjcACVvkA2Aa9DtP4HOnlVFLuwVVBJYmgoHJJJ7DMHVPycsM/YbvBf9mUjafukCD++cr1oF3h0/6773H9CKmP4v4a/JjgbNVrIohukkVQTQs9z6L5k+wymj6lDISqSBmAsryGA7AlTRA96zH02MSajUSsLZH8BP6KhEc16Fmc2fPavoMt9JoqhMw4kg/Kq3n8PLLfoy2pHv8sIZ+Iu7ZY3ABit8gEkA16WD+Bys0yqLYhRYFkgC2IUD7yQPvxfFzrX/ALNF/EmzvpKPyH+10/8AGiwppiXqPW4o9RFGZkUVL4gJHBULtu+R3OO8Wa4fnWm/Zn/wjxBs1OrjjTfI6ovFMxoG+wF9yfTM2l6nDI2xJAWq9psNXrtYA175m08Yk1crNz4IREB7KXXxGYe5DKvyX3OE+kWk3wOw+3GDJE36joCVN96vgjzBI88mDeVwU8qopZ2CqBZYkAAepJ4GTE+9Eb9ZVb8Rf+eLNVGJNUiNykUfi7T2LMxRSR57QrV7tfcDMZ5b1pg6tp3YKsqlj9kGxu/Zut3HpeB+jn+rr85P4j5r1ujWVGjcWp/EHyKnyIPIPkQM83oVc9PgiZzukdYnccE7pG3kV2JCsOO27HuJ6PH63plJudKFgm/hUjuGcfCPvOMVcEAjkGqrz+WBjhVVCqAFAACgcADyrF/Ro/DknhHCKUdB5IJASVHtuViB5bsaG5bBH1y7DMkjk8Zi82pxdK4Plgq88IFyrrnO3W54Mqzz3X/FGq0jRjcUE7FOAZFqMFVJ4Dc2L4sVxeekXFOvH53pv2NR/wBHPVHCpl66lfBFOz+UfgyBr9CWAVfmTXvmZulyfU5IyQZn3ynn4d7N4m0Gvsg0oNdgMfk2MoRl0KV66hHMc4k84/Bk3X6XW2r/AErrzusy9Ni1X1eegEnM0rqD9k2wYKSR2I+HcPcjPQ1lWGNClfpAlU0WoDkcxGCQt8rAKt8wa98x6bQSR6bToUII1AfYOfCRpHcLY4ARWVeOBt44z0JYVZPHzy4GNHA4gh0Uh00RValilaVVbi/ikBXntujdgD5bgc9ABnZNCn//AECV/otQZP5rwX3X6WRsAv8AS3bfO6yZn1awKwppgwdoxVFbsxKxoWENBjVsBfBxrWTl0wlm65EyFPBnkYggxGBwTfk28BAPcmvfNXRIHh08Mch3MkaKxBJ5AANE8n783nIIwAdR04lieImgylbHcX2I9waP3Yq+jMzzb9TIu1uIQD5eESJCPYy7/mEXGHUXmC1CgZmsbmYBYz5EjuRzdD0wnT9KsUaRKTSKBZ7mu5PuTz9+PgXs5080jFHaGYhyyKWMbhVRtyr8W0qimwDRBuuMHr9UdUPAiV9jFfEkZGVQgILKu4As7AbeOBZJ8gXeSMaFOukMOoE5VmjeIRsUUsYyrMykqoJKnewsDih65i65rWnjVIIpGHiwM7mN1AVJY2O3cAWPHkKAskjPRHOvGixOKOrzBJoJWDbF8VWKqzbS6qRYUEgfARfyxscjIE+oJhmaYIzxSqofYpLxstgNsHxMpUgGuRtHHJoPUtYZ0aGBZD4gKPIUdFiVuGbc4FuFJoCzZF0LOP7zsaBrGAAB2Ar5AcYq6nG8cqahELgKY5EX7RUkMGUeZU38PchjVkAY2Jo5x5yKTy9Y3CoI5HkPYNHIqqfWRmUBQO5HJ44BzF07pcg0McdnxoyGUuK3NHIWG4VwGHHyfPSjKnk49BWvW0r4o5lfzj8GQtfoCoKsPcGsJ0iB/wApLIu15WB2WCY1UbUUkcFqBJri2Is1eMQM4ZnwrLrY7Fi+P/nOBjbNrYCWIH2PtnPlw+xuclLyGIyDE2Clibvuqv35nK1sOFxH1/VrFqdMzWfhnAUC2YnwaVR5k48ArEfWUU6zSbqJA1BW/XbGOPei2emOFHbWalRvOmGzvtSW5R/cKhSfYPmteoR+F4+4eFt37j2AqzfmK547+WGU8Z5TVk/VpFSiPr6KASdpDaiPeGq6G8upzXtDpNfqXAdNKAh5AeXbKw8vg2lQT6MwPrWV1nUDLpneKPdayKyudrRlQwIYUeQR2/fhzJq/5uD/AIj/APszJFpHRNWz7AZNz7UJIBEQQ2SB32g4Czrc038lygwrX1Vhfidh4fetv7s9DPr/AA42kmXZRqlbeWJIAC0BbEmgMVdd/wCyZv7I38PD/SUv4ujCBSTqGJDEhTUMzCyAexAI47gY9g31/UgbzpRtq9olBm/3Nuwn2D5fXdcijgTUctGxjFjv+UYLdd7F9u/l3yfE1f8ANwf8ST/2Yo1uhZNOiPt+LXQvS2QN+oRyOQL5JyB9odRI4Jki8McbQWBav6YHCn2s5qvOypORVwci8gZ1ZFTWcBkXlCxyoJuypbIDZxOAQ5S8i87Cp3ZO7KbcuBgduyLzjkVkEtkKaycjAkkZxygOWJwJ28ZRhktlcCMo3fC1lDmcVUDByDLk5GSrGsNzifr3STNJDIH2NDvKsByGcKAR5EUpBB7hsbpg5xnSMUpH1wrt/IL/AN4C5PuREQAD82I+eHTpsYg+r8lSCCb+Ik8li36274r9c2J2yMujFGdYoCAwPXAlYuD7FowKJ9aYA+2H0nTQkboWLNLuMj0AXZxtJryoAADyCgYdTlwcaFY6fLLpJNLNsW4jEHQk2Nu3cQQNvy5+eaJdLJNFtm2xuGDK0bFtpXkMNyjm/wBE2K4883K2XvGhWRrSNtwD/vRvJ+YiIoH5uRkSdHAijiQ0ElikJbu5SQSsTX6TGzfqcak5140C1aM0bhG2OVYK1XtYggGvOjR+7Cxg0AeTQs+pzhnE5BOQclM5jgVbK7csudeBXJByRnVhXZwzgc4nAms68i8jAizkg5AGRhEk5W8m87CoQnzFZJOdeQRgUY5ZRnAcZOMTU3lScgnnKtkxQ5DnBwBlHyrLmasMHasq7XhJRZwMq5qJVBnA5C9si8qL3nE5XJwLXlrweXvAtuy14LJJygt5BOUvOJwLg5O7KXkbsC95wOUvOByCZplVWdjQUFifQAWTmFEnkXcXMIPIVVUsB5bywIuvIDjtZ75HWz+TUHsZYA3yMicH2Pb782TBiPhbafUi/wDPKjFFPLtdXZQysFV6pXDbaO315K0D3HldA8+ujQkO6ggWQT2HqfQfPFcWu8QIzOCiyTPuqrSAMl1Z43kH5AYWfUyRQySqkcSgNJ8ZZ3JPPxAUASaFbjXA9sYaby6uNACzqoIsEkAEcdvXuPxGVj1kZDMHWl+1z9ni+fTjnFmi0IEsakWdNAqqfRpeGI96hH+8fXA9UXe06/zgggP94szc/wBXITjA2TqEJbaJFLEkAWOSO4B8zx29svExJbkEXQruKAsMfM3mPqKrUUYoAyx0PICM+J93EdZPRT+SVv190n/EYuP3MBgF0s7F5lNfA4C1+qURufvLfhlBq7d+QI4xTMfNjTd/IKKv9r2zJqdQY55NotpI4tg9X3Srz7AbSfYHBTach4YVZeA8h3qTvZSvxEBhzukLfOvQYDTT66NzSOrGroHmj516e+UXqUR3ESIQoBY7hSg+ZPli3qDOpMhkQtFG7BVRgTuG0WS54LDt5lfbLL05Y4oYI2VWiplDAkPs4JYWCeXBu+GIPOMUwg1iPYRgSKsDuL7WPesF/KUW6vEWydtX+l6X2v2zFJqxuYSRflQqoNjkhxKTQVuCOUJNjirvB64SVFEfCRWkjUINzGkPiEBvhA+GM+WXENpdUin4mAvsD3PyGVGpQrvDqUondY20PfAdI5Mkn6TSOl+gjZkC/L4Sa9WOZZ1DSIIylHxJjuDMGZSiWBuHYm/S6PvkxWnS6hXLASK3YgAUQPfnnnzzURmMQs0yF5ELIrHaqMDT8ckuaFr2rnb7ZvrMcmoZqlHAalM1EWcBInf/APeaRkI4yhy8jAEAmr4A9e54+4E/dgJNQgNF1B9CRf6I/wAXX/eHrlQQZIOUOcDkUTOvBls4NhBAc7dgycgnALuybwN5O7C4MDnXgrzryoLecTgS+V340FnRXUqwBVgQQexGZV6cnYtIy/qs7FfkfNh7MThgcsGyaKpoowAAooKy0bIpyCwPzOBfpELLtYMwqqaSQgfs23BHkRyM1FskHLo5IwpYi7arNk3tAA7+wwf1VL3Ub37+5+1t2X3/AFeK7YUnKlsgrPArUSLq65P6QKn9xP45dFAAAFAAAewGVLZXdgRJpUMiyEfGqsoNngNV8dv0Rz37+pymq0qvW4G1NgglSPkVIP3ZffkF8oENEgUrRokEks1sQQRbE2ewydTpUkKlrtbplYqwur5Ug0aHHsMveWGBnPT49u2jRIYnc24kdjvvdYr1yv8AJke5XpiyncGLsSOCO5PY2eOxzWMvWVGU9Oja2+IFvtAO4VvmoNf+uEn0COFsEbfslSVK+VAqQa47duMPH3rCLxk1QNNpVQEKO5skkksfcnk4SVcscqRmasC6z0vxmU/D8KSKLJFMzREEUOKCNz3F+5zE/RnDxlWARHZgoIGwGQuAtxt3UhSAV44sjPQtgX/yy6ljx79Ak2gEoXViwdj2PhuocVGKYuUJFkkDljhY+jyAgllPKk8nk3pWY9vMwSH+8Pen0mCOXTCjS9MlRJl3i5AQG3djtYb6CL8RJF2SeB8RrKr0190ZCxqFCilZj4VMxIjteQwYKb28Dse2OGyDjTCbQdG8MxMNo2bbotZqJkarHNuVPvVnkDHe/BnOwCF87fgzkjAtuzt2Dy2Bbfnb8G2ccCxbIL5VsrgGD5wfAjCDtkBQ+d4uBPbIOUH8TI8TBZy98Au/O3YMZxyouWzsgZxyKkHL3lEyw7YRcYUDBplsCSclmvBnJ9MDrzmbKpkSf5ZG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ITEhUTExIVFRUXGBcYGRcYFxgfGBUfFx0XGB4dFxgaHSggGh4lHRUXITEiJSkrLi4uFx8zODMtNygtLisBCgoKDg0OFxAQFy0dHR0tKy0tLS0tLS0tLS0tLS0tLS0tLS0tLS0tLS0tLS0tLS0tLS03LS0tLSs3LSstNy03Lf/AABEIALkBEAMBIgACEQEDEQH/xAAaAAACAwEBAAAAAAAAAAAAAAADBQECBAAG/8QASxAAAgIBAwIEAgUHCAcHBQEAAQIDEQAEEiEFMRNBUWEicQYUMoGRIyRCUnKhsxVTYnN0grHBMzSDkpOywzVjorTR0vAlZNPh8Rb/xAAYAQEBAQEBAAAAAAAAAAAAAAAAAQIDBP/EAB4RAQEBAAIDAAMAAAAAAAAAAAABEQISITFBA1Fx/9oADAMBAAIRAxEAPwBuujUH7I/DNselQDgDKvEbvLgZ4LI9fairEv6owq6dfQYOPCoay5E2rCBfTLeCvpkB/LnCA5esTtVVhHoMt9WHpkk8VyPfLhs11idqGNOvoM4wD0GGU5N46xO1BEAyfBHphqypGS8V7KKg9M4oPTLHOyLqhj9sgRjC1nHHU0Hwh6YRY8kJlxmpxS8gzGDkmIYTbkgZeqdg/BHpneEPTDVnZesTaEIR6Z3g4UZDY6w7UPwxnFBlic44w1GwZDJlsg4w1TZkbMJnDJ1XVNg9MnaPbOJyksyjzrJ4h5qdgzNOK/8AXKfWifOspqJrGc7zjc41zIMyanULG8SkEmVyi15EI78+1IfvrGGz/wCfjijrP+m0f9e38DUZqTal9GKyqGCWNxBYLfJAIBNelsPxGExDN4/15KEX+gmqy/2fEh78d+2Ps3jOhw6i5HSmBQLyex3X2PtXPzzQDmTT6kmWWMihGsZv13hj29tuZtFqNTPGs0QhSNwGQPvLOp5BYggJfpTVeMTTlcuBmTpWpMqEshR1Yo63dMp8j5giiD6Eds7rWsMGnmmAvwo3eieDtBNWPljyrbtwWs1AijeTazbFZiFFs20FqUeZNcYvhn1UgDosUSnlVkDlyPLfRAjJ9Pir92Q3WT9WnlMYEkCyh03cbol30GrswKkGrphxfGaQ4Q2Afb/HJrF+t6lsVNqb5JCAiA1ZrcSzfoqosk/uJIGBnm1kYLlYZVHLRx7w4A5OxmJDn2IW8ZpppszlXMWs6sqxxvEPFabaIlBHx7huvd5KFtifQeZ4wU02rjUyMkUoHLRx7w4A77GY059iFvJ1TsZgYPUTqoG5gtkKLNWWIAA9ySABltPOrqroQysAykdiDyD+GJfpT4u2LZ4e3x9N9otd+Ktdh27ZZA6jB88LWLNZrnjVFKB5pDtVFJC3ySWYi1RQLJr0AskDByzauNS5WKUDkxx71cAd9jMSHPoCFv2y4G5wGq1ax7AQTvdYxVcFgTZvy+E5bSalZEWRDauoZT6gixin6Uajw1gfazVqI6VRbMSHAA+ZI74iHmcDip21tbtsBPfwgXs+wlPF/wByr/HLN1hTBHNGpfxdnhr2JL9gb+yBySfIKe+FMxkNimaTWIpciBqFmNd4PHJCyE0T6WoHyyzdVB+rso/Jzj4WN2CyeIlj0KhvvoeeAxvIvBazULFG8jH4UUsfuF/ecXajqcirEgiB1Eq34e74U2hS5ZqsKpYC6slgK5yKbbs7fiTVavUQKZJRHJGOX8MMHjHFsFYneB3NEGhwD2xpfpyP3HJQfIOUUnLjJaYxayRuwzEubNWvPPP+WBjUZ5eW2vRxzEBcIAPLOOSwOQGbE/WR+W0f9e38CfG+2zmfU6ASPC1keE5cCu9o8dH0/wBJf3Z6uPtwrFIn57H/AGeb+JBjdIsya3QO0qSxOquqshDqWUq5RjwGUg2go3640GasTSnRlV1OqLEABICSewG2S79srpumSRKBpp18LgrHKu5FXyWN0IYL6Xur5UM3RaVVllku/ECAiuBsDDv53uzFD0yeJRHBOgiHCrLEWaMeSqyutgDgbgeKyjV0vXGTxFdNkkbBHUG1sqrgoxA3KQw5IHmPLMv0wP5jqv6iX/lObOmaARBviZ3dt7u1W5oKOAAAAqqoHoo798t1XQiaGWEkqJEZCRyRuFXWT+Ao7Z5nXD836p/tf/LR56rbi2bo4ZNSm8gajdZrlN8axcev2b59cyrMv+uaY+X1aYA+V7tOfx2gn5A4+7Zg1vTVkRVLMrIQyOv2kYCrF8GwSCDYIJzPLoNTIpSTUKEPB8KMpIw8wWLsFvz2gHvRGaiMmud5NTpHgkjCtDqNrMpZG3eAV2gMvJUMQfQNjDwtZ/Pwf8B//wA2E1nTEkRVFxlCDGyUGjKigVsV2JFHggkZmm6fqJAY5dQojPB8KMpIw8wXLttvzKgHngjvmtZaOhwrHp4lV1kUL8LLW1gbI20SKo8cntgfpF9iI/8A3Om/ip5Y0iiCqFUAKAAAOwA4AGZeqaLxU2htrBkdSRYDRsHG4WLFrR5x9VmnH59FfY6ecD0vfASB70PwBxtWLtR09pY08RwJUO5ZIxt2tyLUMW4IJBBJBBOBl0OpkBSTUqEPB8KMpIw8xvLsFseagHngjvhFvox/q612LzFf2TI5X7q/dWd17vpv7TH/AMr4xgiVFVEUKqgKFHAUAUAB5UBgNdpPE8Pmtkiydu9BhX/ixvlWq8830vVsmn0yIoZ5CyrZpVC72LGuaAFUO5I7ckeixNJ0T8lEiysjwtujkAFgncDanhlIcgj/AAIByb+zBNTpZyjb9Tt+Fr8ONV8vIybzi/SoX6bplQEv4EDRGiQHjRJELkD4RaiyfWs1ydKnkUjU6jxI6O6KKIJ4o/VclmYg+YBF9jxYOzomjaKFIyxYKAEtQCigAKrUSCQBRIwrBqtSupGmRb2y7Z3HPCR7W2n0JkaNSD5BhlNYkp1v5N0S9OK3ozXUjbttOtd0v5jN3S+jrDJK4Yt4h4Bqoltn2J7b3dv71eWG6j08S7WDtHIhtJFqxfBBB4ZW81Pt2IBBGOfT6na2+fThaO4mB6Ao3dzVVZv6dAEijQNv2oq7uPioAX9+YJ+lTTDZqJlaPzSOMp4g/VkZnY7T5gVfY8WC3K5KqDkg5Byu7IM+phJ8/uzGGxmxzFq157Zx/Jx+uvC/EBs4vgzlQTnJ0MIxycuFyobMDztHqgGY+HKnwgnhXjsmvTcrX/sz756485iDhBirq8rHw4kJDSuBuHdUT43PtwAt+rjJn0LyyN4jOsS0ERHK7+LLOyEN3NBb/RJ8xlQ1oZh02qZtRNGa2okJHHPx+JfP9wZhCiDUQokjbZfEBjeRnrapcMu8lh9mjzXxYbRH881P9Xpv+tlxNMNAsgiQS7TLtG8p9kt57b8rzSM8xoeoy/UtIA9zTrGodueShd3N9yEVzXmQM3fyKtWJdQH/AJzxn3X67Sdn3ba9sDXoNWzSTq3aORVXjyMcb8+vLHNtZ5/6LySF9V4tbxMFJHZtsUQDAeVgA15XjjXatYo5JX+zGjO3yUFj+4HF9rB6yKxDoOjtPGsureQyOA3hrI6JBuFhFEbDcVuixsk35UBo0fiafxhK7SQIviJI5BdQNxZGPdtoAIYi6arJGMiac5x9s8907pjahFm1TSF5AHESyOiQhuQo8NhuIHdiTZvsKGF0DvBqRp3keSORGeIubdDGVDozd2H5RSCeRTC+1XA8rOzyv0f0D6hHfUTSuvjahY0WR1AVJpFBYoQzHihZoKq0O+dp9LMdTJpDqJPAREmvefFIkLoIjJ9raDE7Xe7kC6xia9VWcc89LB9Vn0/hPJ4c0hieNpGdQfDkkDqXJIP5Igi6O72wMizza2eHxXSBVhY7DTMWVvgU/oA/aJHJoe+MXXp6zjnnuo9LbTxtNpXkDRguYmkd45QvJUhy21iLplqjXcWCTqnUHk+rw6d9h1AZzIACY4kClmW+NxLoovtvvmsYae7cx9R1YiCEgnfJHHx5GQ7QflmCX6PbVJgmmjmHKu0sjhj6SI7FWU9jwPajivqRXVQaTUbpUMkumBRZXAUl6PANbgbF9+MdZTXppBL4ibSvh0++/tE8bNv37r+7I0+tDSSx0QY9lnyO8buPli6YGPUaWJXkKFdRut2JaglEsTZIs16Zk6R0xRq9SfEnO0wEXNIb+An4rPxD54w090QlpvFKk75Nu3ts3HYD/S21fveaM8xp+rSR6WeS97jVaiKMMTRJ1DRRqfRQSo+QzUn0fUi5pp5JfOQSyJR/oIjBVF9hX44sDwnIvPOQ6uRU1UDyFpII9yy8BnR1cozUAA4ZGBr9UHi8jpHSDLBFJqpZJJGRWO2WRESwOEVGFn1Jsk38hMNekyjDFXQpXD6iB3aTwnXY7m3KOiuAx86JK33IAvGGlRx4m99wZyUFfYWlG335DH+9gG24s1UzxadpJqZkDE7OxFmqvz21jMLznk9fEZemu7vJuCy9pHF/Gw+IA/FQAHOTJV2w/k0h9cFLHXc84YQ+GCqlm5u3ZmP4sScC59c8/OSenbjbWhe+YuvxMYt6i3iIlUeZKdwP2lLL/exj5/4Zds7Y5EvSZBNM86m41URRnyINO7D5kov+zydEq6iSfxCWMcpjEdkKq7VIJUcNu3XZvvXljPSaZI1CIgRR2UCgLN9vnmbqHQ9PO4eWJWYCg3IavTcpBI9jxliUu1A08es0sUSIrBpWfYoG24nADEDueaB5+E5t0Z/PNT/V6f8A62aE6PpxGIhBGIwdwQKNoYfpV6++axGoYsFAZgAx82C3V+tWfxzSPKaIhNH07UMaSEIz8fZWSJ4tx9ApkBJ8gCe2eu3CrJFVd+Vd7v0rBQwIihFUBFG0KAKAHFAemYh0DS9hCtd9nPh3d34d7O/PbCs/0Y1IlbVyD7LTDb/SXwoqb5ECx7HN/W9IZtNPEpoyRSoD5W6lRf45qjhVSxAALEFiB9ogBQT9wA+7LE4tRj6HrlngR171tZfON14ZG9GU2DmXV6j6x9a0qAUIihkvgPIHGwj1A2sef0hhdZ0PTSvveKnNWys6MwHk5jYbx7NebdFpI4kCRIsaDsqgAD7seBk+j2uWWBGHBUBHXzjdPhZG9wQfn37HMssgl18SobGmSQyEfotNsVFJ9dquSP2T55q1vQ9NKxd4/jNAujOjMB2DNGwLD2JIzXodFFCgjijWNBfwqABzz5eeXwFf0RP5uf6/V/8AmJsnS/8AaGo/s2l/iarG2ngRBtRQotjQHFsSxP3sxJ+ecIVDlwo3kBS1ckKWIBPoNzficaE/0hP5XRf2r/oanMuj6kq9S1ELcGRIChPZiqtag9t1G67kX6Z6GaBWKllBKNuUn9E0y2PQ0zD78Rx6GKbU6yOVFkQ/V7VgCLCNR58/fHwb+v68QwO/6RUqi+buwpVA8ySRnn9b06OI6ATi4Y4205bcQFZxFsZmUjgmLZ83XH2j6Fp4n3pH8fIDuzuyg9wrSMSo9hQzbJCrKVYAqRRBAIIPcEeeSXCwo1vSdFFG0si7EQWzGSTj/wAX7sBq40XTaQJEYV+saYiM903SBiDyebPObtP9HNIjB1hFrW22dljr+bRiVj4/VAzdr9JHKhjkQMrVYPsbBBBsEEAgjkEZdMYOo/65pP2dT/yx5HTj+dav/Yf8hzZp9DGgQKt+GGCFmZmXd9r4nJbmvM4KfpkLSrMynxFoBgziwCSAwUgOASeGBHJyXkY85sY6OdlBYx66abaOSwh1ZkIA9aQ56zTalJFWSNgyMAVYdiD6ZSGNUsIoFlmNcWWJZj8ySTfvi2b6PaV2LGADcSWAZ1Rye5eNSEf+8Dmbzla6l/i+K2vnXmPwRCreTmNZS5HqAZAt+qtj3pR/IQ/1cf8AyrhlgTZ4e1Qm3btA+Gu1V6V5ZZYwoCgUAKA9AO1Yt8EhX0wfnWs+cH8MY0gnR921gdrFT7Fe4+7KLEoLsoUO1Wa7kChu9aGB6Xo/BhWO9xHLNX22Ylnavdix+/LupjdeeVc//S5P2Zv4j56dcD9Wj2GPYuwhgVr4SGuxXvZ/HGgjL3zJMn/9y2niSJdqAgc8Fmb97EmvbImfOPPHTjrRWRJOoKhmAJBIBNEha3EfKx+OEC4h65ovF1WkVuVqdmXycARfC3tuo151WdZNc6YR9c0xIAmT4iAGs7WJ4AVz8JJPkDm6Rwg3MwAHmTQ9P8TlpNOrKUdQykUVI+Eg8UR6Z5yTcNFNGWJ8KXwgTd7VkQpZPJIRlBPnWbxHpduUidTe0g0SDXkR3B9DhyM86NI0um1kSGmeSdQeQLPqRyB5ZBu/l/S/z6Vdbr+C7qt/2bvir75HXu0H9oh/xwS9YhVdk0ZgFUVlSo67UJB+TI8u+Zus9NX6tpoNzMgmgWy3xFQ3Yt58cZcDE9b0388lXW79C+1b/s3fFXm8gVlvBUrs2jbVbaFV2qvSs8hPMBo9LC5YpJL4L7QzMUj8VitKCSGWHYa8mOM009HXdLdCdKvbuv4LvbW/7N3xV98YsQBZNAC7PYffiv8AlXT7dmyTZW3b9Wm212qvDqqxbFo5JdG0SBiEmGxXDL4kUciyBDvANFAY7Io+eXE03h67pmKhZkO4gKbO1yewVj8LH5HGN4mn6np5EaGcNFvG0pMm0fFxQc/Axs8bSfbG0Ee1VWy1ACz3NULPuclWIEq7itjcACVvkA2Aa9DtP4HOnlVFLuwVVBJYmgoHJJJ7DMHVPycsM/YbvBf9mUjafukCD++cr1oF3h0/6773H9CKmP4v4a/JjgbNVrIohukkVQTQs9z6L5k+wymj6lDISqSBmAsryGA7AlTRA96zH02MSajUSsLZH8BP6KhEc16Fmc2fPavoMt9JoqhMw4kg/Kq3n8PLLfoy2pHv8sIZ+Iu7ZY3ABit8gEkA16WD+Bys0yqLYhRYFkgC2IUD7yQPvxfFzrX/ALNF/EmzvpKPyH+10/8AGiwppiXqPW4o9RFGZkUVL4gJHBULtu+R3OO8Wa4fnWm/Zn/wjxBs1OrjjTfI6ovFMxoG+wF9yfTM2l6nDI2xJAWq9psNXrtYA175m08Yk1crNz4IREB7KXXxGYe5DKvyX3OE+kWk3wOw+3GDJE36joCVN96vgjzBI88mDeVwU8qopZ2CqBZYkAAepJ4GTE+9Eb9ZVb8Rf+eLNVGJNUiNykUfi7T2LMxRSR57QrV7tfcDMZ5b1pg6tp3YKsqlj9kGxu/Zut3HpeB+jn+rr85P4j5r1ujWVGjcWp/EHyKnyIPIPkQM83oVc9PgiZzukdYnccE7pG3kV2JCsOO27HuJ6PH63plJudKFgm/hUjuGcfCPvOMVcEAjkGqrz+WBjhVVCqAFAACgcADyrF/Ro/DknhHCKUdB5IJASVHtuViB5bsaG5bBH1y7DMkjk8Zi82pxdK4Plgq88IFyrrnO3W54Mqzz3X/FGq0jRjcUE7FOAZFqMFVJ4Dc2L4sVxeekXFOvH53pv2NR/wBHPVHCpl66lfBFOz+UfgyBr9CWAVfmTXvmZulyfU5IyQZn3ynn4d7N4m0Gvsg0oNdgMfk2MoRl0KV66hHMc4k84/Bk3X6XW2r/AErrzusy9Ni1X1eegEnM0rqD9k2wYKSR2I+HcPcjPQ1lWGNClfpAlU0WoDkcxGCQt8rAKt8wa98x6bQSR6bToUII1AfYOfCRpHcLY4ARWVeOBt44z0JYVZPHzy4GNHA4gh0Uh00RValilaVVbi/ikBXntujdgD5bgc9ABnZNCn//AECV/otQZP5rwX3X6WRsAv8AS3bfO6yZn1awKwppgwdoxVFbsxKxoWENBjVsBfBxrWTl0wlm65EyFPBnkYggxGBwTfk28BAPcmvfNXRIHh08Mch3MkaKxBJ5AANE8n783nIIwAdR04lieImgylbHcX2I9waP3Yq+jMzzb9TIu1uIQD5eESJCPYy7/mEXGHUXmC1CgZmsbmYBYz5EjuRzdD0wnT9KsUaRKTSKBZ7mu5PuTz9+PgXs5080jFHaGYhyyKWMbhVRtyr8W0qimwDRBuuMHr9UdUPAiV9jFfEkZGVQgILKu4As7AbeOBZJ8gXeSMaFOukMOoE5VmjeIRsUUsYyrMykqoJKnewsDih65i65rWnjVIIpGHiwM7mN1AVJY2O3cAWPHkKAskjPRHOvGixOKOrzBJoJWDbF8VWKqzbS6qRYUEgfARfyxscjIE+oJhmaYIzxSqofYpLxstgNsHxMpUgGuRtHHJoPUtYZ0aGBZD4gKPIUdFiVuGbc4FuFJoCzZF0LOP7zsaBrGAAB2Ar5AcYq6nG8cqahELgKY5EX7RUkMGUeZU38PchjVkAY2Jo5x5yKTy9Y3CoI5HkPYNHIqqfWRmUBQO5HJ44BzF07pcg0McdnxoyGUuK3NHIWG4VwGHHyfPSjKnk49BWvW0r4o5lfzj8GQtfoCoKsPcGsJ0iB/wApLIu15WB2WCY1UbUUkcFqBJri2Is1eMQM4ZnwrLrY7Fi+P/nOBjbNrYCWIH2PtnPlw+xuclLyGIyDE2Clibvuqv35nK1sOFxH1/VrFqdMzWfhnAUC2YnwaVR5k48ArEfWUU6zSbqJA1BW/XbGOPei2emOFHbWalRvOmGzvtSW5R/cKhSfYPmteoR+F4+4eFt37j2AqzfmK547+WGU8Z5TVk/VpFSiPr6KASdpDaiPeGq6G8upzXtDpNfqXAdNKAh5AeXbKw8vg2lQT6MwPrWV1nUDLpneKPdayKyudrRlQwIYUeQR2/fhzJq/5uD/AIj/APszJFpHRNWz7AZNz7UJIBEQQ2SB32g4Czrc038lygwrX1Vhfidh4fetv7s9DPr/AA42kmXZRqlbeWJIAC0BbEmgMVdd/wCyZv7I38PD/SUv4ujCBSTqGJDEhTUMzCyAexAI47gY9g31/UgbzpRtq9olBm/3Nuwn2D5fXdcijgTUctGxjFjv+UYLdd7F9u/l3yfE1f8ANwf8ST/2Yo1uhZNOiPt+LXQvS2QN+oRyOQL5JyB9odRI4Jki8McbQWBav6YHCn2s5qvOypORVwci8gZ1ZFTWcBkXlCxyoJuypbIDZxOAQ5S8i87Cp3ZO7KbcuBgduyLzjkVkEtkKaycjAkkZxygOWJwJ28ZRhktlcCMo3fC1lDmcVUDByDLk5GSrGsNzifr3STNJDIH2NDvKsByGcKAR5EUpBB7hsbpg5xnSMUpH1wrt/IL/AN4C5PuREQAD82I+eHTpsYg+r8lSCCb+Ik8li36274r9c2J2yMujFGdYoCAwPXAlYuD7FowKJ9aYA+2H0nTQkboWLNLuMj0AXZxtJryoAADyCgYdTlwcaFY6fLLpJNLNsW4jEHQk2Nu3cQQNvy5+eaJdLJNFtm2xuGDK0bFtpXkMNyjm/wBE2K4883K2XvGhWRrSNtwD/vRvJ+YiIoH5uRkSdHAijiQ0ElikJbu5SQSsTX6TGzfqcak5140C1aM0bhG2OVYK1XtYggGvOjR+7Cxg0AeTQs+pzhnE5BOQclM5jgVbK7csudeBXJByRnVhXZwzgc4nAms68i8jAizkg5AGRhEk5W8m87CoQnzFZJOdeQRgUY5ZRnAcZOMTU3lScgnnKtkxQ5DnBwBlHyrLmasMHasq7XhJRZwMq5qJVBnA5C9si8qL3nE5XJwLXlrweXvAtuy14LJJygt5BOUvOJwLg5O7KXkbsC95wOUvOByCZplVWdjQUFifQAWTmFEnkXcXMIPIVVUsB5bywIuvIDjtZ75HWz+TUHsZYA3yMicH2Pb782TBiPhbafUi/wDPKjFFPLtdXZQysFV6pXDbaO315K0D3HldA8+ujQkO6ggWQT2HqfQfPFcWu8QIzOCiyTPuqrSAMl1Z43kH5AYWfUyRQySqkcSgNJ8ZZ3JPPxAUASaFbjXA9sYaby6uNACzqoIsEkAEcdvXuPxGVj1kZDMHWl+1z9ni+fTjnFmi0IEsakWdNAqqfRpeGI96hH+8fXA9UXe06/zgggP94szc/wBXITjA2TqEJbaJFLEkAWOSO4B8zx29svExJbkEXQruKAsMfM3mPqKrUUYoAyx0PICM+J93EdZPRT+SVv190n/EYuP3MBgF0s7F5lNfA4C1+qURufvLfhlBq7d+QI4xTMfNjTd/IKKv9r2zJqdQY55NotpI4tg9X3Srz7AbSfYHBTach4YVZeA8h3qTvZSvxEBhzukLfOvQYDTT66NzSOrGroHmj516e+UXqUR3ESIQoBY7hSg+ZPli3qDOpMhkQtFG7BVRgTuG0WS54LDt5lfbLL05Y4oYI2VWiplDAkPs4JYWCeXBu+GIPOMUwg1iPYRgSKsDuL7WPesF/KUW6vEWydtX+l6X2v2zFJqxuYSRflQqoNjkhxKTQVuCOUJNjirvB64SVFEfCRWkjUINzGkPiEBvhA+GM+WXENpdUin4mAvsD3PyGVGpQrvDqUondY20PfAdI5Mkn6TSOl+gjZkC/L4Sa9WOZZ1DSIIylHxJjuDMGZSiWBuHYm/S6PvkxWnS6hXLASK3YgAUQPfnnnzzURmMQs0yF5ELIrHaqMDT8ckuaFr2rnb7ZvrMcmoZqlHAalM1EWcBInf/APeaRkI4yhy8jAEAmr4A9e54+4E/dgJNQgNF1B9CRf6I/wAXX/eHrlQQZIOUOcDkUTOvBls4NhBAc7dgycgnALuybwN5O7C4MDnXgrzryoLecTgS+V340FnRXUqwBVgQQexGZV6cnYtIy/qs7FfkfNh7MThgcsGyaKpoowAAooKy0bIpyCwPzOBfpELLtYMwqqaSQgfs23BHkRyM1FskHLo5IwpYi7arNk3tAA7+wwf1VL3Ub37+5+1t2X3/AFeK7YUnKlsgrPArUSLq65P6QKn9xP45dFAAAFAAAewGVLZXdgRJpUMiyEfGqsoNngNV8dv0Rz37+pymq0qvW4G1NgglSPkVIP3ZffkF8oENEgUrRokEks1sQQRbE2ewydTpUkKlrtbplYqwur5Ug0aHHsMveWGBnPT49u2jRIYnc24kdjvvdYr1yv8AJke5XpiyncGLsSOCO5PY2eOxzWMvWVGU9Oja2+IFvtAO4VvmoNf+uEn0COFsEbfslSVK+VAqQa47duMPH3rCLxk1QNNpVQEKO5skkksfcnk4SVcscqRmasC6z0vxmU/D8KSKLJFMzREEUOKCNz3F+5zE/RnDxlWARHZgoIGwGQuAtxt3UhSAV44sjPQtgX/yy6ljx79Ak2gEoXViwdj2PhuocVGKYuUJFkkDljhY+jyAgllPKk8nk3pWY9vMwSH+8Pen0mCOXTCjS9MlRJl3i5AQG3djtYb6CL8RJF2SeB8RrKr0190ZCxqFCilZj4VMxIjteQwYKb28Dse2OGyDjTCbQdG8MxMNo2bbotZqJkarHNuVPvVnkDHe/BnOwCF87fgzkjAtuzt2Dy2Bbfnb8G2ccCxbIL5VsrgGD5wfAjCDtkBQ+d4uBPbIOUH8TI8TBZy98Au/O3YMZxyouWzsgZxyKkHL3lEyw7YRcYUDBplsCSclmvBnJ9MDrzmbKpkSf5ZGo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refe99.com/wp-content/uploads/2014/08/gvv-rg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81400"/>
            <a:ext cx="3273425" cy="22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quotespedia.info/images/life/walt_disney_life_56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877" y="3581399"/>
            <a:ext cx="4467454" cy="223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/>
              <a:t>			</a:t>
            </a:r>
            <a:r>
              <a:rPr lang="en-US" sz="3600" b="1" dirty="0" smtClean="0"/>
              <a:t>Cooperative</a:t>
            </a:r>
            <a:br>
              <a:rPr lang="en-US" sz="36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A </a:t>
            </a:r>
            <a:r>
              <a:rPr lang="en-US" sz="2400" b="1" dirty="0"/>
              <a:t>jointly owned enterprise engaging in the production or distribution of goods or the supplying of services, operated by its members for their mutual benefit, typically organized by consumers or farmers.</a:t>
            </a:r>
          </a:p>
        </p:txBody>
      </p:sp>
      <p:pic>
        <p:nvPicPr>
          <p:cNvPr id="6146" name="Picture 2" descr="https://www.aafd.org/wp-content/uploads/maine-brand-logos-55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78419"/>
            <a:ext cx="4423616" cy="241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sunkistsoda.com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73443"/>
            <a:ext cx="20002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ntv.images.worldnow.com/images/11415076_BG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3" y="2590800"/>
            <a:ext cx="2083377" cy="14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thepacker.com/sites/produce/files/styles/large_landscape_desktop/public/field/image/Calavo_logo_with_avocados.jpg?itok=QHw-zvg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98072"/>
            <a:ext cx="2971800" cy="16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foodfetepress.files.wordpress.com/2010/06/cmab_calcheese_sea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815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1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16147"/>
              </p:ext>
            </p:extLst>
          </p:nvPr>
        </p:nvGraphicFramePr>
        <p:xfrm>
          <a:off x="152400" y="328612"/>
          <a:ext cx="4914900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1700"/>
                <a:gridCol w="27432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</a:rPr>
                        <a:t>PRICE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effectLst/>
                        </a:rPr>
                        <a:t>MARKET DEMAND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$125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 – 6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$100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7 – 13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$75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14 – 19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$50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20 – 26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$30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27 – 32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$25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33 – 40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 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$20</a:t>
                      </a:r>
                      <a:endParaRPr lang="en-US" sz="12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41 - 50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 descr="http://media-2.web.britannica.com/eb-media/70/74270-004-55DC4F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199"/>
            <a:ext cx="3810000" cy="353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109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Cartels &amp; Competition</vt:lpstr>
      <vt:lpstr>The Four Pillars of Free Enterprise</vt:lpstr>
      <vt:lpstr>   Monopoly  A monopoly is a situation in which a single company or group owns all or nearly all of the market for a given type of product or service. By definition, monopoly is characterized by an absence of competition, which often results in high prices and inferior products. </vt:lpstr>
      <vt:lpstr>          Cartel A cartel is an agreement between competing firms to control prices or exclude entry of a new competitor in a market.  It is an association of manufacturers or suppliers with the purpose of maintaining prices at a high level and restricting competition.</vt:lpstr>
      <vt:lpstr>   Competition  The rivalry among sellers trying to achieve such goals as increasing profits, market share, and sales volume by varying the elements of the marketing mix: price, product, distribution, and promotion.</vt:lpstr>
      <vt:lpstr>   Cooperative  A jointly owned enterprise engaging in the production or distribution of goods or the supplying of services, operated by its members for their mutual benefit, typically organized by consumers or farmers.</vt:lpstr>
      <vt:lpstr>PowerPoint Presentation</vt:lpstr>
    </vt:vector>
  </TitlesOfParts>
  <Company>JSD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Cartels &amp; Competition</dc:title>
  <dc:creator>Robert Willardson</dc:creator>
  <cp:lastModifiedBy>Robert Willardson</cp:lastModifiedBy>
  <cp:revision>10</cp:revision>
  <dcterms:created xsi:type="dcterms:W3CDTF">2016-03-28T21:32:05Z</dcterms:created>
  <dcterms:modified xsi:type="dcterms:W3CDTF">2016-04-06T17:29:46Z</dcterms:modified>
</cp:coreProperties>
</file>