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7" r:id="rId2"/>
    <p:sldId id="294" r:id="rId3"/>
    <p:sldId id="342" r:id="rId4"/>
    <p:sldId id="279" r:id="rId5"/>
    <p:sldId id="306" r:id="rId6"/>
    <p:sldId id="282" r:id="rId7"/>
    <p:sldId id="307" r:id="rId8"/>
    <p:sldId id="308" r:id="rId9"/>
    <p:sldId id="309" r:id="rId10"/>
    <p:sldId id="327" r:id="rId11"/>
    <p:sldId id="295" r:id="rId12"/>
    <p:sldId id="270" r:id="rId13"/>
    <p:sldId id="257" r:id="rId14"/>
    <p:sldId id="280" r:id="rId15"/>
    <p:sldId id="310" r:id="rId16"/>
    <p:sldId id="296" r:id="rId17"/>
    <p:sldId id="312" r:id="rId18"/>
    <p:sldId id="269" r:id="rId19"/>
    <p:sldId id="260" r:id="rId20"/>
    <p:sldId id="274" r:id="rId21"/>
    <p:sldId id="273" r:id="rId22"/>
    <p:sldId id="313" r:id="rId23"/>
    <p:sldId id="298" r:id="rId24"/>
    <p:sldId id="315" r:id="rId25"/>
    <p:sldId id="316" r:id="rId26"/>
    <p:sldId id="322" r:id="rId27"/>
    <p:sldId id="299" r:id="rId28"/>
    <p:sldId id="317" r:id="rId29"/>
    <p:sldId id="323" r:id="rId30"/>
    <p:sldId id="320" r:id="rId31"/>
    <p:sldId id="263" r:id="rId32"/>
    <p:sldId id="314" r:id="rId33"/>
    <p:sldId id="300" r:id="rId34"/>
    <p:sldId id="289" r:id="rId35"/>
    <p:sldId id="329" r:id="rId36"/>
    <p:sldId id="288" r:id="rId37"/>
    <p:sldId id="266" r:id="rId38"/>
    <p:sldId id="347" r:id="rId39"/>
    <p:sldId id="291" r:id="rId40"/>
    <p:sldId id="301" r:id="rId41"/>
    <p:sldId id="330" r:id="rId42"/>
    <p:sldId id="331" r:id="rId43"/>
    <p:sldId id="348" r:id="rId44"/>
    <p:sldId id="302" r:id="rId45"/>
    <p:sldId id="275" r:id="rId46"/>
    <p:sldId id="333" r:id="rId47"/>
    <p:sldId id="334" r:id="rId48"/>
    <p:sldId id="335" r:id="rId49"/>
    <p:sldId id="343" r:id="rId50"/>
    <p:sldId id="262" r:id="rId51"/>
    <p:sldId id="344" r:id="rId52"/>
    <p:sldId id="303" r:id="rId53"/>
    <p:sldId id="336" r:id="rId54"/>
    <p:sldId id="337" r:id="rId55"/>
    <p:sldId id="304" r:id="rId56"/>
    <p:sldId id="338" r:id="rId57"/>
    <p:sldId id="339" r:id="rId58"/>
    <p:sldId id="325" r:id="rId59"/>
    <p:sldId id="258" r:id="rId60"/>
    <p:sldId id="305" r:id="rId61"/>
    <p:sldId id="345" r:id="rId62"/>
    <p:sldId id="346" r:id="rId63"/>
    <p:sldId id="340" r:id="rId64"/>
    <p:sldId id="341" r:id="rId65"/>
    <p:sldId id="259"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1109" y="-82"/>
      </p:cViewPr>
      <p:guideLst>
        <p:guide orient="horz" pos="2160"/>
        <p:guide pos="2880"/>
      </p:guideLst>
    </p:cSldViewPr>
  </p:slideViewPr>
  <p:notesTextViewPr>
    <p:cViewPr>
      <p:scale>
        <a:sx n="1" d="1"/>
        <a:sy n="1" d="1"/>
      </p:scale>
      <p:origin x="0" y="0"/>
    </p:cViewPr>
  </p:notesTextViewPr>
  <p:sorterViewPr>
    <p:cViewPr>
      <p:scale>
        <a:sx n="70" d="100"/>
        <a:sy n="70" d="100"/>
      </p:scale>
      <p:origin x="0" y="414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6575DCD-C73C-4C54-9619-93C075B57BA7}"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78F55-3EC4-4C43-B05E-62173509C601}"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575DCD-C73C-4C54-9619-93C075B57BA7}"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78F55-3EC4-4C43-B05E-62173509C60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575DCD-C73C-4C54-9619-93C075B57BA7}"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78F55-3EC4-4C43-B05E-62173509C60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575DCD-C73C-4C54-9619-93C075B57BA7}"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78F55-3EC4-4C43-B05E-62173509C60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575DCD-C73C-4C54-9619-93C075B57BA7}"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78F55-3EC4-4C43-B05E-62173509C601}"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6575DCD-C73C-4C54-9619-93C075B57BA7}" type="datetimeFigureOut">
              <a:rPr lang="en-US" smtClean="0"/>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78F55-3EC4-4C43-B05E-62173509C60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575DCD-C73C-4C54-9619-93C075B57BA7}" type="datetimeFigureOut">
              <a:rPr lang="en-US" smtClean="0"/>
              <a:t>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878F55-3EC4-4C43-B05E-62173509C601}"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575DCD-C73C-4C54-9619-93C075B57BA7}" type="datetimeFigureOut">
              <a:rPr lang="en-US" smtClean="0"/>
              <a:t>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878F55-3EC4-4C43-B05E-62173509C60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575DCD-C73C-4C54-9619-93C075B57BA7}" type="datetimeFigureOut">
              <a:rPr lang="en-US" smtClean="0"/>
              <a:t>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878F55-3EC4-4C43-B05E-62173509C60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575DCD-C73C-4C54-9619-93C075B57BA7}" type="datetimeFigureOut">
              <a:rPr lang="en-US" smtClean="0"/>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78F55-3EC4-4C43-B05E-62173509C601}"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575DCD-C73C-4C54-9619-93C075B57BA7}" type="datetimeFigureOut">
              <a:rPr lang="en-US" smtClean="0"/>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78F55-3EC4-4C43-B05E-62173509C60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86575DCD-C73C-4C54-9619-93C075B57BA7}" type="datetimeFigureOut">
              <a:rPr lang="en-US" smtClean="0"/>
              <a:t>1/4/2017</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99878F55-3EC4-4C43-B05E-62173509C6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_5WXVQOQ3ZI"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Business Management Review</a:t>
            </a:r>
            <a:endParaRPr lang="en-US" dirty="0"/>
          </a:p>
        </p:txBody>
      </p:sp>
      <p:sp>
        <p:nvSpPr>
          <p:cNvPr id="4" name="TextBox 3"/>
          <p:cNvSpPr txBox="1"/>
          <p:nvPr/>
        </p:nvSpPr>
        <p:spPr>
          <a:xfrm>
            <a:off x="13855" y="6488668"/>
            <a:ext cx="2459328" cy="338554"/>
          </a:xfrm>
          <a:prstGeom prst="rect">
            <a:avLst/>
          </a:prstGeom>
          <a:noFill/>
        </p:spPr>
        <p:txBody>
          <a:bodyPr wrap="none" rtlCol="0">
            <a:spAutoFit/>
          </a:bodyPr>
          <a:lstStyle/>
          <a:p>
            <a:r>
              <a:rPr lang="en-US" sz="1600" dirty="0" smtClean="0"/>
              <a:t>Copper Hills High School</a:t>
            </a:r>
            <a:endParaRPr lang="en-US" sz="1600" dirty="0"/>
          </a:p>
        </p:txBody>
      </p:sp>
      <p:sp>
        <p:nvSpPr>
          <p:cNvPr id="5" name="TextBox 4"/>
          <p:cNvSpPr txBox="1"/>
          <p:nvPr/>
        </p:nvSpPr>
        <p:spPr>
          <a:xfrm>
            <a:off x="6338424" y="6524187"/>
            <a:ext cx="2805576" cy="338554"/>
          </a:xfrm>
          <a:prstGeom prst="rect">
            <a:avLst/>
          </a:prstGeom>
          <a:noFill/>
        </p:spPr>
        <p:txBody>
          <a:bodyPr wrap="none" rtlCol="0">
            <a:spAutoFit/>
          </a:bodyPr>
          <a:lstStyle/>
          <a:p>
            <a:r>
              <a:rPr lang="en-US" sz="1600" dirty="0" smtClean="0"/>
              <a:t>Prepared by: Rob Willardson</a:t>
            </a:r>
            <a:endParaRPr lang="en-US" sz="1600" dirty="0"/>
          </a:p>
        </p:txBody>
      </p:sp>
      <p:pic>
        <p:nvPicPr>
          <p:cNvPr id="5122" name="Picture 2" descr="http://media5.primehouseconsulting.com/2015/08/management-consul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7566378" cy="4590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59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92162"/>
          </a:xfrm>
        </p:spPr>
        <p:txBody>
          <a:bodyPr/>
          <a:lstStyle/>
          <a:p>
            <a:pPr algn="ctr"/>
            <a:r>
              <a:rPr lang="en-US" b="1" dirty="0" smtClean="0"/>
              <a:t>Business Plan</a:t>
            </a:r>
            <a:endParaRPr lang="en-US" b="1" dirty="0"/>
          </a:p>
        </p:txBody>
      </p:sp>
      <p:sp>
        <p:nvSpPr>
          <p:cNvPr id="3" name="Content Placeholder 2"/>
          <p:cNvSpPr>
            <a:spLocks noGrp="1"/>
          </p:cNvSpPr>
          <p:nvPr>
            <p:ph idx="1"/>
          </p:nvPr>
        </p:nvSpPr>
        <p:spPr>
          <a:xfrm>
            <a:off x="304800" y="1752600"/>
            <a:ext cx="8610600" cy="4525963"/>
          </a:xfrm>
        </p:spPr>
        <p:txBody>
          <a:bodyPr>
            <a:normAutofit/>
          </a:bodyPr>
          <a:lstStyle/>
          <a:p>
            <a:pPr marL="514350" indent="-514350">
              <a:buFont typeface="+mj-lt"/>
              <a:buAutoNum type="arabicPeriod"/>
            </a:pPr>
            <a:r>
              <a:rPr lang="en-US" b="1" dirty="0" smtClean="0"/>
              <a:t>Executive Summary</a:t>
            </a:r>
          </a:p>
          <a:p>
            <a:pPr marL="514350" indent="-514350">
              <a:buFont typeface="+mj-lt"/>
              <a:buAutoNum type="arabicPeriod"/>
            </a:pPr>
            <a:r>
              <a:rPr lang="en-US" b="1" dirty="0" smtClean="0"/>
              <a:t>Brief Description</a:t>
            </a:r>
          </a:p>
          <a:p>
            <a:pPr marL="514350" indent="-514350">
              <a:buFont typeface="+mj-lt"/>
              <a:buAutoNum type="arabicPeriod"/>
            </a:pPr>
            <a:r>
              <a:rPr lang="en-US" b="1" dirty="0" smtClean="0"/>
              <a:t>Situation Analysis</a:t>
            </a:r>
          </a:p>
          <a:p>
            <a:pPr marL="514350" indent="-514350">
              <a:buFont typeface="+mj-lt"/>
              <a:buAutoNum type="arabicPeriod"/>
            </a:pPr>
            <a:r>
              <a:rPr lang="en-US" b="1" dirty="0" smtClean="0"/>
              <a:t>Market Segmentation (Target Market: Demographics, Psychographics, </a:t>
            </a:r>
            <a:r>
              <a:rPr lang="en-US" b="1" dirty="0" err="1" smtClean="0"/>
              <a:t>Geographics</a:t>
            </a:r>
            <a:r>
              <a:rPr lang="en-US" b="1" dirty="0" smtClean="0"/>
              <a:t>, Product Benefits)</a:t>
            </a:r>
          </a:p>
          <a:p>
            <a:pPr marL="514350" indent="-514350">
              <a:buFont typeface="+mj-lt"/>
              <a:buAutoNum type="arabicPeriod"/>
            </a:pPr>
            <a:r>
              <a:rPr lang="en-US" b="1" dirty="0" smtClean="0"/>
              <a:t>Marketing Strategy (Product, Place, Price, Promotion)</a:t>
            </a:r>
          </a:p>
          <a:p>
            <a:pPr marL="514350" indent="-514350">
              <a:buFont typeface="+mj-lt"/>
              <a:buAutoNum type="arabicPeriod"/>
            </a:pPr>
            <a:r>
              <a:rPr lang="en-US" b="1" dirty="0" smtClean="0"/>
              <a:t>Financial Projections</a:t>
            </a:r>
          </a:p>
          <a:p>
            <a:pPr marL="514350" indent="-514350">
              <a:buFont typeface="+mj-lt"/>
              <a:buAutoNum type="arabicPeriod"/>
            </a:pPr>
            <a:r>
              <a:rPr lang="en-US" b="1" dirty="0" smtClean="0"/>
              <a:t>Conclusion</a:t>
            </a:r>
          </a:p>
          <a:p>
            <a:pPr marL="514350" indent="-514350">
              <a:buFont typeface="+mj-lt"/>
              <a:buAutoNum type="arabicPeriod"/>
            </a:pPr>
            <a:r>
              <a:rPr lang="en-US" b="1" dirty="0" smtClean="0"/>
              <a:t>Appendix</a:t>
            </a:r>
          </a:p>
          <a:p>
            <a:pPr marL="514350" indent="-514350">
              <a:buFont typeface="+mj-lt"/>
              <a:buAutoNum type="arabicPeriod"/>
            </a:pPr>
            <a:r>
              <a:rPr lang="en-US" b="1" dirty="0" smtClean="0"/>
              <a:t>Exhibits</a:t>
            </a:r>
            <a:endParaRPr lang="en-US" b="1" dirty="0"/>
          </a:p>
        </p:txBody>
      </p:sp>
    </p:spTree>
    <p:extLst>
      <p:ext uri="{BB962C8B-B14F-4D97-AF65-F5344CB8AC3E}">
        <p14:creationId xmlns:p14="http://schemas.microsoft.com/office/powerpoint/2010/main" val="266508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5410200"/>
          </a:xfrm>
        </p:spPr>
        <p:txBody>
          <a:bodyPr>
            <a:normAutofit/>
          </a:bodyPr>
          <a:lstStyle/>
          <a:p>
            <a:r>
              <a:rPr lang="en-US" sz="2000" b="1" dirty="0"/>
              <a:t>STANDARD 2: Students will identify and describe the organizing function of management</a:t>
            </a:r>
            <a:r>
              <a:rPr lang="en-US" sz="2000" b="1" dirty="0" smtClean="0"/>
              <a:t>.</a:t>
            </a:r>
            <a:br>
              <a:rPr lang="en-US" sz="2000" b="1" dirty="0" smtClean="0"/>
            </a:br>
            <a:r>
              <a:rPr lang="en-US" sz="2000" b="1" dirty="0"/>
              <a:t/>
            </a:r>
            <a:br>
              <a:rPr lang="en-US" sz="2000" b="1" dirty="0"/>
            </a:br>
            <a:r>
              <a:rPr lang="en-US" sz="2000" b="1" u="sng" dirty="0">
                <a:solidFill>
                  <a:schemeClr val="tx1"/>
                </a:solidFill>
              </a:rPr>
              <a:t>Objective 1: Identify and provide examples of basic ownership forms.</a:t>
            </a:r>
            <a:br>
              <a:rPr lang="en-US" sz="2000" b="1" u="sng" dirty="0">
                <a:solidFill>
                  <a:schemeClr val="tx1"/>
                </a:solidFill>
              </a:rPr>
            </a:br>
            <a:r>
              <a:rPr lang="en-US" sz="2000" b="1" dirty="0">
                <a:solidFill>
                  <a:schemeClr val="tx1"/>
                </a:solidFill>
              </a:rPr>
              <a:t>a. List the characteristics, advantages and disadvantages of a sole proprietorship, partnership, corporation, franchise, LLC, S-corporation</a:t>
            </a:r>
            <a:r>
              <a:rPr lang="en-US" sz="2000" b="1" dirty="0" smtClean="0">
                <a:solidFill>
                  <a:schemeClr val="tx1"/>
                </a:solidFill>
              </a:rPr>
              <a:t>.</a:t>
            </a:r>
            <a:br>
              <a:rPr lang="en-US" sz="2000" b="1" dirty="0" smtClean="0">
                <a:solidFill>
                  <a:schemeClr val="tx1"/>
                </a:solidFill>
              </a:rPr>
            </a:br>
            <a:r>
              <a:rPr lang="en-US" sz="2000" b="1" dirty="0">
                <a:solidFill>
                  <a:schemeClr val="tx1"/>
                </a:solidFill>
              </a:rPr>
              <a:t/>
            </a:r>
            <a:br>
              <a:rPr lang="en-US" sz="2000" b="1" dirty="0">
                <a:solidFill>
                  <a:schemeClr val="tx1"/>
                </a:solidFill>
              </a:rPr>
            </a:br>
            <a:r>
              <a:rPr lang="en-US" sz="2000" b="1" u="sng" dirty="0">
                <a:solidFill>
                  <a:schemeClr val="tx1"/>
                </a:solidFill>
              </a:rPr>
              <a:t>Objective 2: Identify types of organization structures.</a:t>
            </a:r>
            <a:br>
              <a:rPr lang="en-US" sz="2000" b="1" u="sng" dirty="0">
                <a:solidFill>
                  <a:schemeClr val="tx1"/>
                </a:solidFill>
              </a:rPr>
            </a:br>
            <a:r>
              <a:rPr lang="en-US" sz="2000" b="1" dirty="0">
                <a:solidFill>
                  <a:schemeClr val="tx1"/>
                </a:solidFill>
              </a:rPr>
              <a:t>a. Distinguish between line, line and staff, matrix, and team</a:t>
            </a:r>
            <a:r>
              <a:rPr lang="en-US" sz="2000" b="1" dirty="0" smtClean="0">
                <a:solidFill>
                  <a:schemeClr val="tx1"/>
                </a:solidFill>
              </a:rPr>
              <a:t>.</a:t>
            </a:r>
            <a:br>
              <a:rPr lang="en-US" sz="2000" b="1" dirty="0" smtClean="0">
                <a:solidFill>
                  <a:schemeClr val="tx1"/>
                </a:solidFill>
              </a:rPr>
            </a:br>
            <a:r>
              <a:rPr lang="en-US" sz="2000" b="1" dirty="0">
                <a:solidFill>
                  <a:schemeClr val="tx1"/>
                </a:solidFill>
              </a:rPr>
              <a:t/>
            </a:r>
            <a:br>
              <a:rPr lang="en-US" sz="2000" b="1" dirty="0">
                <a:solidFill>
                  <a:schemeClr val="tx1"/>
                </a:solidFill>
              </a:rPr>
            </a:br>
            <a:r>
              <a:rPr lang="en-US" sz="2000" b="1" u="sng" dirty="0">
                <a:solidFill>
                  <a:schemeClr val="tx1"/>
                </a:solidFill>
              </a:rPr>
              <a:t>Objective 3: Understand management structures.</a:t>
            </a:r>
            <a:br>
              <a:rPr lang="en-US" sz="2000" b="1" u="sng" dirty="0">
                <a:solidFill>
                  <a:schemeClr val="tx1"/>
                </a:solidFill>
              </a:rPr>
            </a:br>
            <a:r>
              <a:rPr lang="en-US" sz="2000" b="1" dirty="0">
                <a:solidFill>
                  <a:schemeClr val="tx1"/>
                </a:solidFill>
              </a:rPr>
              <a:t>a. Describe the advantages and disadvantages of centralized and decentralized</a:t>
            </a:r>
            <a:r>
              <a:rPr lang="en-US" sz="2000" b="1" dirty="0" smtClean="0">
                <a:solidFill>
                  <a:schemeClr val="tx1"/>
                </a:solidFill>
              </a:rPr>
              <a:t>.</a:t>
            </a:r>
            <a:br>
              <a:rPr lang="en-US" sz="2000" b="1" dirty="0" smtClean="0">
                <a:solidFill>
                  <a:schemeClr val="tx1"/>
                </a:solidFill>
              </a:rPr>
            </a:br>
            <a:r>
              <a:rPr lang="en-US" sz="2000" b="1" dirty="0">
                <a:solidFill>
                  <a:schemeClr val="tx1"/>
                </a:solidFill>
              </a:rPr>
              <a:t/>
            </a:r>
            <a:br>
              <a:rPr lang="en-US" sz="2000" b="1" dirty="0">
                <a:solidFill>
                  <a:schemeClr val="tx1"/>
                </a:solidFill>
              </a:rPr>
            </a:br>
            <a:r>
              <a:rPr lang="en-US" sz="2000" b="1" u="sng" dirty="0">
                <a:solidFill>
                  <a:schemeClr val="tx1"/>
                </a:solidFill>
              </a:rPr>
              <a:t>Objective 4: Understand the legal aspects of starting a business.</a:t>
            </a:r>
            <a:r>
              <a:rPr lang="en-US" sz="2000" b="1" dirty="0"/>
              <a:t/>
            </a:r>
            <a:br>
              <a:rPr lang="en-US" sz="2000" b="1" dirty="0"/>
            </a:br>
            <a:endParaRPr lang="en-US" sz="2000" dirty="0"/>
          </a:p>
        </p:txBody>
      </p:sp>
    </p:spTree>
    <p:extLst>
      <p:ext uri="{BB962C8B-B14F-4D97-AF65-F5344CB8AC3E}">
        <p14:creationId xmlns:p14="http://schemas.microsoft.com/office/powerpoint/2010/main" val="88006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Different Types of Businesses</a:t>
            </a:r>
            <a:endParaRPr lang="en-US" b="1" dirty="0"/>
          </a:p>
        </p:txBody>
      </p:sp>
      <p:sp>
        <p:nvSpPr>
          <p:cNvPr id="3" name="Content Placeholder 2"/>
          <p:cNvSpPr>
            <a:spLocks noGrp="1"/>
          </p:cNvSpPr>
          <p:nvPr>
            <p:ph idx="1"/>
          </p:nvPr>
        </p:nvSpPr>
        <p:spPr>
          <a:xfrm>
            <a:off x="1219200" y="1676400"/>
            <a:ext cx="7315200" cy="4572000"/>
          </a:xfrm>
        </p:spPr>
        <p:txBody>
          <a:bodyPr>
            <a:normAutofit/>
          </a:bodyPr>
          <a:lstStyle/>
          <a:p>
            <a:r>
              <a:rPr lang="en-US" sz="3200" b="1" dirty="0" smtClean="0"/>
              <a:t>Sole Proprietorship – Full Liability</a:t>
            </a:r>
          </a:p>
          <a:p>
            <a:r>
              <a:rPr lang="en-US" sz="3200" b="1" dirty="0" smtClean="0"/>
              <a:t>Partnership – Limited Liability</a:t>
            </a:r>
          </a:p>
          <a:p>
            <a:r>
              <a:rPr lang="en-US" sz="3200" b="1" dirty="0" smtClean="0"/>
              <a:t>Corporation – No Liability</a:t>
            </a:r>
          </a:p>
          <a:p>
            <a:r>
              <a:rPr lang="en-US" sz="3200" b="1" dirty="0" smtClean="0"/>
              <a:t>Franchise – Business Model</a:t>
            </a:r>
          </a:p>
          <a:p>
            <a:r>
              <a:rPr lang="en-US" sz="3200" b="1" dirty="0" smtClean="0"/>
              <a:t>LLC – Limited Liability Company</a:t>
            </a:r>
          </a:p>
          <a:p>
            <a:r>
              <a:rPr lang="en-US" sz="3200" b="1" dirty="0" smtClean="0"/>
              <a:t>S Corporation – Privately Held</a:t>
            </a:r>
          </a:p>
        </p:txBody>
      </p:sp>
    </p:spTree>
    <p:extLst>
      <p:ext uri="{BB962C8B-B14F-4D97-AF65-F5344CB8AC3E}">
        <p14:creationId xmlns:p14="http://schemas.microsoft.com/office/powerpoint/2010/main" val="272207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lstStyle/>
          <a:p>
            <a:pPr algn="ctr"/>
            <a:r>
              <a:rPr lang="en-US" b="1" dirty="0" smtClean="0"/>
              <a:t>Shares of Stock</a:t>
            </a:r>
            <a:endParaRPr lang="en-US" b="1" dirty="0"/>
          </a:p>
        </p:txBody>
      </p:sp>
      <p:sp>
        <p:nvSpPr>
          <p:cNvPr id="3" name="Content Placeholder 2"/>
          <p:cNvSpPr>
            <a:spLocks noGrp="1"/>
          </p:cNvSpPr>
          <p:nvPr>
            <p:ph idx="1"/>
          </p:nvPr>
        </p:nvSpPr>
        <p:spPr/>
        <p:txBody>
          <a:bodyPr/>
          <a:lstStyle/>
          <a:p>
            <a:r>
              <a:rPr lang="en-US" b="1" dirty="0" smtClean="0"/>
              <a:t>Parts of ownership in a corporation.</a:t>
            </a:r>
            <a:endParaRPr lang="en-US" b="1" dirty="0"/>
          </a:p>
        </p:txBody>
      </p:sp>
      <p:pic>
        <p:nvPicPr>
          <p:cNvPr id="7170" name="Picture 2" descr="http://i.bnet.com/blogs/ford-motor-company-stock-certific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473649"/>
            <a:ext cx="5867400" cy="3924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18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fade">
                                      <p:cBhvr>
                                        <p:cTn id="19"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Organizational Structure</a:t>
            </a:r>
            <a:endParaRPr lang="en-US" b="1" dirty="0"/>
          </a:p>
        </p:txBody>
      </p:sp>
      <p:sp>
        <p:nvSpPr>
          <p:cNvPr id="3" name="Content Placeholder 2"/>
          <p:cNvSpPr>
            <a:spLocks noGrp="1"/>
          </p:cNvSpPr>
          <p:nvPr>
            <p:ph idx="1"/>
          </p:nvPr>
        </p:nvSpPr>
        <p:spPr/>
        <p:txBody>
          <a:bodyPr>
            <a:normAutofit/>
          </a:bodyPr>
          <a:lstStyle/>
          <a:p>
            <a:r>
              <a:rPr lang="en-US" b="1" dirty="0" smtClean="0"/>
              <a:t>Line (Vertical)</a:t>
            </a:r>
          </a:p>
          <a:p>
            <a:pPr marL="0" indent="0">
              <a:buNone/>
            </a:pPr>
            <a:r>
              <a:rPr lang="en-US" b="1" dirty="0" smtClean="0"/>
              <a:t>          </a:t>
            </a:r>
          </a:p>
          <a:p>
            <a:r>
              <a:rPr lang="en-US" b="1" dirty="0" smtClean="0"/>
              <a:t>Staff (Horizontal)</a:t>
            </a:r>
          </a:p>
          <a:p>
            <a:endParaRPr lang="en-US" b="1" dirty="0" smtClean="0"/>
          </a:p>
          <a:p>
            <a:r>
              <a:rPr lang="en-US" b="1" dirty="0" smtClean="0"/>
              <a:t>Traditional</a:t>
            </a:r>
          </a:p>
          <a:p>
            <a:endParaRPr lang="en-US" b="1" dirty="0" smtClean="0"/>
          </a:p>
          <a:p>
            <a:r>
              <a:rPr lang="en-US" b="1" dirty="0" smtClean="0"/>
              <a:t>Matrix</a:t>
            </a:r>
          </a:p>
          <a:p>
            <a:endParaRPr lang="en-US" b="1" dirty="0" smtClean="0"/>
          </a:p>
          <a:p>
            <a:r>
              <a:rPr lang="en-US" b="1" dirty="0" smtClean="0"/>
              <a:t>Team</a:t>
            </a:r>
            <a:endParaRPr lang="en-US" b="1" dirty="0"/>
          </a:p>
        </p:txBody>
      </p:sp>
      <p:cxnSp>
        <p:nvCxnSpPr>
          <p:cNvPr id="5" name="Straight Arrow Connector 4"/>
          <p:cNvCxnSpPr/>
          <p:nvPr/>
        </p:nvCxnSpPr>
        <p:spPr>
          <a:xfrm>
            <a:off x="3581400" y="1524000"/>
            <a:ext cx="0" cy="639762"/>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924300" y="2743200"/>
            <a:ext cx="1295400"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Isosceles Triangle 11"/>
          <p:cNvSpPr/>
          <p:nvPr/>
        </p:nvSpPr>
        <p:spPr>
          <a:xfrm>
            <a:off x="3053195" y="3048000"/>
            <a:ext cx="1056409" cy="1066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sp>
        <p:nvSpPr>
          <p:cNvPr id="13" name="Rectangle 12"/>
          <p:cNvSpPr/>
          <p:nvPr/>
        </p:nvSpPr>
        <p:spPr>
          <a:xfrm>
            <a:off x="2705100" y="4414405"/>
            <a:ext cx="1752600" cy="342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activeknowledgemodeling.wordpress.com/files/2009/10/service-team-organization1.png?w=4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5105399"/>
            <a:ext cx="2133600" cy="14789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76800" y="3352800"/>
            <a:ext cx="2186817" cy="2677656"/>
          </a:xfrm>
          <a:prstGeom prst="rect">
            <a:avLst/>
          </a:prstGeom>
          <a:noFill/>
        </p:spPr>
        <p:txBody>
          <a:bodyPr wrap="none" rtlCol="0">
            <a:spAutoFit/>
          </a:bodyPr>
          <a:lstStyle/>
          <a:p>
            <a:r>
              <a:rPr lang="en-US" sz="2400" b="1" dirty="0" smtClean="0"/>
              <a:t>Centralized</a:t>
            </a:r>
          </a:p>
          <a:p>
            <a:endParaRPr lang="en-US" sz="2400" b="1" dirty="0"/>
          </a:p>
          <a:p>
            <a:endParaRPr lang="en-US" sz="2400" b="1" dirty="0" smtClean="0"/>
          </a:p>
          <a:p>
            <a:endParaRPr lang="en-US" sz="2400" b="1" dirty="0"/>
          </a:p>
          <a:p>
            <a:endParaRPr lang="en-US" sz="2400" b="1" dirty="0" smtClean="0"/>
          </a:p>
          <a:p>
            <a:endParaRPr lang="en-US" sz="2400" b="1" dirty="0"/>
          </a:p>
          <a:p>
            <a:r>
              <a:rPr lang="en-US" sz="2400" b="1" dirty="0" smtClean="0"/>
              <a:t>Decentralized</a:t>
            </a:r>
            <a:endParaRPr lang="en-US" sz="2400" b="1" dirty="0"/>
          </a:p>
        </p:txBody>
      </p:sp>
    </p:spTree>
    <p:extLst>
      <p:ext uri="{BB962C8B-B14F-4D97-AF65-F5344CB8AC3E}">
        <p14:creationId xmlns:p14="http://schemas.microsoft.com/office/powerpoint/2010/main" val="251707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2" grpId="0" animBg="1"/>
      <p:bldP spid="13"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Legal Aspects to Starting a Business</a:t>
            </a:r>
            <a:endParaRPr lang="en-US" b="1" dirty="0"/>
          </a:p>
        </p:txBody>
      </p:sp>
      <p:sp>
        <p:nvSpPr>
          <p:cNvPr id="3" name="TextBox 2"/>
          <p:cNvSpPr txBox="1"/>
          <p:nvPr/>
        </p:nvSpPr>
        <p:spPr>
          <a:xfrm>
            <a:off x="533400" y="1676399"/>
            <a:ext cx="8229600" cy="4524315"/>
          </a:xfrm>
          <a:prstGeom prst="rect">
            <a:avLst/>
          </a:prstGeom>
          <a:noFill/>
        </p:spPr>
        <p:txBody>
          <a:bodyPr wrap="square" rtlCol="0">
            <a:spAutoFit/>
          </a:bodyPr>
          <a:lstStyle/>
          <a:p>
            <a:pPr marL="342900" indent="-342900">
              <a:buAutoNum type="arabicPeriod"/>
            </a:pPr>
            <a:r>
              <a:rPr lang="en-US" sz="2400" b="1" dirty="0" smtClean="0"/>
              <a:t>Write a Business Plan to determine profitability</a:t>
            </a:r>
          </a:p>
          <a:p>
            <a:pPr marL="342900" indent="-342900">
              <a:buAutoNum type="arabicPeriod"/>
            </a:pPr>
            <a:r>
              <a:rPr lang="en-US" sz="2400" b="1" dirty="0" smtClean="0"/>
              <a:t>Register a Fictitious Business Name / DBA</a:t>
            </a:r>
          </a:p>
          <a:p>
            <a:pPr marL="342900" indent="-342900">
              <a:buAutoNum type="arabicPeriod"/>
            </a:pPr>
            <a:r>
              <a:rPr lang="en-US" sz="2400" b="1" dirty="0" smtClean="0"/>
              <a:t>Choose a Legal Form for you Business</a:t>
            </a:r>
          </a:p>
          <a:p>
            <a:pPr marL="800100" lvl="1" indent="-342900">
              <a:buAutoNum type="alphaLcPeriod"/>
            </a:pPr>
            <a:r>
              <a:rPr lang="en-US" sz="2400" b="1" dirty="0" smtClean="0"/>
              <a:t>Sole Proprietorship</a:t>
            </a:r>
          </a:p>
          <a:p>
            <a:pPr marL="800100" lvl="1" indent="-342900">
              <a:buAutoNum type="alphaLcPeriod"/>
            </a:pPr>
            <a:r>
              <a:rPr lang="en-US" sz="2400" b="1" dirty="0" smtClean="0"/>
              <a:t>Partnership</a:t>
            </a:r>
          </a:p>
          <a:p>
            <a:pPr marL="800100" lvl="1" indent="-342900">
              <a:buAutoNum type="alphaLcPeriod"/>
            </a:pPr>
            <a:r>
              <a:rPr lang="en-US" sz="2400" b="1" dirty="0" smtClean="0"/>
              <a:t>Corporation</a:t>
            </a:r>
          </a:p>
          <a:p>
            <a:pPr marL="342900" indent="-342900">
              <a:buAutoNum type="arabicPeriod"/>
            </a:pPr>
            <a:r>
              <a:rPr lang="en-US" sz="2400" b="1" dirty="0" smtClean="0"/>
              <a:t>Get a Federal Tax I. D. Number</a:t>
            </a:r>
          </a:p>
          <a:p>
            <a:pPr marL="342900" indent="-342900">
              <a:buAutoNum type="arabicPeriod"/>
            </a:pPr>
            <a:r>
              <a:rPr lang="en-US" sz="2400" b="1" dirty="0" smtClean="0"/>
              <a:t>Learn About Employee Laws</a:t>
            </a:r>
          </a:p>
          <a:p>
            <a:pPr marL="342900" indent="-342900">
              <a:buAutoNum type="arabicPeriod"/>
            </a:pPr>
            <a:r>
              <a:rPr lang="en-US" sz="2400" b="1" dirty="0" smtClean="0"/>
              <a:t>Obtain Necessary Business Permits &amp; Licenses</a:t>
            </a:r>
          </a:p>
          <a:p>
            <a:pPr marL="342900" indent="-342900">
              <a:buAutoNum type="arabicPeriod"/>
            </a:pPr>
            <a:r>
              <a:rPr lang="en-US" sz="2400" b="1" dirty="0" smtClean="0"/>
              <a:t>File for Trademark Protection</a:t>
            </a:r>
          </a:p>
          <a:p>
            <a:pPr marL="342900" indent="-342900">
              <a:buAutoNum type="arabicPeriod"/>
            </a:pPr>
            <a:r>
              <a:rPr lang="en-US" sz="2400" b="1" dirty="0" smtClean="0"/>
              <a:t>Open a Bank Account to Begin Building Business Credit</a:t>
            </a:r>
            <a:endParaRPr lang="en-US" sz="2400" b="1" dirty="0"/>
          </a:p>
        </p:txBody>
      </p:sp>
    </p:spTree>
    <p:extLst>
      <p:ext uri="{BB962C8B-B14F-4D97-AF65-F5344CB8AC3E}">
        <p14:creationId xmlns:p14="http://schemas.microsoft.com/office/powerpoint/2010/main" val="109850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out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038600"/>
          </a:xfrm>
        </p:spPr>
        <p:txBody>
          <a:bodyPr>
            <a:normAutofit/>
          </a:bodyPr>
          <a:lstStyle/>
          <a:p>
            <a:r>
              <a:rPr lang="en-US" sz="2000" b="1" dirty="0"/>
              <a:t>STANDARD 3: Students will identify and describe the directing (leadership) function of management. </a:t>
            </a:r>
            <a:r>
              <a:rPr lang="en-US" sz="2000" b="1" dirty="0" smtClean="0"/>
              <a:t/>
            </a:r>
            <a:br>
              <a:rPr lang="en-US" sz="2000" b="1" dirty="0" smtClean="0"/>
            </a:br>
            <a:r>
              <a:rPr lang="en-US" sz="2000" b="1" dirty="0"/>
              <a:t/>
            </a:r>
            <a:br>
              <a:rPr lang="en-US" sz="2000" b="1" dirty="0"/>
            </a:br>
            <a:r>
              <a:rPr lang="en-US" sz="2000" b="1" u="sng" dirty="0">
                <a:solidFill>
                  <a:schemeClr val="tx1"/>
                </a:solidFill>
              </a:rPr>
              <a:t>Objective 1: Identify leaders and effective leadership qualities</a:t>
            </a:r>
            <a:r>
              <a:rPr lang="en-US" sz="2000" b="1" u="sng" dirty="0" smtClean="0">
                <a:solidFill>
                  <a:schemeClr val="tx1"/>
                </a:solidFill>
              </a:rPr>
              <a:t>.</a:t>
            </a:r>
            <a:br>
              <a:rPr lang="en-US" sz="2000" b="1" u="sng" dirty="0" smtClean="0">
                <a:solidFill>
                  <a:schemeClr val="tx1"/>
                </a:solidFill>
              </a:rPr>
            </a:br>
            <a:r>
              <a:rPr lang="en-US" sz="2000" b="1" u="sng" dirty="0">
                <a:solidFill>
                  <a:schemeClr val="tx1"/>
                </a:solidFill>
              </a:rPr>
              <a:t/>
            </a:r>
            <a:br>
              <a:rPr lang="en-US" sz="2000" b="1" u="sng" dirty="0">
                <a:solidFill>
                  <a:schemeClr val="tx1"/>
                </a:solidFill>
              </a:rPr>
            </a:br>
            <a:r>
              <a:rPr lang="en-US" sz="2000" b="1" u="sng" dirty="0">
                <a:solidFill>
                  <a:schemeClr val="tx1"/>
                </a:solidFill>
              </a:rPr>
              <a:t>Objective 2: Identify different leadership styles</a:t>
            </a:r>
            <a:r>
              <a:rPr lang="en-US" sz="2000" b="1" u="sng" dirty="0" smtClean="0">
                <a:solidFill>
                  <a:schemeClr val="tx1"/>
                </a:solidFill>
              </a:rPr>
              <a:t>.</a:t>
            </a:r>
            <a:r>
              <a:rPr lang="en-US" sz="2000" b="1" u="sng" dirty="0">
                <a:solidFill>
                  <a:schemeClr val="tx1"/>
                </a:solidFill>
              </a:rPr>
              <a:t/>
            </a:r>
            <a:br>
              <a:rPr lang="en-US" sz="2000" b="1" u="sng" dirty="0">
                <a:solidFill>
                  <a:schemeClr val="tx1"/>
                </a:solidFill>
              </a:rPr>
            </a:br>
            <a:r>
              <a:rPr lang="en-US" sz="2000" b="1" dirty="0">
                <a:solidFill>
                  <a:schemeClr val="tx1"/>
                </a:solidFill>
              </a:rPr>
              <a:t>a. Compare and contrast autocratic, democratic, and laissez-faire</a:t>
            </a:r>
            <a:r>
              <a:rPr lang="en-US" sz="2000" b="1" dirty="0" smtClean="0">
                <a:solidFill>
                  <a:schemeClr val="tx1"/>
                </a:solidFill>
              </a:rPr>
              <a:t>.</a:t>
            </a:r>
            <a:br>
              <a:rPr lang="en-US" sz="2000" b="1" dirty="0" smtClean="0">
                <a:solidFill>
                  <a:schemeClr val="tx1"/>
                </a:solidFill>
              </a:rPr>
            </a:br>
            <a:r>
              <a:rPr lang="en-US" sz="2000" b="1" dirty="0">
                <a:solidFill>
                  <a:schemeClr val="tx1"/>
                </a:solidFill>
              </a:rPr>
              <a:t/>
            </a:r>
            <a:br>
              <a:rPr lang="en-US" sz="2000" b="1" dirty="0">
                <a:solidFill>
                  <a:schemeClr val="tx1"/>
                </a:solidFill>
              </a:rPr>
            </a:br>
            <a:r>
              <a:rPr lang="en-US" sz="2000" b="1" u="sng" dirty="0">
                <a:solidFill>
                  <a:schemeClr val="tx1"/>
                </a:solidFill>
              </a:rPr>
              <a:t>Objective 3: Describe techniques managers use to motivate individual employees (e.g., goal setting, job advancement, cross-training, empowerment, and self-direction).</a:t>
            </a:r>
            <a:r>
              <a:rPr lang="en-US" sz="2000" b="1" dirty="0"/>
              <a:t/>
            </a:r>
            <a:br>
              <a:rPr lang="en-US" sz="2000" b="1" dirty="0"/>
            </a:br>
            <a:endParaRPr lang="en-US" sz="2000" dirty="0"/>
          </a:p>
        </p:txBody>
      </p:sp>
    </p:spTree>
    <p:extLst>
      <p:ext uri="{BB962C8B-B14F-4D97-AF65-F5344CB8AC3E}">
        <p14:creationId xmlns:p14="http://schemas.microsoft.com/office/powerpoint/2010/main" val="426674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lstStyle/>
          <a:p>
            <a:pPr algn="ctr"/>
            <a:r>
              <a:rPr lang="en-US" b="1" dirty="0" smtClean="0"/>
              <a:t>Effective Leadership Qualities</a:t>
            </a:r>
            <a:endParaRPr lang="en-US" b="1" dirty="0"/>
          </a:p>
        </p:txBody>
      </p:sp>
      <p:sp>
        <p:nvSpPr>
          <p:cNvPr id="3" name="TextBox 2"/>
          <p:cNvSpPr txBox="1"/>
          <p:nvPr/>
        </p:nvSpPr>
        <p:spPr>
          <a:xfrm>
            <a:off x="2971800" y="1530927"/>
            <a:ext cx="3354893" cy="4832092"/>
          </a:xfrm>
          <a:prstGeom prst="rect">
            <a:avLst/>
          </a:prstGeom>
          <a:noFill/>
        </p:spPr>
        <p:txBody>
          <a:bodyPr wrap="none" rtlCol="0">
            <a:spAutoFit/>
          </a:bodyPr>
          <a:lstStyle/>
          <a:p>
            <a:pPr marL="342900" indent="-342900">
              <a:buFont typeface="+mj-lt"/>
              <a:buAutoNum type="arabicPeriod"/>
            </a:pPr>
            <a:r>
              <a:rPr lang="en-US" sz="2800" b="1" dirty="0" smtClean="0"/>
              <a:t>Honesty</a:t>
            </a:r>
          </a:p>
          <a:p>
            <a:pPr marL="342900" indent="-342900">
              <a:buFont typeface="+mj-lt"/>
              <a:buAutoNum type="arabicPeriod"/>
            </a:pPr>
            <a:r>
              <a:rPr lang="en-US" sz="2800" b="1" dirty="0" smtClean="0"/>
              <a:t>Delegate</a:t>
            </a:r>
          </a:p>
          <a:p>
            <a:pPr marL="342900" indent="-342900">
              <a:buFont typeface="+mj-lt"/>
              <a:buAutoNum type="arabicPeriod"/>
            </a:pPr>
            <a:r>
              <a:rPr lang="en-US" sz="2800" b="1" dirty="0" smtClean="0"/>
              <a:t>Communication</a:t>
            </a:r>
          </a:p>
          <a:p>
            <a:pPr marL="342900" indent="-342900">
              <a:buFont typeface="+mj-lt"/>
              <a:buAutoNum type="arabicPeriod"/>
            </a:pPr>
            <a:r>
              <a:rPr lang="en-US" sz="2800" b="1" dirty="0" smtClean="0"/>
              <a:t>Confidence</a:t>
            </a:r>
          </a:p>
          <a:p>
            <a:pPr marL="342900" indent="-342900">
              <a:buFont typeface="+mj-lt"/>
              <a:buAutoNum type="arabicPeriod"/>
            </a:pPr>
            <a:r>
              <a:rPr lang="en-US" sz="2800" b="1" dirty="0" smtClean="0"/>
              <a:t>Commitment</a:t>
            </a:r>
          </a:p>
          <a:p>
            <a:pPr marL="342900" indent="-342900">
              <a:buFont typeface="+mj-lt"/>
              <a:buAutoNum type="arabicPeriod"/>
            </a:pPr>
            <a:r>
              <a:rPr lang="en-US" sz="2800" b="1" dirty="0" smtClean="0"/>
              <a:t>Positive Attitude</a:t>
            </a:r>
          </a:p>
          <a:p>
            <a:pPr marL="342900" indent="-342900">
              <a:buFont typeface="+mj-lt"/>
              <a:buAutoNum type="arabicPeriod"/>
            </a:pPr>
            <a:r>
              <a:rPr lang="en-US" sz="2800" b="1" dirty="0" smtClean="0"/>
              <a:t>Creativity</a:t>
            </a:r>
          </a:p>
          <a:p>
            <a:pPr marL="342900" indent="-342900">
              <a:buFont typeface="+mj-lt"/>
              <a:buAutoNum type="arabicPeriod"/>
            </a:pPr>
            <a:r>
              <a:rPr lang="en-US" sz="2800" b="1" dirty="0" smtClean="0"/>
              <a:t>Intuition</a:t>
            </a:r>
          </a:p>
          <a:p>
            <a:pPr marL="342900" indent="-342900">
              <a:buFont typeface="+mj-lt"/>
              <a:buAutoNum type="arabicPeriod"/>
            </a:pPr>
            <a:r>
              <a:rPr lang="en-US" sz="2800" b="1" dirty="0" smtClean="0"/>
              <a:t>Inspire</a:t>
            </a:r>
          </a:p>
          <a:p>
            <a:pPr marL="342900" indent="-342900">
              <a:buFont typeface="+mj-lt"/>
              <a:buAutoNum type="arabicPeriod"/>
            </a:pPr>
            <a:r>
              <a:rPr lang="en-US" sz="2800" b="1" dirty="0" smtClean="0"/>
              <a:t> Approach</a:t>
            </a:r>
          </a:p>
          <a:p>
            <a:pPr marL="342900" indent="-342900">
              <a:buFont typeface="+mj-lt"/>
              <a:buAutoNum type="arabicPeriod"/>
            </a:pPr>
            <a:endParaRPr lang="en-US" sz="2800" b="1" dirty="0"/>
          </a:p>
        </p:txBody>
      </p:sp>
    </p:spTree>
    <p:extLst>
      <p:ext uri="{BB962C8B-B14F-4D97-AF65-F5344CB8AC3E}">
        <p14:creationId xmlns:p14="http://schemas.microsoft.com/office/powerpoint/2010/main" val="64460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Management Styles</a:t>
            </a:r>
            <a:endParaRPr lang="en-US" b="1" dirty="0"/>
          </a:p>
        </p:txBody>
      </p:sp>
      <p:sp>
        <p:nvSpPr>
          <p:cNvPr id="3" name="Content Placeholder 2"/>
          <p:cNvSpPr>
            <a:spLocks noGrp="1"/>
          </p:cNvSpPr>
          <p:nvPr>
            <p:ph idx="1"/>
          </p:nvPr>
        </p:nvSpPr>
        <p:spPr>
          <a:xfrm>
            <a:off x="533400" y="1828800"/>
            <a:ext cx="8229600" cy="4572000"/>
          </a:xfrm>
        </p:spPr>
        <p:txBody>
          <a:bodyPr>
            <a:normAutofit/>
          </a:bodyPr>
          <a:lstStyle/>
          <a:p>
            <a:r>
              <a:rPr lang="en-US" sz="2800" b="1" u="sng" dirty="0" smtClean="0"/>
              <a:t>Autocratic</a:t>
            </a:r>
            <a:r>
              <a:rPr lang="en-US" sz="2800" b="1" dirty="0" smtClean="0"/>
              <a:t> – Do it or else / My way or the highway</a:t>
            </a:r>
          </a:p>
          <a:p>
            <a:endParaRPr lang="en-US" sz="2800" b="1" dirty="0" smtClean="0"/>
          </a:p>
          <a:p>
            <a:r>
              <a:rPr lang="en-US" sz="2800" b="1" u="sng" dirty="0" smtClean="0"/>
              <a:t>Democratic</a:t>
            </a:r>
            <a:r>
              <a:rPr lang="en-US" sz="2800" b="1" dirty="0" smtClean="0"/>
              <a:t> – Everybody contributes / Collaborate</a:t>
            </a:r>
          </a:p>
          <a:p>
            <a:endParaRPr lang="en-US" sz="2800" b="1" dirty="0" smtClean="0"/>
          </a:p>
          <a:p>
            <a:r>
              <a:rPr lang="en-US" sz="2800" b="1" u="sng" dirty="0" smtClean="0"/>
              <a:t>Laissez-Faire</a:t>
            </a:r>
            <a:r>
              <a:rPr lang="en-US" sz="2800" b="1" dirty="0" smtClean="0"/>
              <a:t> – Hands off / Trust employees to do the right thing.</a:t>
            </a:r>
            <a:endParaRPr lang="en-US" sz="2800" b="1" dirty="0"/>
          </a:p>
        </p:txBody>
      </p:sp>
    </p:spTree>
    <p:extLst>
      <p:ext uri="{BB962C8B-B14F-4D97-AF65-F5344CB8AC3E}">
        <p14:creationId xmlns:p14="http://schemas.microsoft.com/office/powerpoint/2010/main" val="256759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Brainstorming</a:t>
            </a:r>
            <a:endParaRPr lang="en-US" b="1" dirty="0"/>
          </a:p>
        </p:txBody>
      </p:sp>
      <p:sp>
        <p:nvSpPr>
          <p:cNvPr id="3" name="Content Placeholder 2"/>
          <p:cNvSpPr>
            <a:spLocks noGrp="1"/>
          </p:cNvSpPr>
          <p:nvPr>
            <p:ph idx="1"/>
          </p:nvPr>
        </p:nvSpPr>
        <p:spPr/>
        <p:txBody>
          <a:bodyPr/>
          <a:lstStyle/>
          <a:p>
            <a:r>
              <a:rPr lang="en-US" b="1" dirty="0" smtClean="0"/>
              <a:t>A group discussion technique used to generate as many ideas as possible for solving a problem.</a:t>
            </a:r>
          </a:p>
          <a:p>
            <a:r>
              <a:rPr lang="en-US" b="1" dirty="0" smtClean="0"/>
              <a:t>Throw as many ideas</a:t>
            </a:r>
          </a:p>
          <a:p>
            <a:pPr marL="0" indent="0">
              <a:buNone/>
            </a:pPr>
            <a:r>
              <a:rPr lang="en-US" b="1" dirty="0" smtClean="0"/>
              <a:t>     against the wall, and</a:t>
            </a:r>
          </a:p>
          <a:p>
            <a:pPr marL="0" indent="0">
              <a:buNone/>
            </a:pPr>
            <a:r>
              <a:rPr lang="en-US" b="1" dirty="0"/>
              <a:t> </a:t>
            </a:r>
            <a:r>
              <a:rPr lang="en-US" b="1" dirty="0" smtClean="0"/>
              <a:t>    see what sticks.</a:t>
            </a:r>
            <a:endParaRPr lang="en-US" b="1" dirty="0"/>
          </a:p>
        </p:txBody>
      </p:sp>
      <p:pic>
        <p:nvPicPr>
          <p:cNvPr id="10242" name="Picture 2" descr="http://t2.gstatic.com/images?q=tbn:ANd9GcRK4QFgWevL-lH8fK2H4vKIF0qStnVIBqjsjR4BZS6KbngHp9BQ:blog.sli.do/wp-content/uploads/2014/09/brainstorm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5127" y="2980458"/>
            <a:ext cx="4314825" cy="3695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83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242"/>
                                        </p:tgtEl>
                                        <p:attrNameLst>
                                          <p:attrName>style.visibility</p:attrName>
                                        </p:attrNameLst>
                                      </p:cBhvr>
                                      <p:to>
                                        <p:strVal val="visible"/>
                                      </p:to>
                                    </p:set>
                                    <p:animEffect transition="in" filter="fade">
                                      <p:cBhvr>
                                        <p:cTn id="3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4495800"/>
          </a:xfrm>
        </p:spPr>
        <p:txBody>
          <a:bodyPr>
            <a:noAutofit/>
          </a:bodyPr>
          <a:lstStyle/>
          <a:p>
            <a:r>
              <a:rPr lang="en-US" sz="2000" b="1" dirty="0"/>
              <a:t>STANDARD 1: Students will identify and describe the planning function of management. </a:t>
            </a:r>
            <a:r>
              <a:rPr lang="en-US" sz="2000" b="1" dirty="0" smtClean="0"/>
              <a:t/>
            </a:r>
            <a:br>
              <a:rPr lang="en-US" sz="2000" b="1" dirty="0" smtClean="0"/>
            </a:br>
            <a:r>
              <a:rPr lang="en-US" sz="2000" b="1" dirty="0"/>
              <a:t/>
            </a:r>
            <a:br>
              <a:rPr lang="en-US" sz="2000" b="1" dirty="0"/>
            </a:br>
            <a:r>
              <a:rPr lang="en-US" sz="2000" b="1" u="sng" dirty="0">
                <a:solidFill>
                  <a:schemeClr val="tx1"/>
                </a:solidFill>
              </a:rPr>
              <a:t>Objective 1: Explain what planning is and the importance of planning</a:t>
            </a:r>
            <a:r>
              <a:rPr lang="en-US" sz="2000" b="1" u="sng" dirty="0" smtClean="0">
                <a:solidFill>
                  <a:schemeClr val="tx1"/>
                </a:solidFill>
              </a:rPr>
              <a:t>.</a:t>
            </a:r>
            <a:br>
              <a:rPr lang="en-US" sz="2000" b="1" u="sng" dirty="0" smtClean="0">
                <a:solidFill>
                  <a:schemeClr val="tx1"/>
                </a:solidFill>
              </a:rPr>
            </a:br>
            <a:r>
              <a:rPr lang="en-US" sz="2000" b="1" u="sng" dirty="0">
                <a:solidFill>
                  <a:schemeClr val="tx1"/>
                </a:solidFill>
              </a:rPr>
              <a:t/>
            </a:r>
            <a:br>
              <a:rPr lang="en-US" sz="2000" b="1" u="sng" dirty="0">
                <a:solidFill>
                  <a:schemeClr val="tx1"/>
                </a:solidFill>
              </a:rPr>
            </a:br>
            <a:r>
              <a:rPr lang="en-US" sz="2000" b="1" u="sng" dirty="0">
                <a:solidFill>
                  <a:schemeClr val="tx1"/>
                </a:solidFill>
              </a:rPr>
              <a:t>Objective 2: Explain the business decision-making process</a:t>
            </a:r>
            <a:r>
              <a:rPr lang="en-US" sz="2000" b="1" u="sng" dirty="0" smtClean="0">
                <a:solidFill>
                  <a:schemeClr val="tx1"/>
                </a:solidFill>
              </a:rPr>
              <a:t>.</a:t>
            </a:r>
            <a:br>
              <a:rPr lang="en-US" sz="2000" b="1" u="sng" dirty="0" smtClean="0">
                <a:solidFill>
                  <a:schemeClr val="tx1"/>
                </a:solidFill>
              </a:rPr>
            </a:br>
            <a:r>
              <a:rPr lang="en-US" sz="2000" b="1" u="sng" dirty="0">
                <a:solidFill>
                  <a:schemeClr val="tx1"/>
                </a:solidFill>
              </a:rPr>
              <a:t/>
            </a:r>
            <a:br>
              <a:rPr lang="en-US" sz="2000" b="1" u="sng" dirty="0">
                <a:solidFill>
                  <a:schemeClr val="tx1"/>
                </a:solidFill>
              </a:rPr>
            </a:br>
            <a:r>
              <a:rPr lang="en-US" sz="2000" b="1" u="sng" dirty="0">
                <a:solidFill>
                  <a:schemeClr val="tx1"/>
                </a:solidFill>
              </a:rPr>
              <a:t>Objective 3: Distinguish between strategic (long-term) and operational (short-term) plans</a:t>
            </a:r>
            <a:r>
              <a:rPr lang="en-US" sz="2000" b="1" u="sng" dirty="0" smtClean="0">
                <a:solidFill>
                  <a:schemeClr val="tx1"/>
                </a:solidFill>
              </a:rPr>
              <a:t>.</a:t>
            </a:r>
            <a:br>
              <a:rPr lang="en-US" sz="2000" b="1" u="sng" dirty="0" smtClean="0">
                <a:solidFill>
                  <a:schemeClr val="tx1"/>
                </a:solidFill>
              </a:rPr>
            </a:br>
            <a:r>
              <a:rPr lang="en-US" sz="2000" b="1" u="sng" dirty="0">
                <a:solidFill>
                  <a:schemeClr val="tx1"/>
                </a:solidFill>
              </a:rPr>
              <a:t/>
            </a:r>
            <a:br>
              <a:rPr lang="en-US" sz="2000" b="1" u="sng" dirty="0">
                <a:solidFill>
                  <a:schemeClr val="tx1"/>
                </a:solidFill>
              </a:rPr>
            </a:br>
            <a:r>
              <a:rPr lang="en-US" sz="2000" b="1" u="sng" dirty="0">
                <a:solidFill>
                  <a:schemeClr val="tx1"/>
                </a:solidFill>
              </a:rPr>
              <a:t>Objective 4: Identify planning tools used in project planning (e.g., budgets, schedules, policies, etc</a:t>
            </a:r>
            <a:r>
              <a:rPr lang="en-US" sz="2000" b="1" u="sng" dirty="0" smtClean="0">
                <a:solidFill>
                  <a:schemeClr val="tx1"/>
                </a:solidFill>
              </a:rPr>
              <a:t>.).</a:t>
            </a:r>
            <a:br>
              <a:rPr lang="en-US" sz="2000" b="1" u="sng" dirty="0" smtClean="0">
                <a:solidFill>
                  <a:schemeClr val="tx1"/>
                </a:solidFill>
              </a:rPr>
            </a:br>
            <a:r>
              <a:rPr lang="en-US" sz="2000" b="1" u="sng" dirty="0">
                <a:solidFill>
                  <a:schemeClr val="tx1"/>
                </a:solidFill>
              </a:rPr>
              <a:t/>
            </a:r>
            <a:br>
              <a:rPr lang="en-US" sz="2000" b="1" u="sng" dirty="0">
                <a:solidFill>
                  <a:schemeClr val="tx1"/>
                </a:solidFill>
              </a:rPr>
            </a:br>
            <a:r>
              <a:rPr lang="en-US" sz="2000" b="1" u="sng" dirty="0">
                <a:solidFill>
                  <a:schemeClr val="tx1"/>
                </a:solidFill>
              </a:rPr>
              <a:t>Objective 5: Understanding the importance and purpose of the business plan for managerial success and capital resources.</a:t>
            </a:r>
            <a:r>
              <a:rPr lang="en-US" sz="2000" u="sng" dirty="0">
                <a:solidFill>
                  <a:schemeClr val="tx1"/>
                </a:solidFill>
              </a:rPr>
              <a:t/>
            </a:r>
            <a:br>
              <a:rPr lang="en-US" sz="2000" u="sng" dirty="0">
                <a:solidFill>
                  <a:schemeClr val="tx1"/>
                </a:solidFill>
              </a:rPr>
            </a:br>
            <a:endParaRPr lang="en-US" sz="2000" u="sng" dirty="0">
              <a:solidFill>
                <a:schemeClr val="tx1"/>
              </a:solidFill>
            </a:endParaRPr>
          </a:p>
        </p:txBody>
      </p:sp>
    </p:spTree>
    <p:extLst>
      <p:ext uri="{BB962C8B-B14F-4D97-AF65-F5344CB8AC3E}">
        <p14:creationId xmlns:p14="http://schemas.microsoft.com/office/powerpoint/2010/main" val="376418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990600"/>
          </a:xfrm>
        </p:spPr>
        <p:txBody>
          <a:bodyPr/>
          <a:lstStyle/>
          <a:p>
            <a:pPr algn="ctr"/>
            <a:r>
              <a:rPr lang="en-US" b="1" dirty="0" smtClean="0"/>
              <a:t>SMART Goals</a:t>
            </a:r>
            <a:endParaRPr lang="en-US" b="1" dirty="0"/>
          </a:p>
        </p:txBody>
      </p:sp>
      <p:sp>
        <p:nvSpPr>
          <p:cNvPr id="3" name="Content Placeholder 2"/>
          <p:cNvSpPr>
            <a:spLocks noGrp="1"/>
          </p:cNvSpPr>
          <p:nvPr>
            <p:ph idx="1"/>
          </p:nvPr>
        </p:nvSpPr>
        <p:spPr>
          <a:xfrm>
            <a:off x="2895600" y="1676400"/>
            <a:ext cx="5486400" cy="4525963"/>
          </a:xfrm>
        </p:spPr>
        <p:txBody>
          <a:bodyPr>
            <a:normAutofit/>
          </a:bodyPr>
          <a:lstStyle/>
          <a:p>
            <a:r>
              <a:rPr lang="en-US" sz="3600" b="1" dirty="0" smtClean="0"/>
              <a:t>Specific</a:t>
            </a:r>
          </a:p>
          <a:p>
            <a:r>
              <a:rPr lang="en-US" sz="3600" b="1" dirty="0" smtClean="0"/>
              <a:t>Measurable</a:t>
            </a:r>
          </a:p>
          <a:p>
            <a:r>
              <a:rPr lang="en-US" sz="3600" b="1" dirty="0" smtClean="0"/>
              <a:t>Attainable</a:t>
            </a:r>
          </a:p>
          <a:p>
            <a:r>
              <a:rPr lang="en-US" sz="3600" b="1" dirty="0" smtClean="0"/>
              <a:t>Realistic</a:t>
            </a:r>
          </a:p>
          <a:p>
            <a:r>
              <a:rPr lang="en-US" sz="3600" b="1" dirty="0" smtClean="0"/>
              <a:t>Time-Bound</a:t>
            </a:r>
            <a:endParaRPr lang="en-US" sz="3600" b="1" dirty="0"/>
          </a:p>
        </p:txBody>
      </p:sp>
    </p:spTree>
    <p:extLst>
      <p:ext uri="{BB962C8B-B14F-4D97-AF65-F5344CB8AC3E}">
        <p14:creationId xmlns:p14="http://schemas.microsoft.com/office/powerpoint/2010/main" val="4570696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SWOT Analysis</a:t>
            </a:r>
            <a:endParaRPr lang="en-US" b="1" dirty="0"/>
          </a:p>
        </p:txBody>
      </p:sp>
      <p:sp>
        <p:nvSpPr>
          <p:cNvPr id="3" name="Content Placeholder 2"/>
          <p:cNvSpPr>
            <a:spLocks noGrp="1"/>
          </p:cNvSpPr>
          <p:nvPr>
            <p:ph idx="1"/>
          </p:nvPr>
        </p:nvSpPr>
        <p:spPr>
          <a:xfrm>
            <a:off x="3352800" y="1600200"/>
            <a:ext cx="5334000" cy="4876800"/>
          </a:xfrm>
        </p:spPr>
        <p:txBody>
          <a:bodyPr>
            <a:normAutofit/>
          </a:bodyPr>
          <a:lstStyle/>
          <a:p>
            <a:r>
              <a:rPr lang="en-US" sz="3600" b="1" dirty="0" smtClean="0"/>
              <a:t>Strengths</a:t>
            </a:r>
          </a:p>
          <a:p>
            <a:r>
              <a:rPr lang="en-US" sz="3600" b="1" dirty="0" smtClean="0"/>
              <a:t>Weaknesses</a:t>
            </a:r>
          </a:p>
          <a:p>
            <a:r>
              <a:rPr lang="en-US" sz="3600" b="1" dirty="0" smtClean="0"/>
              <a:t>Opportunities</a:t>
            </a:r>
          </a:p>
          <a:p>
            <a:r>
              <a:rPr lang="en-US" sz="3600" b="1" dirty="0" smtClean="0"/>
              <a:t>Threats</a:t>
            </a:r>
            <a:endParaRPr lang="en-US" sz="3600" b="1" dirty="0"/>
          </a:p>
        </p:txBody>
      </p:sp>
    </p:spTree>
    <p:extLst>
      <p:ext uri="{BB962C8B-B14F-4D97-AF65-F5344CB8AC3E}">
        <p14:creationId xmlns:p14="http://schemas.microsoft.com/office/powerpoint/2010/main" val="39335502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Motivating Employees</a:t>
            </a:r>
            <a:endParaRPr lang="en-US" b="1" dirty="0"/>
          </a:p>
        </p:txBody>
      </p:sp>
      <p:sp>
        <p:nvSpPr>
          <p:cNvPr id="3" name="TextBox 2"/>
          <p:cNvSpPr txBox="1"/>
          <p:nvPr/>
        </p:nvSpPr>
        <p:spPr>
          <a:xfrm>
            <a:off x="838201" y="1752600"/>
            <a:ext cx="7772400" cy="3046988"/>
          </a:xfrm>
          <a:prstGeom prst="rect">
            <a:avLst/>
          </a:prstGeom>
          <a:noFill/>
        </p:spPr>
        <p:txBody>
          <a:bodyPr wrap="square" rtlCol="0">
            <a:spAutoFit/>
          </a:bodyPr>
          <a:lstStyle/>
          <a:p>
            <a:pPr marL="342900" indent="-342900">
              <a:buFont typeface="+mj-lt"/>
              <a:buAutoNum type="arabicPeriod"/>
            </a:pPr>
            <a:r>
              <a:rPr lang="en-US" sz="2400" b="1" dirty="0" smtClean="0"/>
              <a:t> Align </a:t>
            </a:r>
            <a:r>
              <a:rPr lang="en-US" sz="2400" b="1" dirty="0"/>
              <a:t>individual economic interests with company </a:t>
            </a:r>
            <a:r>
              <a:rPr lang="en-US" sz="2400" b="1" dirty="0" smtClean="0"/>
              <a:t>performance (Make More Money)</a:t>
            </a:r>
          </a:p>
          <a:p>
            <a:pPr marL="342900" indent="-342900">
              <a:buFont typeface="+mj-lt"/>
              <a:buAutoNum type="arabicPeriod"/>
            </a:pPr>
            <a:r>
              <a:rPr lang="en-US" sz="2400" b="1" dirty="0"/>
              <a:t>Take a genuine interest in the future path of an employee’s career</a:t>
            </a:r>
            <a:endParaRPr lang="en-US" sz="2400" b="1" dirty="0" smtClean="0"/>
          </a:p>
          <a:p>
            <a:pPr marL="342900" indent="-342900">
              <a:buFont typeface="+mj-lt"/>
              <a:buAutoNum type="arabicPeriod"/>
            </a:pPr>
            <a:r>
              <a:rPr lang="en-US" sz="2400" b="1" dirty="0"/>
              <a:t>Take a genuine interest in their work-life </a:t>
            </a:r>
            <a:r>
              <a:rPr lang="en-US" sz="2400" b="1" dirty="0" smtClean="0"/>
              <a:t>balance</a:t>
            </a:r>
          </a:p>
          <a:p>
            <a:pPr marL="342900" indent="-342900">
              <a:buFont typeface="+mj-lt"/>
              <a:buAutoNum type="arabicPeriod"/>
            </a:pPr>
            <a:r>
              <a:rPr lang="en-US" sz="2400" b="1" dirty="0" smtClean="0"/>
              <a:t> Listen</a:t>
            </a:r>
          </a:p>
          <a:p>
            <a:pPr marL="342900" indent="-342900">
              <a:buFont typeface="+mj-lt"/>
              <a:buAutoNum type="arabicPeriod"/>
            </a:pPr>
            <a:r>
              <a:rPr lang="en-US" sz="2400" b="1" dirty="0" smtClean="0"/>
              <a:t> Do </a:t>
            </a:r>
            <a:r>
              <a:rPr lang="en-US" sz="2400" b="1" dirty="0"/>
              <a:t>unto others as you would have done unto you</a:t>
            </a:r>
            <a:endParaRPr lang="en-US" sz="2400" b="1" dirty="0" smtClean="0"/>
          </a:p>
          <a:p>
            <a:pPr marL="342900" indent="-342900">
              <a:buFont typeface="+mj-lt"/>
              <a:buAutoNum type="arabicPeriod"/>
            </a:pPr>
            <a:endParaRPr lang="en-US" sz="2400" b="1" dirty="0"/>
          </a:p>
        </p:txBody>
      </p:sp>
      <p:sp>
        <p:nvSpPr>
          <p:cNvPr id="4" name="TextBox 3"/>
          <p:cNvSpPr txBox="1"/>
          <p:nvPr/>
        </p:nvSpPr>
        <p:spPr>
          <a:xfrm>
            <a:off x="1524000" y="4953000"/>
            <a:ext cx="6128601" cy="584775"/>
          </a:xfrm>
          <a:prstGeom prst="rect">
            <a:avLst/>
          </a:prstGeom>
          <a:noFill/>
        </p:spPr>
        <p:txBody>
          <a:bodyPr wrap="none" rtlCol="0">
            <a:spAutoFit/>
          </a:bodyPr>
          <a:lstStyle/>
          <a:p>
            <a:r>
              <a:rPr lang="en-US" sz="3200" b="1" dirty="0" smtClean="0"/>
              <a:t>M-A-K-E / M-O-R-E / M-O-N-E-Y</a:t>
            </a:r>
            <a:endParaRPr lang="en-US" sz="3200" b="1" dirty="0"/>
          </a:p>
        </p:txBody>
      </p:sp>
      <p:sp>
        <p:nvSpPr>
          <p:cNvPr id="5" name="TextBox 4"/>
          <p:cNvSpPr txBox="1"/>
          <p:nvPr/>
        </p:nvSpPr>
        <p:spPr>
          <a:xfrm>
            <a:off x="1863804" y="6019800"/>
            <a:ext cx="5448992" cy="369332"/>
          </a:xfrm>
          <a:prstGeom prst="rect">
            <a:avLst/>
          </a:prstGeom>
          <a:noFill/>
        </p:spPr>
        <p:txBody>
          <a:bodyPr wrap="none" rtlCol="0">
            <a:spAutoFit/>
          </a:bodyPr>
          <a:lstStyle/>
          <a:p>
            <a:r>
              <a:rPr lang="en-US" dirty="0" smtClean="0">
                <a:hlinkClick r:id="rId2"/>
              </a:rPr>
              <a:t>https://www.youtube.com/watch?v=_5WXVQOQ3ZI</a:t>
            </a:r>
            <a:endParaRPr lang="en-US" dirty="0"/>
          </a:p>
        </p:txBody>
      </p:sp>
    </p:spTree>
    <p:extLst>
      <p:ext uri="{BB962C8B-B14F-4D97-AF65-F5344CB8AC3E}">
        <p14:creationId xmlns:p14="http://schemas.microsoft.com/office/powerpoint/2010/main" val="74674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out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4191000"/>
          </a:xfrm>
        </p:spPr>
        <p:txBody>
          <a:bodyPr>
            <a:normAutofit/>
          </a:bodyPr>
          <a:lstStyle/>
          <a:p>
            <a:r>
              <a:rPr lang="en-US" sz="2000" b="1" dirty="0"/>
              <a:t>STANDARD 4: Students will identify and describe the controlling functions of management. </a:t>
            </a:r>
            <a:r>
              <a:rPr lang="en-US" sz="2000" b="1" dirty="0" smtClean="0"/>
              <a:t/>
            </a:r>
            <a:br>
              <a:rPr lang="en-US" sz="2000" b="1" dirty="0" smtClean="0"/>
            </a:br>
            <a:r>
              <a:rPr lang="en-US" sz="2000" b="1" dirty="0"/>
              <a:t/>
            </a:r>
            <a:br>
              <a:rPr lang="en-US" sz="2000" b="1" dirty="0"/>
            </a:br>
            <a:r>
              <a:rPr lang="en-US" sz="2000" b="1" u="sng" dirty="0">
                <a:solidFill>
                  <a:schemeClr val="tx1"/>
                </a:solidFill>
              </a:rPr>
              <a:t>Objective 1: Describe the importance of mission statement, vision statements, goals (long-term) and objectives (short-term</a:t>
            </a:r>
            <a:r>
              <a:rPr lang="en-US" sz="2000" b="1" u="sng" dirty="0" smtClean="0">
                <a:solidFill>
                  <a:schemeClr val="tx1"/>
                </a:solidFill>
              </a:rPr>
              <a:t>).</a:t>
            </a:r>
            <a:br>
              <a:rPr lang="en-US" sz="2000" b="1" u="sng" dirty="0" smtClean="0">
                <a:solidFill>
                  <a:schemeClr val="tx1"/>
                </a:solidFill>
              </a:rPr>
            </a:br>
            <a:r>
              <a:rPr lang="en-US" sz="2000" b="1" u="sng" dirty="0">
                <a:solidFill>
                  <a:schemeClr val="tx1"/>
                </a:solidFill>
              </a:rPr>
              <a:t/>
            </a:r>
            <a:br>
              <a:rPr lang="en-US" sz="2000" b="1" u="sng" dirty="0">
                <a:solidFill>
                  <a:schemeClr val="tx1"/>
                </a:solidFill>
              </a:rPr>
            </a:br>
            <a:r>
              <a:rPr lang="en-US" sz="2000" b="1" u="sng" dirty="0">
                <a:solidFill>
                  <a:schemeClr val="tx1"/>
                </a:solidFill>
              </a:rPr>
              <a:t>Objective 2: Evaluate and determine alternative actions when goals are not being met. (e.g., changing goals, changing strategies</a:t>
            </a:r>
            <a:r>
              <a:rPr lang="en-US" sz="2000" b="1" u="sng" dirty="0" smtClean="0">
                <a:solidFill>
                  <a:schemeClr val="tx1"/>
                </a:solidFill>
              </a:rPr>
              <a:t>).</a:t>
            </a:r>
            <a:br>
              <a:rPr lang="en-US" sz="2000" b="1" u="sng" dirty="0" smtClean="0">
                <a:solidFill>
                  <a:schemeClr val="tx1"/>
                </a:solidFill>
              </a:rPr>
            </a:br>
            <a:r>
              <a:rPr lang="en-US" sz="2000" b="1" u="sng" dirty="0">
                <a:solidFill>
                  <a:schemeClr val="tx1"/>
                </a:solidFill>
              </a:rPr>
              <a:t/>
            </a:r>
            <a:br>
              <a:rPr lang="en-US" sz="2000" b="1" u="sng" dirty="0">
                <a:solidFill>
                  <a:schemeClr val="tx1"/>
                </a:solidFill>
              </a:rPr>
            </a:br>
            <a:r>
              <a:rPr lang="en-US" sz="2000" b="1" u="sng" dirty="0">
                <a:solidFill>
                  <a:schemeClr val="tx1"/>
                </a:solidFill>
              </a:rPr>
              <a:t>Objective 3: Identify the major factors that are considered in operations management. (e.g., TQM, lean, just-in-time, supply chain, etc.)</a:t>
            </a:r>
            <a:r>
              <a:rPr lang="en-US" sz="2000" u="sng" dirty="0">
                <a:solidFill>
                  <a:schemeClr val="tx1"/>
                </a:solidFill>
              </a:rPr>
              <a:t/>
            </a:r>
            <a:br>
              <a:rPr lang="en-US" sz="2000" u="sng" dirty="0">
                <a:solidFill>
                  <a:schemeClr val="tx1"/>
                </a:solidFill>
              </a:rPr>
            </a:br>
            <a:endParaRPr lang="en-US" sz="2000" u="sng" dirty="0">
              <a:solidFill>
                <a:schemeClr val="tx1"/>
              </a:solidFill>
            </a:endParaRPr>
          </a:p>
        </p:txBody>
      </p:sp>
    </p:spTree>
    <p:extLst>
      <p:ext uri="{BB962C8B-B14F-4D97-AF65-F5344CB8AC3E}">
        <p14:creationId xmlns:p14="http://schemas.microsoft.com/office/powerpoint/2010/main" val="283684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Goals &amp; Objectives</a:t>
            </a:r>
            <a:endParaRPr lang="en-US" b="1" dirty="0"/>
          </a:p>
        </p:txBody>
      </p:sp>
      <p:sp>
        <p:nvSpPr>
          <p:cNvPr id="3" name="TextBox 2"/>
          <p:cNvSpPr txBox="1"/>
          <p:nvPr/>
        </p:nvSpPr>
        <p:spPr>
          <a:xfrm>
            <a:off x="1600200" y="1981200"/>
            <a:ext cx="5536516" cy="3416320"/>
          </a:xfrm>
          <a:prstGeom prst="rect">
            <a:avLst/>
          </a:prstGeom>
          <a:noFill/>
        </p:spPr>
        <p:txBody>
          <a:bodyPr wrap="none" rtlCol="0">
            <a:spAutoFit/>
          </a:bodyPr>
          <a:lstStyle/>
          <a:p>
            <a:r>
              <a:rPr lang="en-US" sz="3600" b="1" dirty="0" smtClean="0"/>
              <a:t>Goals (Long Term):</a:t>
            </a:r>
          </a:p>
          <a:p>
            <a:r>
              <a:rPr lang="en-US" sz="3600" b="1" dirty="0"/>
              <a:t>	</a:t>
            </a:r>
            <a:r>
              <a:rPr lang="en-US" sz="3600" b="1" dirty="0" smtClean="0"/>
              <a:t>Mission Statement</a:t>
            </a:r>
          </a:p>
          <a:p>
            <a:r>
              <a:rPr lang="en-US" sz="3600" b="1" dirty="0"/>
              <a:t>	</a:t>
            </a:r>
            <a:r>
              <a:rPr lang="en-US" sz="3600" b="1" dirty="0" smtClean="0"/>
              <a:t>Vision Statement</a:t>
            </a:r>
          </a:p>
          <a:p>
            <a:endParaRPr lang="en-US" sz="3600" b="1" dirty="0"/>
          </a:p>
          <a:p>
            <a:r>
              <a:rPr lang="en-US" sz="3600" b="1" dirty="0" smtClean="0"/>
              <a:t>Objectives (Short Term):</a:t>
            </a:r>
          </a:p>
          <a:p>
            <a:r>
              <a:rPr lang="en-US" sz="3600" b="1" dirty="0"/>
              <a:t>	</a:t>
            </a:r>
            <a:r>
              <a:rPr lang="en-US" sz="3600" b="1" dirty="0" smtClean="0"/>
              <a:t>Standards</a:t>
            </a:r>
            <a:endParaRPr lang="en-US" sz="3600" b="1" dirty="0"/>
          </a:p>
        </p:txBody>
      </p:sp>
    </p:spTree>
    <p:extLst>
      <p:ext uri="{BB962C8B-B14F-4D97-AF65-F5344CB8AC3E}">
        <p14:creationId xmlns:p14="http://schemas.microsoft.com/office/powerpoint/2010/main" val="288060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Alternative Actions</a:t>
            </a:r>
            <a:endParaRPr lang="en-US" b="1" dirty="0"/>
          </a:p>
        </p:txBody>
      </p:sp>
      <p:sp>
        <p:nvSpPr>
          <p:cNvPr id="3" name="TextBox 2"/>
          <p:cNvSpPr txBox="1"/>
          <p:nvPr/>
        </p:nvSpPr>
        <p:spPr>
          <a:xfrm>
            <a:off x="13855" y="2133600"/>
            <a:ext cx="9130145" cy="1938992"/>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t>Management By Objective (MBO)</a:t>
            </a:r>
          </a:p>
          <a:p>
            <a:pPr marL="342900" indent="-342900">
              <a:buFont typeface="Arial" panose="020B0604020202020204" pitchFamily="34" charset="0"/>
              <a:buChar char="•"/>
            </a:pPr>
            <a:endParaRPr lang="en-US" sz="2400" b="1" dirty="0" smtClean="0"/>
          </a:p>
          <a:p>
            <a:pPr marL="342900" indent="-342900">
              <a:buFont typeface="Arial" panose="020B0604020202020204" pitchFamily="34" charset="0"/>
              <a:buChar char="•"/>
            </a:pPr>
            <a:r>
              <a:rPr lang="en-US" sz="2400" b="1" dirty="0" smtClean="0"/>
              <a:t>Management By Exception (MBE) – Variance from Standard</a:t>
            </a:r>
          </a:p>
          <a:p>
            <a:pPr marL="342900" indent="-342900">
              <a:buFont typeface="Arial" panose="020B0604020202020204" pitchFamily="34" charset="0"/>
              <a:buChar char="•"/>
            </a:pPr>
            <a:endParaRPr lang="en-US" sz="2400" b="1" dirty="0" smtClean="0"/>
          </a:p>
          <a:p>
            <a:pPr marL="342900" indent="-342900">
              <a:buFont typeface="Arial" panose="020B0604020202020204" pitchFamily="34" charset="0"/>
              <a:buChar char="•"/>
            </a:pPr>
            <a:r>
              <a:rPr lang="en-US" sz="2400" b="1" dirty="0" smtClean="0"/>
              <a:t>Management By Walking Around (MBWA)</a:t>
            </a:r>
            <a:endParaRPr lang="en-US" sz="2400" b="1" dirty="0"/>
          </a:p>
        </p:txBody>
      </p:sp>
    </p:spTree>
    <p:extLst>
      <p:ext uri="{BB962C8B-B14F-4D97-AF65-F5344CB8AC3E}">
        <p14:creationId xmlns:p14="http://schemas.microsoft.com/office/powerpoint/2010/main" val="332858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out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Operations Management</a:t>
            </a:r>
            <a:endParaRPr lang="en-US" b="1" dirty="0"/>
          </a:p>
        </p:txBody>
      </p:sp>
      <p:sp>
        <p:nvSpPr>
          <p:cNvPr id="3" name="TextBox 2"/>
          <p:cNvSpPr txBox="1"/>
          <p:nvPr/>
        </p:nvSpPr>
        <p:spPr>
          <a:xfrm>
            <a:off x="1219200" y="2057400"/>
            <a:ext cx="6963766" cy="3539430"/>
          </a:xfrm>
          <a:prstGeom prst="rect">
            <a:avLst/>
          </a:prstGeom>
          <a:noFill/>
        </p:spPr>
        <p:txBody>
          <a:bodyPr wrap="none" rtlCol="0">
            <a:spAutoFit/>
          </a:bodyPr>
          <a:lstStyle/>
          <a:p>
            <a:pPr marL="342900" indent="-342900">
              <a:buFont typeface="+mj-lt"/>
              <a:buAutoNum type="arabicPeriod"/>
            </a:pPr>
            <a:r>
              <a:rPr lang="en-US" sz="3200" b="1" dirty="0" smtClean="0"/>
              <a:t>TQM – Total Quality Management</a:t>
            </a:r>
          </a:p>
          <a:p>
            <a:pPr marL="342900" indent="-342900">
              <a:buFont typeface="+mj-lt"/>
              <a:buAutoNum type="arabicPeriod"/>
            </a:pPr>
            <a:endParaRPr lang="en-US" sz="3200" b="1" dirty="0" smtClean="0"/>
          </a:p>
          <a:p>
            <a:pPr marL="342900" indent="-342900">
              <a:buFont typeface="+mj-lt"/>
              <a:buAutoNum type="arabicPeriod"/>
            </a:pPr>
            <a:r>
              <a:rPr lang="en-US" sz="3200" b="1" dirty="0" smtClean="0"/>
              <a:t>Lean – Doing More With Less</a:t>
            </a:r>
          </a:p>
          <a:p>
            <a:pPr marL="342900" indent="-342900">
              <a:buFont typeface="+mj-lt"/>
              <a:buAutoNum type="arabicPeriod"/>
            </a:pPr>
            <a:endParaRPr lang="en-US" sz="3200" b="1" dirty="0" smtClean="0"/>
          </a:p>
          <a:p>
            <a:pPr marL="342900" indent="-342900">
              <a:buFont typeface="+mj-lt"/>
              <a:buAutoNum type="arabicPeriod"/>
            </a:pPr>
            <a:r>
              <a:rPr lang="en-US" sz="3200" b="1" dirty="0" smtClean="0"/>
              <a:t>JIT – Just In Time</a:t>
            </a:r>
          </a:p>
          <a:p>
            <a:pPr marL="342900" indent="-342900">
              <a:buFont typeface="+mj-lt"/>
              <a:buAutoNum type="arabicPeriod"/>
            </a:pPr>
            <a:endParaRPr lang="en-US" sz="3200" b="1" dirty="0" smtClean="0"/>
          </a:p>
          <a:p>
            <a:pPr marL="342900" indent="-342900">
              <a:buFont typeface="+mj-lt"/>
              <a:buAutoNum type="arabicPeriod"/>
            </a:pPr>
            <a:r>
              <a:rPr lang="en-US" sz="3200" b="1" dirty="0" smtClean="0"/>
              <a:t>Logistics</a:t>
            </a:r>
          </a:p>
        </p:txBody>
      </p:sp>
    </p:spTree>
    <p:extLst>
      <p:ext uri="{BB962C8B-B14F-4D97-AF65-F5344CB8AC3E}">
        <p14:creationId xmlns:p14="http://schemas.microsoft.com/office/powerpoint/2010/main" val="268729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486400"/>
          </a:xfrm>
        </p:spPr>
        <p:txBody>
          <a:bodyPr>
            <a:noAutofit/>
          </a:bodyPr>
          <a:lstStyle/>
          <a:p>
            <a:r>
              <a:rPr lang="en-US" sz="2000" b="1" dirty="0"/>
              <a:t>STANDARD 5: Students will analyze and understand the importance of financial information</a:t>
            </a:r>
            <a:r>
              <a:rPr lang="en-US" sz="2000" b="1" dirty="0" smtClean="0"/>
              <a:t>.</a:t>
            </a:r>
            <a:br>
              <a:rPr lang="en-US" sz="2000" b="1" dirty="0" smtClean="0"/>
            </a:br>
            <a:r>
              <a:rPr lang="en-US" sz="2000" dirty="0"/>
              <a:t/>
            </a:r>
            <a:br>
              <a:rPr lang="en-US" sz="2000" dirty="0"/>
            </a:br>
            <a:r>
              <a:rPr lang="en-US" sz="2000" b="1" u="sng" dirty="0">
                <a:solidFill>
                  <a:schemeClr val="tx1"/>
                </a:solidFill>
              </a:rPr>
              <a:t>Objective 1: Know basic financial terms.</a:t>
            </a:r>
            <a:br>
              <a:rPr lang="en-US" sz="2000" b="1" u="sng" dirty="0">
                <a:solidFill>
                  <a:schemeClr val="tx1"/>
                </a:solidFill>
              </a:rPr>
            </a:br>
            <a:r>
              <a:rPr lang="en-US" sz="2000" b="1" dirty="0">
                <a:solidFill>
                  <a:schemeClr val="tx1"/>
                </a:solidFill>
              </a:rPr>
              <a:t>a. Define and identify assets, liabilities, owner’s equity, revenue, </a:t>
            </a:r>
            <a:r>
              <a:rPr lang="en-US" sz="2000" b="1" dirty="0" smtClean="0">
                <a:solidFill>
                  <a:schemeClr val="tx1"/>
                </a:solidFill>
              </a:rPr>
              <a:t>expenses</a:t>
            </a:r>
            <a:br>
              <a:rPr lang="en-US" sz="2000" b="1" dirty="0" smtClean="0">
                <a:solidFill>
                  <a:schemeClr val="tx1"/>
                </a:solidFill>
              </a:rPr>
            </a:br>
            <a:r>
              <a:rPr lang="en-US" sz="2000" b="1" dirty="0">
                <a:solidFill>
                  <a:schemeClr val="tx1"/>
                </a:solidFill>
              </a:rPr>
              <a:t/>
            </a:r>
            <a:br>
              <a:rPr lang="en-US" sz="2000" b="1" dirty="0">
                <a:solidFill>
                  <a:schemeClr val="tx1"/>
                </a:solidFill>
              </a:rPr>
            </a:br>
            <a:r>
              <a:rPr lang="en-US" sz="2000" b="1" u="sng" dirty="0">
                <a:solidFill>
                  <a:schemeClr val="tx1"/>
                </a:solidFill>
              </a:rPr>
              <a:t>Objective 2: Understand the purpose of Income Statements, Balance Sheets and Cash Flow Statements</a:t>
            </a:r>
            <a:r>
              <a:rPr lang="en-US" sz="2000" b="1" u="sng" dirty="0" smtClean="0">
                <a:solidFill>
                  <a:schemeClr val="tx1"/>
                </a:solidFill>
              </a:rPr>
              <a:t>.</a:t>
            </a:r>
            <a:br>
              <a:rPr lang="en-US" sz="2000" b="1" u="sng" dirty="0" smtClean="0">
                <a:solidFill>
                  <a:schemeClr val="tx1"/>
                </a:solidFill>
              </a:rPr>
            </a:br>
            <a:r>
              <a:rPr lang="en-US" sz="2000" b="1" dirty="0">
                <a:solidFill>
                  <a:schemeClr val="tx1"/>
                </a:solidFill>
              </a:rPr>
              <a:t/>
            </a:r>
            <a:br>
              <a:rPr lang="en-US" sz="2000" b="1" dirty="0">
                <a:solidFill>
                  <a:schemeClr val="tx1"/>
                </a:solidFill>
              </a:rPr>
            </a:br>
            <a:r>
              <a:rPr lang="en-US" sz="2000" b="1" u="sng" dirty="0">
                <a:solidFill>
                  <a:schemeClr val="tx1"/>
                </a:solidFill>
              </a:rPr>
              <a:t>Objective 3: Analyze and interpret the data that appears on financial statements, for managerial decisions making. (e.g., ratio and breakeven analysis</a:t>
            </a:r>
            <a:r>
              <a:rPr lang="en-US" sz="2000" b="1" u="sng" dirty="0" smtClean="0">
                <a:solidFill>
                  <a:schemeClr val="tx1"/>
                </a:solidFill>
              </a:rPr>
              <a:t>)</a:t>
            </a:r>
            <a:br>
              <a:rPr lang="en-US" sz="2000" b="1" u="sng" dirty="0" smtClean="0">
                <a:solidFill>
                  <a:schemeClr val="tx1"/>
                </a:solidFill>
              </a:rPr>
            </a:br>
            <a:r>
              <a:rPr lang="en-US" sz="2000" b="1" dirty="0">
                <a:solidFill>
                  <a:schemeClr val="tx1"/>
                </a:solidFill>
              </a:rPr>
              <a:t/>
            </a:r>
            <a:br>
              <a:rPr lang="en-US" sz="2000" b="1" dirty="0">
                <a:solidFill>
                  <a:schemeClr val="tx1"/>
                </a:solidFill>
              </a:rPr>
            </a:br>
            <a:r>
              <a:rPr lang="en-US" sz="2000" b="1" u="sng" dirty="0">
                <a:solidFill>
                  <a:schemeClr val="tx1"/>
                </a:solidFill>
              </a:rPr>
              <a:t>Objective 4: Identify sources for securing financing to start and operate a business</a:t>
            </a:r>
            <a:r>
              <a:rPr lang="en-US" sz="2000" b="1" u="sng" dirty="0" smtClean="0">
                <a:solidFill>
                  <a:schemeClr val="tx1"/>
                </a:solidFill>
              </a:rPr>
              <a:t>.  List </a:t>
            </a:r>
            <a:r>
              <a:rPr lang="en-US" sz="2000" b="1" u="sng" dirty="0">
                <a:solidFill>
                  <a:schemeClr val="tx1"/>
                </a:solidFill>
              </a:rPr>
              <a:t>the characteristics of personal savings, bank financing, SBA loans, and venture capital.</a:t>
            </a:r>
            <a:r>
              <a:rPr lang="en-US" sz="2000" b="1" u="sng" dirty="0"/>
              <a:t/>
            </a:r>
            <a:br>
              <a:rPr lang="en-US" sz="2000" b="1" u="sng" dirty="0"/>
            </a:br>
            <a:endParaRPr lang="en-US" sz="2000" b="1" u="sng" dirty="0"/>
          </a:p>
        </p:txBody>
      </p:sp>
    </p:spTree>
    <p:extLst>
      <p:ext uri="{BB962C8B-B14F-4D97-AF65-F5344CB8AC3E}">
        <p14:creationId xmlns:p14="http://schemas.microsoft.com/office/powerpoint/2010/main" val="420766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Balance Sheet</a:t>
            </a:r>
            <a:endParaRPr lang="en-US" b="1" dirty="0"/>
          </a:p>
        </p:txBody>
      </p:sp>
      <p:sp>
        <p:nvSpPr>
          <p:cNvPr id="3" name="TextBox 2"/>
          <p:cNvSpPr txBox="1"/>
          <p:nvPr/>
        </p:nvSpPr>
        <p:spPr>
          <a:xfrm>
            <a:off x="27709" y="1773381"/>
            <a:ext cx="4903907" cy="2554545"/>
          </a:xfrm>
          <a:prstGeom prst="rect">
            <a:avLst/>
          </a:prstGeom>
          <a:noFill/>
        </p:spPr>
        <p:txBody>
          <a:bodyPr wrap="none" rtlCol="0">
            <a:spAutoFit/>
          </a:bodyPr>
          <a:lstStyle/>
          <a:p>
            <a:pPr marL="457200" indent="-457200">
              <a:buFont typeface="Arial" panose="020B0604020202020204" pitchFamily="34" charset="0"/>
              <a:buChar char="•"/>
            </a:pPr>
            <a:r>
              <a:rPr lang="en-US" sz="1600" b="1" u="sng" dirty="0" smtClean="0">
                <a:solidFill>
                  <a:srgbClr val="00B050"/>
                </a:solidFill>
              </a:rPr>
              <a:t>Assets</a:t>
            </a:r>
            <a:r>
              <a:rPr lang="en-US" sz="1600" b="1" dirty="0" smtClean="0"/>
              <a:t>			</a:t>
            </a:r>
            <a:r>
              <a:rPr lang="en-US" sz="1600" b="1" dirty="0" smtClean="0">
                <a:solidFill>
                  <a:srgbClr val="00B050"/>
                </a:solidFill>
              </a:rPr>
              <a:t>$5,000,000</a:t>
            </a:r>
          </a:p>
          <a:p>
            <a:pPr marL="914400" lvl="1" indent="-457200">
              <a:buFont typeface="Arial" panose="020B0604020202020204" pitchFamily="34" charset="0"/>
              <a:buChar char="•"/>
            </a:pPr>
            <a:r>
              <a:rPr lang="en-US" sz="1600" b="1" dirty="0" smtClean="0">
                <a:solidFill>
                  <a:srgbClr val="00B050"/>
                </a:solidFill>
              </a:rPr>
              <a:t>Current:</a:t>
            </a:r>
          </a:p>
          <a:p>
            <a:pPr marL="1371600" lvl="2" indent="-457200">
              <a:buFont typeface="Arial" panose="020B0604020202020204" pitchFamily="34" charset="0"/>
              <a:buChar char="•"/>
            </a:pPr>
            <a:r>
              <a:rPr lang="en-US" sz="1600" b="1" dirty="0" smtClean="0">
                <a:solidFill>
                  <a:srgbClr val="00B050"/>
                </a:solidFill>
              </a:rPr>
              <a:t>Cash on Hand</a:t>
            </a:r>
          </a:p>
          <a:p>
            <a:pPr marL="1371600" lvl="2" indent="-457200">
              <a:buFont typeface="Arial" panose="020B0604020202020204" pitchFamily="34" charset="0"/>
              <a:buChar char="•"/>
            </a:pPr>
            <a:r>
              <a:rPr lang="en-US" sz="1600" b="1" dirty="0" smtClean="0">
                <a:solidFill>
                  <a:srgbClr val="00B050"/>
                </a:solidFill>
              </a:rPr>
              <a:t>Accounts Receivable</a:t>
            </a:r>
          </a:p>
          <a:p>
            <a:pPr marL="914400" lvl="1" indent="-457200">
              <a:buFont typeface="Arial" panose="020B0604020202020204" pitchFamily="34" charset="0"/>
              <a:buChar char="•"/>
            </a:pPr>
            <a:r>
              <a:rPr lang="en-US" sz="1600" b="1" dirty="0" smtClean="0">
                <a:solidFill>
                  <a:srgbClr val="00B050"/>
                </a:solidFill>
              </a:rPr>
              <a:t>Long Term:</a:t>
            </a:r>
          </a:p>
          <a:p>
            <a:pPr marL="1371600" lvl="2" indent="-457200">
              <a:buFont typeface="Arial" panose="020B0604020202020204" pitchFamily="34" charset="0"/>
              <a:buChar char="•"/>
            </a:pPr>
            <a:r>
              <a:rPr lang="en-US" sz="1600" b="1" dirty="0" smtClean="0">
                <a:solidFill>
                  <a:srgbClr val="00B050"/>
                </a:solidFill>
              </a:rPr>
              <a:t>Land</a:t>
            </a:r>
          </a:p>
          <a:p>
            <a:pPr marL="1371600" lvl="2" indent="-457200">
              <a:buFont typeface="Arial" panose="020B0604020202020204" pitchFamily="34" charset="0"/>
              <a:buChar char="•"/>
            </a:pPr>
            <a:r>
              <a:rPr lang="en-US" sz="1600" b="1" dirty="0" smtClean="0">
                <a:solidFill>
                  <a:srgbClr val="00B050"/>
                </a:solidFill>
              </a:rPr>
              <a:t>Building</a:t>
            </a:r>
          </a:p>
          <a:p>
            <a:pPr marL="1371600" lvl="2" indent="-457200">
              <a:buFont typeface="Arial" panose="020B0604020202020204" pitchFamily="34" charset="0"/>
              <a:buChar char="•"/>
            </a:pPr>
            <a:r>
              <a:rPr lang="en-US" sz="1600" b="1" dirty="0" smtClean="0">
                <a:solidFill>
                  <a:srgbClr val="00B050"/>
                </a:solidFill>
              </a:rPr>
              <a:t>Equipment</a:t>
            </a:r>
          </a:p>
          <a:p>
            <a:pPr marL="1371600" lvl="2" indent="-457200">
              <a:buFont typeface="Arial" panose="020B0604020202020204" pitchFamily="34" charset="0"/>
              <a:buChar char="•"/>
            </a:pPr>
            <a:endParaRPr lang="en-US" sz="1600" b="1" dirty="0"/>
          </a:p>
          <a:p>
            <a:r>
              <a:rPr lang="en-US" sz="1600" b="1" dirty="0" smtClean="0"/>
              <a:t>        	</a:t>
            </a:r>
            <a:r>
              <a:rPr lang="en-US" sz="1600" b="1" dirty="0" smtClean="0">
                <a:solidFill>
                  <a:srgbClr val="002060"/>
                </a:solidFill>
              </a:rPr>
              <a:t>Total			$5,000,000</a:t>
            </a:r>
            <a:endParaRPr lang="en-US" sz="1600" b="1" dirty="0">
              <a:solidFill>
                <a:srgbClr val="002060"/>
              </a:solidFill>
            </a:endParaRPr>
          </a:p>
        </p:txBody>
      </p:sp>
      <p:sp>
        <p:nvSpPr>
          <p:cNvPr id="4" name="TextBox 3"/>
          <p:cNvSpPr txBox="1"/>
          <p:nvPr/>
        </p:nvSpPr>
        <p:spPr>
          <a:xfrm>
            <a:off x="5170350" y="1773381"/>
            <a:ext cx="3980577" cy="2554545"/>
          </a:xfrm>
          <a:prstGeom prst="rect">
            <a:avLst/>
          </a:prstGeom>
          <a:noFill/>
        </p:spPr>
        <p:txBody>
          <a:bodyPr wrap="none" rtlCol="0">
            <a:spAutoFit/>
          </a:bodyPr>
          <a:lstStyle/>
          <a:p>
            <a:pPr marL="285750" indent="-285750">
              <a:buFont typeface="Arial" panose="020B0604020202020204" pitchFamily="34" charset="0"/>
              <a:buChar char="•"/>
            </a:pPr>
            <a:r>
              <a:rPr lang="en-US" sz="1600" b="1" u="sng" dirty="0" smtClean="0">
                <a:solidFill>
                  <a:srgbClr val="FF0000"/>
                </a:solidFill>
              </a:rPr>
              <a:t>Liabilities</a:t>
            </a:r>
            <a:r>
              <a:rPr lang="en-US" sz="1600" b="1" dirty="0" smtClean="0"/>
              <a:t>		</a:t>
            </a:r>
            <a:r>
              <a:rPr lang="en-US" sz="1600" b="1" dirty="0" smtClean="0">
                <a:solidFill>
                  <a:srgbClr val="FF0000"/>
                </a:solidFill>
              </a:rPr>
              <a:t>$2,500,000</a:t>
            </a:r>
          </a:p>
          <a:p>
            <a:pPr marL="742950" lvl="1" indent="-285750">
              <a:buFont typeface="Arial" panose="020B0604020202020204" pitchFamily="34" charset="0"/>
              <a:buChar char="•"/>
            </a:pPr>
            <a:r>
              <a:rPr lang="en-US" sz="1600" b="1" dirty="0" smtClean="0">
                <a:solidFill>
                  <a:srgbClr val="FF0000"/>
                </a:solidFill>
              </a:rPr>
              <a:t>Current:</a:t>
            </a:r>
          </a:p>
          <a:p>
            <a:pPr marL="742950" lvl="1" indent="-285750">
              <a:buFont typeface="Arial" panose="020B0604020202020204" pitchFamily="34" charset="0"/>
              <a:buChar char="•"/>
            </a:pPr>
            <a:r>
              <a:rPr lang="en-US" sz="1600" b="1" dirty="0" smtClean="0">
                <a:solidFill>
                  <a:srgbClr val="FF0000"/>
                </a:solidFill>
              </a:rPr>
              <a:t>Long Term</a:t>
            </a:r>
          </a:p>
          <a:p>
            <a:pPr lvl="1"/>
            <a:endParaRPr lang="en-US" sz="1600" b="1" dirty="0"/>
          </a:p>
          <a:p>
            <a:pPr marL="285750" indent="-285750">
              <a:buFont typeface="Arial" panose="020B0604020202020204" pitchFamily="34" charset="0"/>
              <a:buChar char="•"/>
            </a:pPr>
            <a:r>
              <a:rPr lang="en-US" sz="1600" b="1" u="sng" dirty="0" smtClean="0"/>
              <a:t>Owners Equity</a:t>
            </a:r>
            <a:r>
              <a:rPr lang="en-US" sz="1600" b="1" dirty="0" smtClean="0"/>
              <a:t>		$2,500,000</a:t>
            </a:r>
          </a:p>
          <a:p>
            <a:pPr marL="742950" lvl="1" indent="-285750">
              <a:buFont typeface="Arial" panose="020B0604020202020204" pitchFamily="34" charset="0"/>
              <a:buChar char="•"/>
            </a:pPr>
            <a:r>
              <a:rPr lang="en-US" sz="1600" b="1" dirty="0" smtClean="0"/>
              <a:t>Outstanding Stock</a:t>
            </a:r>
          </a:p>
          <a:p>
            <a:pPr marL="742950" lvl="1" indent="-285750">
              <a:buFont typeface="Arial" panose="020B0604020202020204" pitchFamily="34" charset="0"/>
              <a:buChar char="•"/>
            </a:pPr>
            <a:r>
              <a:rPr lang="en-US" sz="1600" b="1" dirty="0" smtClean="0"/>
              <a:t>Personal Equity</a:t>
            </a:r>
          </a:p>
          <a:p>
            <a:pPr marL="742950" lvl="1" indent="-285750">
              <a:buFont typeface="Arial" panose="020B0604020202020204" pitchFamily="34" charset="0"/>
              <a:buChar char="•"/>
            </a:pPr>
            <a:r>
              <a:rPr lang="en-US" sz="1600" b="1" dirty="0" smtClean="0"/>
              <a:t>Retained Earnings</a:t>
            </a:r>
          </a:p>
          <a:p>
            <a:pPr marL="742950" lvl="1" indent="-285750">
              <a:buFont typeface="Arial" panose="020B0604020202020204" pitchFamily="34" charset="0"/>
              <a:buChar char="•"/>
            </a:pPr>
            <a:endParaRPr lang="en-US" sz="1600" b="1" dirty="0" smtClean="0"/>
          </a:p>
          <a:p>
            <a:pPr lvl="1"/>
            <a:r>
              <a:rPr lang="en-US" sz="1600" b="1" dirty="0" smtClean="0">
                <a:solidFill>
                  <a:srgbClr val="002060"/>
                </a:solidFill>
              </a:rPr>
              <a:t>Total		$5,000,000</a:t>
            </a:r>
            <a:endParaRPr lang="en-US" sz="1600" b="1" dirty="0">
              <a:solidFill>
                <a:srgbClr val="002060"/>
              </a:solidFill>
            </a:endParaRPr>
          </a:p>
        </p:txBody>
      </p:sp>
      <p:sp>
        <p:nvSpPr>
          <p:cNvPr id="5" name="TextBox 4"/>
          <p:cNvSpPr txBox="1"/>
          <p:nvPr/>
        </p:nvSpPr>
        <p:spPr>
          <a:xfrm>
            <a:off x="2095771" y="5022055"/>
            <a:ext cx="5011115" cy="830997"/>
          </a:xfrm>
          <a:prstGeom prst="rect">
            <a:avLst/>
          </a:prstGeom>
          <a:noFill/>
        </p:spPr>
        <p:txBody>
          <a:bodyPr wrap="none" rtlCol="0">
            <a:spAutoFit/>
          </a:bodyPr>
          <a:lstStyle/>
          <a:p>
            <a:r>
              <a:rPr lang="en-US" sz="2400" b="1" dirty="0" smtClean="0"/>
              <a:t>Current Ratio: Assets / Liabilities</a:t>
            </a:r>
          </a:p>
          <a:p>
            <a:r>
              <a:rPr lang="en-US" sz="2400" b="1" dirty="0" smtClean="0"/>
              <a:t>     $5 mm / $2.5 mm = 2 to 1</a:t>
            </a:r>
            <a:endParaRPr lang="en-US" sz="2400" b="1" dirty="0"/>
          </a:p>
        </p:txBody>
      </p:sp>
      <p:sp>
        <p:nvSpPr>
          <p:cNvPr id="6" name="TextBox 5"/>
          <p:cNvSpPr txBox="1"/>
          <p:nvPr/>
        </p:nvSpPr>
        <p:spPr>
          <a:xfrm>
            <a:off x="1826371" y="4560390"/>
            <a:ext cx="5549917" cy="461665"/>
          </a:xfrm>
          <a:prstGeom prst="rect">
            <a:avLst/>
          </a:prstGeom>
          <a:noFill/>
        </p:spPr>
        <p:txBody>
          <a:bodyPr wrap="none" rtlCol="0">
            <a:spAutoFit/>
          </a:bodyPr>
          <a:lstStyle/>
          <a:p>
            <a:r>
              <a:rPr lang="en-US" sz="2400" b="1" dirty="0" smtClean="0"/>
              <a:t>Assets = Liabilities + Owner’s Equity</a:t>
            </a:r>
            <a:endParaRPr lang="en-US" sz="2400" b="1" dirty="0"/>
          </a:p>
        </p:txBody>
      </p:sp>
      <p:sp>
        <p:nvSpPr>
          <p:cNvPr id="7" name="TextBox 6"/>
          <p:cNvSpPr txBox="1"/>
          <p:nvPr/>
        </p:nvSpPr>
        <p:spPr>
          <a:xfrm>
            <a:off x="2257257" y="5870878"/>
            <a:ext cx="4688143" cy="461665"/>
          </a:xfrm>
          <a:prstGeom prst="rect">
            <a:avLst/>
          </a:prstGeom>
          <a:noFill/>
        </p:spPr>
        <p:txBody>
          <a:bodyPr wrap="none" rtlCol="0">
            <a:spAutoFit/>
          </a:bodyPr>
          <a:lstStyle/>
          <a:p>
            <a:r>
              <a:rPr lang="en-US" sz="2400" b="1" dirty="0" smtClean="0"/>
              <a:t>Net Worth = Assets - Liabilities</a:t>
            </a:r>
            <a:endParaRPr lang="en-US" sz="2400" b="1" dirty="0"/>
          </a:p>
        </p:txBody>
      </p:sp>
      <p:sp>
        <p:nvSpPr>
          <p:cNvPr id="8" name="TextBox 7"/>
          <p:cNvSpPr txBox="1"/>
          <p:nvPr/>
        </p:nvSpPr>
        <p:spPr>
          <a:xfrm>
            <a:off x="634602" y="6332542"/>
            <a:ext cx="7933454" cy="461665"/>
          </a:xfrm>
          <a:prstGeom prst="rect">
            <a:avLst/>
          </a:prstGeom>
          <a:noFill/>
        </p:spPr>
        <p:txBody>
          <a:bodyPr wrap="none" rtlCol="0">
            <a:spAutoFit/>
          </a:bodyPr>
          <a:lstStyle/>
          <a:p>
            <a:r>
              <a:rPr lang="en-US" sz="2400" b="1" dirty="0" smtClean="0"/>
              <a:t>$5 mm - $2.5 mm = $2.5 mm Net Worth or Book Value</a:t>
            </a:r>
            <a:endParaRPr lang="en-US" sz="2400" b="1" dirty="0"/>
          </a:p>
        </p:txBody>
      </p:sp>
    </p:spTree>
    <p:extLst>
      <p:ext uri="{BB962C8B-B14F-4D97-AF65-F5344CB8AC3E}">
        <p14:creationId xmlns:p14="http://schemas.microsoft.com/office/powerpoint/2010/main" val="53317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0-#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81000" y="457200"/>
            <a:ext cx="8229600" cy="609600"/>
          </a:xfrm>
        </p:spPr>
        <p:txBody>
          <a:bodyPr>
            <a:normAutofit/>
          </a:bodyPr>
          <a:lstStyle/>
          <a:p>
            <a:pPr algn="ctr"/>
            <a:r>
              <a:rPr lang="en-US" sz="3200" b="1" dirty="0" smtClean="0">
                <a:solidFill>
                  <a:schemeClr val="tx2">
                    <a:lumMod val="75000"/>
                  </a:schemeClr>
                </a:solidFill>
                <a:latin typeface="+mn-lt"/>
              </a:rPr>
              <a:t>Income Statement</a:t>
            </a:r>
            <a:endParaRPr lang="en-US" sz="3200" b="1" dirty="0">
              <a:solidFill>
                <a:schemeClr val="tx2">
                  <a:lumMod val="75000"/>
                </a:schemeClr>
              </a:solidFill>
              <a:latin typeface="+mn-lt"/>
            </a:endParaRPr>
          </a:p>
        </p:txBody>
      </p:sp>
      <p:sp>
        <p:nvSpPr>
          <p:cNvPr id="4" name="Subtitle 2"/>
          <p:cNvSpPr txBox="1">
            <a:spLocks/>
          </p:cNvSpPr>
          <p:nvPr/>
        </p:nvSpPr>
        <p:spPr>
          <a:xfrm>
            <a:off x="1759527" y="1219200"/>
            <a:ext cx="5791200" cy="5333999"/>
          </a:xfrm>
          <a:prstGeom prst="rect">
            <a:avLst/>
          </a:prstGeom>
        </p:spPr>
        <p:txBody>
          <a:bodyPr>
            <a:normAutofit fontScale="92500"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z="2000" b="1" dirty="0" smtClean="0">
                <a:solidFill>
                  <a:srgbClr val="00B050"/>
                </a:solidFill>
              </a:rPr>
              <a:t>Gross Revenue                    	</a:t>
            </a:r>
            <a:r>
              <a:rPr lang="en-US" sz="2000" b="1" dirty="0">
                <a:solidFill>
                  <a:srgbClr val="00B050"/>
                </a:solidFill>
              </a:rPr>
              <a:t>	</a:t>
            </a:r>
            <a:r>
              <a:rPr lang="en-US" sz="2000" b="1" dirty="0" smtClean="0">
                <a:solidFill>
                  <a:srgbClr val="00B050"/>
                </a:solidFill>
              </a:rPr>
              <a:t>$300</a:t>
            </a:r>
          </a:p>
          <a:p>
            <a:r>
              <a:rPr lang="en-US" sz="2000" dirty="0" smtClean="0"/>
              <a:t>   </a:t>
            </a:r>
            <a:r>
              <a:rPr lang="en-US" sz="2000" b="1" dirty="0" smtClean="0">
                <a:solidFill>
                  <a:srgbClr val="FF0000"/>
                </a:solidFill>
              </a:rPr>
              <a:t>- Cost of Goods Sold     	 - $100</a:t>
            </a:r>
          </a:p>
          <a:p>
            <a:r>
              <a:rPr lang="en-US" sz="2000" b="1" dirty="0" smtClean="0">
                <a:solidFill>
                  <a:srgbClr val="FF0000"/>
                </a:solidFill>
              </a:rPr>
              <a:t>	Lemons</a:t>
            </a:r>
          </a:p>
          <a:p>
            <a:r>
              <a:rPr lang="en-US" sz="2000" b="1" dirty="0" smtClean="0">
                <a:solidFill>
                  <a:srgbClr val="FF0000"/>
                </a:solidFill>
              </a:rPr>
              <a:t>	Sugar</a:t>
            </a:r>
          </a:p>
          <a:p>
            <a:r>
              <a:rPr lang="en-US" sz="2000" b="1" dirty="0" smtClean="0">
                <a:solidFill>
                  <a:srgbClr val="FF0000"/>
                </a:solidFill>
              </a:rPr>
              <a:t>	Cups</a:t>
            </a:r>
          </a:p>
          <a:p>
            <a:r>
              <a:rPr lang="en-US" sz="2000" b="1" dirty="0" smtClean="0">
                <a:solidFill>
                  <a:srgbClr val="FF0000"/>
                </a:solidFill>
              </a:rPr>
              <a:t>	Straws</a:t>
            </a:r>
          </a:p>
          <a:p>
            <a:r>
              <a:rPr lang="en-US" sz="2000" b="1" dirty="0" smtClean="0">
                <a:solidFill>
                  <a:srgbClr val="FF0000"/>
                </a:solidFill>
              </a:rPr>
              <a:t>	Ice</a:t>
            </a:r>
          </a:p>
          <a:p>
            <a:r>
              <a:rPr lang="en-US" sz="2000" b="1" dirty="0" smtClean="0">
                <a:solidFill>
                  <a:srgbClr val="FF0000"/>
                </a:solidFill>
              </a:rPr>
              <a:t>	Napkins</a:t>
            </a:r>
          </a:p>
          <a:p>
            <a:r>
              <a:rPr lang="en-US" sz="2000" b="1" dirty="0" smtClean="0">
                <a:solidFill>
                  <a:srgbClr val="00B050"/>
                </a:solidFill>
              </a:rPr>
              <a:t>Gross Profit			            	$200</a:t>
            </a:r>
          </a:p>
          <a:p>
            <a:r>
              <a:rPr lang="en-US" sz="2000" b="1" dirty="0" smtClean="0">
                <a:solidFill>
                  <a:srgbClr val="FF0000"/>
                </a:solidFill>
              </a:rPr>
              <a:t>   - Startup Costs   	                - $50</a:t>
            </a:r>
          </a:p>
          <a:p>
            <a:r>
              <a:rPr lang="en-US" sz="2000" b="1" dirty="0" smtClean="0">
                <a:solidFill>
                  <a:srgbClr val="FF0000"/>
                </a:solidFill>
              </a:rPr>
              <a:t>	Paint</a:t>
            </a:r>
          </a:p>
          <a:p>
            <a:r>
              <a:rPr lang="en-US" sz="2000" b="1" dirty="0" smtClean="0">
                <a:solidFill>
                  <a:srgbClr val="FF0000"/>
                </a:solidFill>
              </a:rPr>
              <a:t>	Wood</a:t>
            </a:r>
          </a:p>
          <a:p>
            <a:r>
              <a:rPr lang="en-US" sz="2000" b="1" dirty="0" smtClean="0">
                <a:solidFill>
                  <a:srgbClr val="FF0000"/>
                </a:solidFill>
              </a:rPr>
              <a:t>	Nails</a:t>
            </a:r>
          </a:p>
          <a:p>
            <a:r>
              <a:rPr lang="en-US" sz="2000" b="1" dirty="0" smtClean="0">
                <a:solidFill>
                  <a:srgbClr val="FF0000"/>
                </a:solidFill>
              </a:rPr>
              <a:t>   - Operating Expenses   	</a:t>
            </a:r>
          </a:p>
          <a:p>
            <a:r>
              <a:rPr lang="en-US" sz="2000" b="1" dirty="0" smtClean="0">
                <a:solidFill>
                  <a:srgbClr val="FF0000"/>
                </a:solidFill>
              </a:rPr>
              <a:t>	Salary for brother	    -$50</a:t>
            </a:r>
          </a:p>
          <a:p>
            <a:r>
              <a:rPr lang="en-US" sz="2000" b="1" dirty="0" smtClean="0">
                <a:solidFill>
                  <a:srgbClr val="00B050"/>
                </a:solidFill>
              </a:rPr>
              <a:t>Net Profit (Loss, Break Even)	</a:t>
            </a:r>
            <a:r>
              <a:rPr lang="en-US" sz="2000" b="1" dirty="0">
                <a:solidFill>
                  <a:srgbClr val="00B050"/>
                </a:solidFill>
              </a:rPr>
              <a:t>	</a:t>
            </a:r>
            <a:r>
              <a:rPr lang="en-US" sz="2000" b="1" dirty="0" smtClean="0">
                <a:solidFill>
                  <a:srgbClr val="00B050"/>
                </a:solidFill>
              </a:rPr>
              <a:t>$100</a:t>
            </a:r>
          </a:p>
          <a:p>
            <a:endParaRPr lang="en-US" sz="2000" b="1" dirty="0">
              <a:solidFill>
                <a:srgbClr val="FF0000"/>
              </a:solidFill>
            </a:endParaRPr>
          </a:p>
        </p:txBody>
      </p:sp>
    </p:spTree>
    <p:extLst>
      <p:ext uri="{BB962C8B-B14F-4D97-AF65-F5344CB8AC3E}">
        <p14:creationId xmlns:p14="http://schemas.microsoft.com/office/powerpoint/2010/main" val="25879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additive="base">
                                        <p:cTn id="49"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 calcmode="lin" valueType="num">
                                      <p:cBhvr additive="base">
                                        <p:cTn id="55"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 calcmode="lin" valueType="num">
                                      <p:cBhvr additive="base">
                                        <p:cTn id="61" dur="5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4">
                                            <p:txEl>
                                              <p:pRg st="9" end="9"/>
                                            </p:txEl>
                                          </p:spTgt>
                                        </p:tgtEl>
                                        <p:attrNameLst>
                                          <p:attrName>style.visibility</p:attrName>
                                        </p:attrNameLst>
                                      </p:cBhvr>
                                      <p:to>
                                        <p:strVal val="visible"/>
                                      </p:to>
                                    </p:set>
                                    <p:anim calcmode="lin" valueType="num">
                                      <p:cBhvr additive="base">
                                        <p:cTn id="67" dur="500" fill="hold"/>
                                        <p:tgtEl>
                                          <p:spTgt spid="4">
                                            <p:txEl>
                                              <p:pRg st="9" end="9"/>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4">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4">
                                            <p:txEl>
                                              <p:pRg st="10" end="10"/>
                                            </p:txEl>
                                          </p:spTgt>
                                        </p:tgtEl>
                                        <p:attrNameLst>
                                          <p:attrName>style.visibility</p:attrName>
                                        </p:attrNameLst>
                                      </p:cBhvr>
                                      <p:to>
                                        <p:strVal val="visible"/>
                                      </p:to>
                                    </p:set>
                                    <p:anim calcmode="lin" valueType="num">
                                      <p:cBhvr additive="base">
                                        <p:cTn id="73" dur="500" fill="hold"/>
                                        <p:tgtEl>
                                          <p:spTgt spid="4">
                                            <p:txEl>
                                              <p:pRg st="10" end="10"/>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4">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4">
                                            <p:txEl>
                                              <p:pRg st="11" end="11"/>
                                            </p:txEl>
                                          </p:spTgt>
                                        </p:tgtEl>
                                        <p:attrNameLst>
                                          <p:attrName>style.visibility</p:attrName>
                                        </p:attrNameLst>
                                      </p:cBhvr>
                                      <p:to>
                                        <p:strVal val="visible"/>
                                      </p:to>
                                    </p:set>
                                    <p:anim calcmode="lin" valueType="num">
                                      <p:cBhvr additive="base">
                                        <p:cTn id="79" dur="500" fill="hold"/>
                                        <p:tgtEl>
                                          <p:spTgt spid="4">
                                            <p:txEl>
                                              <p:pRg st="11" end="11"/>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4">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4">
                                            <p:txEl>
                                              <p:pRg st="12" end="12"/>
                                            </p:txEl>
                                          </p:spTgt>
                                        </p:tgtEl>
                                        <p:attrNameLst>
                                          <p:attrName>style.visibility</p:attrName>
                                        </p:attrNameLst>
                                      </p:cBhvr>
                                      <p:to>
                                        <p:strVal val="visible"/>
                                      </p:to>
                                    </p:set>
                                    <p:anim calcmode="lin" valueType="num">
                                      <p:cBhvr additive="base">
                                        <p:cTn id="85" dur="500" fill="hold"/>
                                        <p:tgtEl>
                                          <p:spTgt spid="4">
                                            <p:txEl>
                                              <p:pRg st="12" end="12"/>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4">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4">
                                            <p:txEl>
                                              <p:pRg st="13" end="13"/>
                                            </p:txEl>
                                          </p:spTgt>
                                        </p:tgtEl>
                                        <p:attrNameLst>
                                          <p:attrName>style.visibility</p:attrName>
                                        </p:attrNameLst>
                                      </p:cBhvr>
                                      <p:to>
                                        <p:strVal val="visible"/>
                                      </p:to>
                                    </p:set>
                                    <p:anim calcmode="lin" valueType="num">
                                      <p:cBhvr additive="base">
                                        <p:cTn id="91" dur="500" fill="hold"/>
                                        <p:tgtEl>
                                          <p:spTgt spid="4">
                                            <p:txEl>
                                              <p:pRg st="13" end="13"/>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4">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4">
                                            <p:txEl>
                                              <p:pRg st="14" end="14"/>
                                            </p:txEl>
                                          </p:spTgt>
                                        </p:tgtEl>
                                        <p:attrNameLst>
                                          <p:attrName>style.visibility</p:attrName>
                                        </p:attrNameLst>
                                      </p:cBhvr>
                                      <p:to>
                                        <p:strVal val="visible"/>
                                      </p:to>
                                    </p:set>
                                    <p:anim calcmode="lin" valueType="num">
                                      <p:cBhvr additive="base">
                                        <p:cTn id="97" dur="500" fill="hold"/>
                                        <p:tgtEl>
                                          <p:spTgt spid="4">
                                            <p:txEl>
                                              <p:pRg st="14" end="14"/>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4">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4">
                                            <p:txEl>
                                              <p:pRg st="15" end="15"/>
                                            </p:txEl>
                                          </p:spTgt>
                                        </p:tgtEl>
                                        <p:attrNameLst>
                                          <p:attrName>style.visibility</p:attrName>
                                        </p:attrNameLst>
                                      </p:cBhvr>
                                      <p:to>
                                        <p:strVal val="visible"/>
                                      </p:to>
                                    </p:set>
                                    <p:anim calcmode="lin" valueType="num">
                                      <p:cBhvr additive="base">
                                        <p:cTn id="103" dur="500" fill="hold"/>
                                        <p:tgtEl>
                                          <p:spTgt spid="4">
                                            <p:txEl>
                                              <p:pRg st="15" end="15"/>
                                            </p:txEl>
                                          </p:spTgt>
                                        </p:tgtEl>
                                        <p:attrNameLst>
                                          <p:attrName>ppt_x</p:attrName>
                                        </p:attrNameLst>
                                      </p:cBhvr>
                                      <p:tavLst>
                                        <p:tav tm="0">
                                          <p:val>
                                            <p:strVal val="0-#ppt_w/2"/>
                                          </p:val>
                                        </p:tav>
                                        <p:tav tm="100000">
                                          <p:val>
                                            <p:strVal val="#ppt_x"/>
                                          </p:val>
                                        </p:tav>
                                      </p:tavLst>
                                    </p:anim>
                                    <p:anim calcmode="lin" valueType="num">
                                      <p:cBhvr additive="base">
                                        <p:cTn id="104" dur="500" fill="hold"/>
                                        <p:tgtEl>
                                          <p:spTgt spid="4">
                                            <p:txEl>
                                              <p:pRg st="15" end="1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Pioneers of Scientific Management</a:t>
            </a:r>
            <a:endParaRPr lang="en-US" b="1" dirty="0"/>
          </a:p>
        </p:txBody>
      </p:sp>
      <p:sp>
        <p:nvSpPr>
          <p:cNvPr id="3" name="TextBox 2"/>
          <p:cNvSpPr txBox="1"/>
          <p:nvPr/>
        </p:nvSpPr>
        <p:spPr>
          <a:xfrm>
            <a:off x="429491" y="1905000"/>
            <a:ext cx="8382000" cy="3785652"/>
          </a:xfrm>
          <a:prstGeom prst="rect">
            <a:avLst/>
          </a:prstGeom>
          <a:noFill/>
        </p:spPr>
        <p:txBody>
          <a:bodyPr wrap="square" rtlCol="0">
            <a:spAutoFit/>
          </a:bodyPr>
          <a:lstStyle/>
          <a:p>
            <a:pPr marL="457200" indent="-457200">
              <a:buAutoNum type="arabicPlain" startAt="1911"/>
            </a:pPr>
            <a:r>
              <a:rPr lang="en-US" sz="2400" b="1" dirty="0" smtClean="0"/>
              <a:t>   Fredrick Taylor (Division of Responsibilities,</a:t>
            </a:r>
          </a:p>
          <a:p>
            <a:r>
              <a:rPr lang="en-US" sz="2400" b="1" dirty="0" smtClean="0"/>
              <a:t>           Training, &amp; Incentives)</a:t>
            </a:r>
          </a:p>
          <a:p>
            <a:pPr marL="457200" indent="-457200">
              <a:buAutoNum type="arabicPlain" startAt="1915"/>
            </a:pPr>
            <a:r>
              <a:rPr lang="en-US" sz="2400" b="1" dirty="0" smtClean="0"/>
              <a:t>   Henry Gantt (Project Management / </a:t>
            </a:r>
            <a:r>
              <a:rPr lang="en-US" sz="2400" b="1" dirty="0" err="1" smtClean="0"/>
              <a:t>Prioritazion</a:t>
            </a:r>
            <a:r>
              <a:rPr lang="en-US" sz="2400" b="1" dirty="0" smtClean="0"/>
              <a:t> – </a:t>
            </a:r>
          </a:p>
          <a:p>
            <a:r>
              <a:rPr lang="en-US" sz="2400" b="1" dirty="0"/>
              <a:t>	</a:t>
            </a:r>
            <a:r>
              <a:rPr lang="en-US" sz="2400" b="1" dirty="0" smtClean="0"/>
              <a:t>Gantt Chart)</a:t>
            </a:r>
          </a:p>
          <a:p>
            <a:r>
              <a:rPr lang="en-US" sz="2400" b="1" dirty="0" smtClean="0"/>
              <a:t>1920   Frank &amp; Lillian Gilbreth (Time &amp; Motion Studies)</a:t>
            </a:r>
          </a:p>
          <a:p>
            <a:pPr marL="457200" indent="-457200">
              <a:buAutoNum type="arabicPlain" startAt="1925"/>
            </a:pPr>
            <a:r>
              <a:rPr lang="en-US" sz="2400" b="1" dirty="0" smtClean="0"/>
              <a:t>   Henri Fayol (Planning, Organizing, Directing, </a:t>
            </a:r>
          </a:p>
          <a:p>
            <a:r>
              <a:rPr lang="en-US" sz="2400" b="1" dirty="0"/>
              <a:t> </a:t>
            </a:r>
            <a:r>
              <a:rPr lang="en-US" sz="2400" b="1" dirty="0" smtClean="0"/>
              <a:t>          Controlling)</a:t>
            </a:r>
          </a:p>
          <a:p>
            <a:r>
              <a:rPr lang="en-US" sz="2400" b="1" dirty="0" smtClean="0"/>
              <a:t>1950   Peter Drucker (Focus on Economic Performance)</a:t>
            </a:r>
            <a:endParaRPr lang="en-US" sz="2400" b="1" dirty="0"/>
          </a:p>
          <a:p>
            <a:endParaRPr lang="en-US" sz="2400" b="1" dirty="0" smtClean="0"/>
          </a:p>
          <a:p>
            <a:endParaRPr lang="en-US" sz="2400" b="1" dirty="0"/>
          </a:p>
        </p:txBody>
      </p:sp>
    </p:spTree>
    <p:extLst>
      <p:ext uri="{BB962C8B-B14F-4D97-AF65-F5344CB8AC3E}">
        <p14:creationId xmlns:p14="http://schemas.microsoft.com/office/powerpoint/2010/main" val="410535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265" y="380112"/>
            <a:ext cx="8229600" cy="838200"/>
          </a:xfrm>
        </p:spPr>
        <p:txBody>
          <a:bodyPr/>
          <a:lstStyle/>
          <a:p>
            <a:pPr algn="ctr"/>
            <a:r>
              <a:rPr lang="en-US" b="1" dirty="0" smtClean="0"/>
              <a:t>Break Even Point</a:t>
            </a:r>
            <a:endParaRPr lang="en-US" b="1" dirty="0"/>
          </a:p>
        </p:txBody>
      </p:sp>
      <p:grpSp>
        <p:nvGrpSpPr>
          <p:cNvPr id="3" name="Group 2"/>
          <p:cNvGrpSpPr/>
          <p:nvPr/>
        </p:nvGrpSpPr>
        <p:grpSpPr>
          <a:xfrm>
            <a:off x="885460" y="1313208"/>
            <a:ext cx="7699405" cy="5159372"/>
            <a:chOff x="885460" y="1313208"/>
            <a:chExt cx="7699405" cy="5159372"/>
          </a:xfrm>
        </p:grpSpPr>
        <p:cxnSp>
          <p:nvCxnSpPr>
            <p:cNvPr id="5" name="Straight Connector 4"/>
            <p:cNvCxnSpPr/>
            <p:nvPr/>
          </p:nvCxnSpPr>
          <p:spPr>
            <a:xfrm flipV="1">
              <a:off x="1783753" y="1447800"/>
              <a:ext cx="6248400" cy="436120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587332" y="2537043"/>
              <a:ext cx="6781800" cy="2286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894098" y="3884799"/>
              <a:ext cx="1974451" cy="400110"/>
            </a:xfrm>
            <a:prstGeom prst="rect">
              <a:avLst/>
            </a:prstGeom>
            <a:noFill/>
          </p:spPr>
          <p:txBody>
            <a:bodyPr wrap="none" rtlCol="0">
              <a:spAutoFit/>
            </a:bodyPr>
            <a:lstStyle/>
            <a:p>
              <a:r>
                <a:rPr lang="en-US" sz="2000" b="1" dirty="0" smtClean="0"/>
                <a:t>Break Even Point</a:t>
              </a:r>
              <a:endParaRPr lang="en-US" sz="2000" b="1" dirty="0"/>
            </a:p>
          </p:txBody>
        </p:sp>
        <p:sp>
          <p:nvSpPr>
            <p:cNvPr id="14" name="Oval 13"/>
            <p:cNvSpPr/>
            <p:nvPr/>
          </p:nvSpPr>
          <p:spPr>
            <a:xfrm>
              <a:off x="4628733" y="3653561"/>
              <a:ext cx="228599" cy="2563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20503013">
              <a:off x="1471327" y="3602757"/>
              <a:ext cx="2920992" cy="707886"/>
            </a:xfrm>
            <a:prstGeom prst="rect">
              <a:avLst/>
            </a:prstGeom>
            <a:noFill/>
          </p:spPr>
          <p:txBody>
            <a:bodyPr wrap="none" rtlCol="0">
              <a:spAutoFit/>
            </a:bodyPr>
            <a:lstStyle/>
            <a:p>
              <a:r>
                <a:rPr lang="en-US" sz="2000" b="1" dirty="0" smtClean="0">
                  <a:solidFill>
                    <a:srgbClr val="FF0000"/>
                  </a:solidFill>
                </a:rPr>
                <a:t>Cost of Goods Sold</a:t>
              </a:r>
            </a:p>
            <a:p>
              <a:r>
                <a:rPr lang="en-US" sz="2000" b="1" dirty="0" smtClean="0">
                  <a:solidFill>
                    <a:srgbClr val="FF0000"/>
                  </a:solidFill>
                </a:rPr>
                <a:t>&amp; Operating Expenses</a:t>
              </a:r>
              <a:endParaRPr lang="en-US" sz="2000" b="1" dirty="0">
                <a:solidFill>
                  <a:srgbClr val="FF0000"/>
                </a:solidFill>
              </a:endParaRPr>
            </a:p>
          </p:txBody>
        </p:sp>
        <p:sp>
          <p:nvSpPr>
            <p:cNvPr id="16" name="TextBox 15"/>
            <p:cNvSpPr txBox="1"/>
            <p:nvPr/>
          </p:nvSpPr>
          <p:spPr>
            <a:xfrm rot="19522180">
              <a:off x="4760479" y="2020583"/>
              <a:ext cx="2948243" cy="400110"/>
            </a:xfrm>
            <a:prstGeom prst="rect">
              <a:avLst/>
            </a:prstGeom>
            <a:noFill/>
          </p:spPr>
          <p:txBody>
            <a:bodyPr wrap="none" rtlCol="0">
              <a:spAutoFit/>
            </a:bodyPr>
            <a:lstStyle/>
            <a:p>
              <a:r>
                <a:rPr lang="en-US" sz="2000" b="1" dirty="0" smtClean="0">
                  <a:solidFill>
                    <a:srgbClr val="00B050"/>
                  </a:solidFill>
                </a:rPr>
                <a:t>Gross Sales / Revenue</a:t>
              </a:r>
              <a:endParaRPr lang="en-US" sz="2000" b="1" dirty="0">
                <a:solidFill>
                  <a:srgbClr val="00B050"/>
                </a:solidFill>
              </a:endParaRPr>
            </a:p>
          </p:txBody>
        </p:sp>
        <p:sp>
          <p:nvSpPr>
            <p:cNvPr id="17" name="TextBox 16"/>
            <p:cNvSpPr txBox="1"/>
            <p:nvPr/>
          </p:nvSpPr>
          <p:spPr>
            <a:xfrm>
              <a:off x="6419034" y="2551010"/>
              <a:ext cx="899029" cy="461665"/>
            </a:xfrm>
            <a:prstGeom prst="rect">
              <a:avLst/>
            </a:prstGeom>
            <a:noFill/>
          </p:spPr>
          <p:txBody>
            <a:bodyPr wrap="none" rtlCol="0">
              <a:spAutoFit/>
            </a:bodyPr>
            <a:lstStyle/>
            <a:p>
              <a:r>
                <a:rPr lang="en-US" sz="2400" b="1" dirty="0" smtClean="0">
                  <a:solidFill>
                    <a:srgbClr val="00B050"/>
                  </a:solidFill>
                </a:rPr>
                <a:t>Profit</a:t>
              </a:r>
              <a:endParaRPr lang="en-US" sz="2400" b="1" dirty="0">
                <a:solidFill>
                  <a:srgbClr val="00B050"/>
                </a:solidFill>
              </a:endParaRPr>
            </a:p>
          </p:txBody>
        </p:sp>
        <p:sp>
          <p:nvSpPr>
            <p:cNvPr id="18" name="TextBox 17"/>
            <p:cNvSpPr txBox="1"/>
            <p:nvPr/>
          </p:nvSpPr>
          <p:spPr>
            <a:xfrm>
              <a:off x="2204689" y="4592210"/>
              <a:ext cx="726481" cy="461665"/>
            </a:xfrm>
            <a:prstGeom prst="rect">
              <a:avLst/>
            </a:prstGeom>
            <a:noFill/>
          </p:spPr>
          <p:txBody>
            <a:bodyPr wrap="none" rtlCol="0">
              <a:spAutoFit/>
            </a:bodyPr>
            <a:lstStyle/>
            <a:p>
              <a:r>
                <a:rPr lang="en-US" sz="2400" b="1" dirty="0" smtClean="0">
                  <a:solidFill>
                    <a:srgbClr val="FF0000"/>
                  </a:solidFill>
                </a:rPr>
                <a:t>Loss</a:t>
              </a:r>
              <a:endParaRPr lang="en-US" sz="2400" b="1" dirty="0">
                <a:solidFill>
                  <a:srgbClr val="FF0000"/>
                </a:solidFill>
              </a:endParaRPr>
            </a:p>
          </p:txBody>
        </p:sp>
        <p:cxnSp>
          <p:nvCxnSpPr>
            <p:cNvPr id="4" name="Straight Connector 3"/>
            <p:cNvCxnSpPr/>
            <p:nvPr/>
          </p:nvCxnSpPr>
          <p:spPr>
            <a:xfrm>
              <a:off x="1371600" y="1313208"/>
              <a:ext cx="0" cy="4643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371600" y="5943600"/>
              <a:ext cx="721326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16200000">
              <a:off x="496892" y="3038296"/>
              <a:ext cx="1146468" cy="369332"/>
            </a:xfrm>
            <a:prstGeom prst="rect">
              <a:avLst/>
            </a:prstGeom>
            <a:noFill/>
          </p:spPr>
          <p:txBody>
            <a:bodyPr wrap="none" rtlCol="0">
              <a:spAutoFit/>
            </a:bodyPr>
            <a:lstStyle/>
            <a:p>
              <a:r>
                <a:rPr lang="en-US" b="1" dirty="0" smtClean="0"/>
                <a:t>Revenue</a:t>
              </a:r>
              <a:endParaRPr lang="en-US" b="1" dirty="0"/>
            </a:p>
          </p:txBody>
        </p:sp>
        <p:sp>
          <p:nvSpPr>
            <p:cNvPr id="10" name="TextBox 9"/>
            <p:cNvSpPr txBox="1"/>
            <p:nvPr/>
          </p:nvSpPr>
          <p:spPr>
            <a:xfrm>
              <a:off x="4628733" y="6103248"/>
              <a:ext cx="1001108" cy="369332"/>
            </a:xfrm>
            <a:prstGeom prst="rect">
              <a:avLst/>
            </a:prstGeom>
            <a:noFill/>
          </p:spPr>
          <p:txBody>
            <a:bodyPr wrap="none" rtlCol="0">
              <a:spAutoFit/>
            </a:bodyPr>
            <a:lstStyle/>
            <a:p>
              <a:r>
                <a:rPr lang="en-US" b="1" dirty="0" smtClean="0"/>
                <a:t>Volume</a:t>
              </a:r>
              <a:endParaRPr lang="en-US" b="1" dirty="0"/>
            </a:p>
          </p:txBody>
        </p:sp>
      </p:grpSp>
    </p:spTree>
    <p:extLst>
      <p:ext uri="{BB962C8B-B14F-4D97-AF65-F5344CB8AC3E}">
        <p14:creationId xmlns:p14="http://schemas.microsoft.com/office/powerpoint/2010/main" val="398777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Number One Goal</a:t>
            </a:r>
            <a:endParaRPr lang="en-US" b="1" dirty="0"/>
          </a:p>
        </p:txBody>
      </p:sp>
      <p:sp>
        <p:nvSpPr>
          <p:cNvPr id="3" name="Content Placeholder 2"/>
          <p:cNvSpPr>
            <a:spLocks noGrp="1"/>
          </p:cNvSpPr>
          <p:nvPr>
            <p:ph idx="1"/>
          </p:nvPr>
        </p:nvSpPr>
        <p:spPr>
          <a:xfrm>
            <a:off x="457200" y="1752600"/>
            <a:ext cx="8229600" cy="4525963"/>
          </a:xfrm>
        </p:spPr>
        <p:txBody>
          <a:bodyPr/>
          <a:lstStyle/>
          <a:p>
            <a:r>
              <a:rPr lang="en-US" sz="3200" b="1" dirty="0"/>
              <a:t>The primary goal of any business organization is to make a PROFIT</a:t>
            </a:r>
            <a:r>
              <a:rPr lang="en-US" sz="3200" b="1" dirty="0" smtClean="0"/>
              <a:t>.</a:t>
            </a:r>
          </a:p>
          <a:p>
            <a:endParaRPr lang="en-US" sz="3200" b="1" dirty="0"/>
          </a:p>
          <a:p>
            <a:r>
              <a:rPr lang="en-US" sz="3200" b="1" dirty="0"/>
              <a:t>The primary goal of any public (Federal, State, or Municipal) organization is to achieve your goals and objectives while working within your budget.</a:t>
            </a:r>
          </a:p>
          <a:p>
            <a:endParaRPr lang="en-US" dirty="0"/>
          </a:p>
        </p:txBody>
      </p:sp>
      <p:pic>
        <p:nvPicPr>
          <p:cNvPr id="4" name="Picture 2" descr="http://www.theinterneteducator.com/wp-content/uploads/2013/05/pfi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3472" y="4953001"/>
            <a:ext cx="1919307" cy="1911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30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Financing a Business</a:t>
            </a:r>
            <a:endParaRPr lang="en-US" b="1" dirty="0"/>
          </a:p>
        </p:txBody>
      </p:sp>
      <p:grpSp>
        <p:nvGrpSpPr>
          <p:cNvPr id="5" name="Group 4"/>
          <p:cNvGrpSpPr/>
          <p:nvPr/>
        </p:nvGrpSpPr>
        <p:grpSpPr>
          <a:xfrm>
            <a:off x="1219200" y="1905000"/>
            <a:ext cx="7723594" cy="4668798"/>
            <a:chOff x="1219200" y="1905000"/>
            <a:chExt cx="7723594" cy="4668798"/>
          </a:xfrm>
        </p:grpSpPr>
        <p:pic>
          <p:nvPicPr>
            <p:cNvPr id="1026" name="Picture 2" descr="http://www.gogreenplus.org/wp-content/uploads/2009/06/provider-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905000"/>
              <a:ext cx="6819900" cy="4191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76800" y="1972270"/>
              <a:ext cx="2909771" cy="1200329"/>
            </a:xfrm>
            <a:prstGeom prst="rect">
              <a:avLst/>
            </a:prstGeom>
            <a:solidFill>
              <a:schemeClr val="bg1"/>
            </a:solidFill>
          </p:spPr>
          <p:txBody>
            <a:bodyPr wrap="none" rtlCol="0">
              <a:spAutoFit/>
            </a:bodyPr>
            <a:lstStyle/>
            <a:p>
              <a:pPr marL="285750" indent="-285750">
                <a:buFont typeface="Arial" panose="020B0604020202020204" pitchFamily="34" charset="0"/>
                <a:buChar char="•"/>
              </a:pPr>
              <a:r>
                <a:rPr lang="en-US" b="1" dirty="0" smtClean="0"/>
                <a:t>Commercial Bank</a:t>
              </a:r>
            </a:p>
            <a:p>
              <a:pPr marL="285750" indent="-285750">
                <a:buFont typeface="Arial" panose="020B0604020202020204" pitchFamily="34" charset="0"/>
                <a:buChar char="•"/>
              </a:pPr>
              <a:r>
                <a:rPr lang="en-US" b="1" dirty="0" smtClean="0"/>
                <a:t>Credit Union</a:t>
              </a:r>
            </a:p>
            <a:p>
              <a:pPr marL="285750" indent="-285750">
                <a:buFont typeface="Arial" panose="020B0604020202020204" pitchFamily="34" charset="0"/>
                <a:buChar char="•"/>
              </a:pPr>
              <a:r>
                <a:rPr lang="en-US" b="1" dirty="0" smtClean="0"/>
                <a:t>Micro Enterprise Loan</a:t>
              </a:r>
            </a:p>
            <a:p>
              <a:pPr marL="285750" indent="-285750">
                <a:buFont typeface="Arial" panose="020B0604020202020204" pitchFamily="34" charset="0"/>
                <a:buChar char="•"/>
              </a:pPr>
              <a:r>
                <a:rPr lang="en-US" b="1" dirty="0" smtClean="0"/>
                <a:t>Credit Card</a:t>
              </a:r>
              <a:endParaRPr lang="en-US" b="1" dirty="0"/>
            </a:p>
          </p:txBody>
        </p:sp>
        <p:sp>
          <p:nvSpPr>
            <p:cNvPr id="6" name="TextBox 5"/>
            <p:cNvSpPr txBox="1"/>
            <p:nvPr/>
          </p:nvSpPr>
          <p:spPr>
            <a:xfrm>
              <a:off x="4876800" y="3429000"/>
              <a:ext cx="3012363" cy="1200329"/>
            </a:xfrm>
            <a:prstGeom prst="rect">
              <a:avLst/>
            </a:prstGeom>
            <a:solidFill>
              <a:schemeClr val="bg1"/>
            </a:solidFill>
          </p:spPr>
          <p:txBody>
            <a:bodyPr wrap="none" rtlCol="0">
              <a:spAutoFit/>
            </a:bodyPr>
            <a:lstStyle/>
            <a:p>
              <a:pPr marL="285750" indent="-285750">
                <a:buFont typeface="Arial" panose="020B0604020202020204" pitchFamily="34" charset="0"/>
                <a:buChar char="•"/>
              </a:pPr>
              <a:r>
                <a:rPr lang="en-US" b="1" dirty="0" smtClean="0"/>
                <a:t>SBA / USDA Loan</a:t>
              </a:r>
            </a:p>
            <a:p>
              <a:pPr marL="285750" indent="-285750">
                <a:buFont typeface="Arial" panose="020B0604020202020204" pitchFamily="34" charset="0"/>
                <a:buChar char="•"/>
              </a:pPr>
              <a:r>
                <a:rPr lang="en-US" b="1" dirty="0" smtClean="0"/>
                <a:t>Tax Credits</a:t>
              </a:r>
            </a:p>
            <a:p>
              <a:pPr marL="285750" indent="-285750">
                <a:buFont typeface="Arial" panose="020B0604020202020204" pitchFamily="34" charset="0"/>
                <a:buChar char="•"/>
              </a:pPr>
              <a:r>
                <a:rPr lang="en-US" b="1" dirty="0" smtClean="0"/>
                <a:t>Chamber of Commerce</a:t>
              </a:r>
            </a:p>
            <a:p>
              <a:pPr marL="285750" indent="-285750">
                <a:buFont typeface="Arial" panose="020B0604020202020204" pitchFamily="34" charset="0"/>
                <a:buChar char="•"/>
              </a:pPr>
              <a:r>
                <a:rPr lang="en-US" b="1" dirty="0" smtClean="0"/>
                <a:t>Municipal Incentives</a:t>
              </a:r>
              <a:endParaRPr lang="en-US" b="1" dirty="0"/>
            </a:p>
          </p:txBody>
        </p:sp>
        <p:sp>
          <p:nvSpPr>
            <p:cNvPr id="7" name="TextBox 6"/>
            <p:cNvSpPr txBox="1"/>
            <p:nvPr/>
          </p:nvSpPr>
          <p:spPr>
            <a:xfrm>
              <a:off x="4904509" y="5096470"/>
              <a:ext cx="4038285" cy="1477328"/>
            </a:xfrm>
            <a:prstGeom prst="rect">
              <a:avLst/>
            </a:prstGeom>
            <a:solidFill>
              <a:schemeClr val="bg1"/>
            </a:solidFill>
          </p:spPr>
          <p:txBody>
            <a:bodyPr wrap="none" rtlCol="0">
              <a:spAutoFit/>
            </a:bodyPr>
            <a:lstStyle/>
            <a:p>
              <a:pPr marL="285750" indent="-285750">
                <a:buFont typeface="Arial" panose="020B0604020202020204" pitchFamily="34" charset="0"/>
                <a:buChar char="•"/>
              </a:pPr>
              <a:r>
                <a:rPr lang="en-US" b="1" dirty="0" smtClean="0"/>
                <a:t>Personal Savings &amp; Investments</a:t>
              </a:r>
            </a:p>
            <a:p>
              <a:pPr marL="285750" indent="-285750">
                <a:buFont typeface="Arial" panose="020B0604020202020204" pitchFamily="34" charset="0"/>
                <a:buChar char="•"/>
              </a:pPr>
              <a:r>
                <a:rPr lang="en-US" b="1" dirty="0" smtClean="0"/>
                <a:t>Friends &amp; Family</a:t>
              </a:r>
            </a:p>
            <a:p>
              <a:pPr marL="285750" indent="-285750">
                <a:buFont typeface="Arial" panose="020B0604020202020204" pitchFamily="34" charset="0"/>
                <a:buChar char="•"/>
              </a:pPr>
              <a:r>
                <a:rPr lang="en-US" b="1" dirty="0" smtClean="0"/>
                <a:t>Private Investors (Angels)</a:t>
              </a:r>
            </a:p>
            <a:p>
              <a:pPr marL="285750" indent="-285750">
                <a:buFont typeface="Arial" panose="020B0604020202020204" pitchFamily="34" charset="0"/>
                <a:buChar char="•"/>
              </a:pPr>
              <a:r>
                <a:rPr lang="en-US" b="1" dirty="0" smtClean="0"/>
                <a:t>Crowd Funding (Micro Angels)</a:t>
              </a:r>
            </a:p>
            <a:p>
              <a:pPr marL="285750" indent="-285750">
                <a:buFont typeface="Arial" panose="020B0604020202020204" pitchFamily="34" charset="0"/>
                <a:buChar char="•"/>
              </a:pPr>
              <a:r>
                <a:rPr lang="en-US" b="1" dirty="0" smtClean="0"/>
                <a:t>401K Loan</a:t>
              </a:r>
              <a:endParaRPr lang="en-US" b="1" dirty="0"/>
            </a:p>
          </p:txBody>
        </p:sp>
      </p:grpSp>
    </p:spTree>
    <p:extLst>
      <p:ext uri="{BB962C8B-B14F-4D97-AF65-F5344CB8AC3E}">
        <p14:creationId xmlns:p14="http://schemas.microsoft.com/office/powerpoint/2010/main" val="21839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6096000"/>
          </a:xfrm>
        </p:spPr>
        <p:txBody>
          <a:bodyPr>
            <a:normAutofit/>
          </a:bodyPr>
          <a:lstStyle/>
          <a:p>
            <a:r>
              <a:rPr lang="en-US" sz="2000" b="1" dirty="0"/>
              <a:t>STANDARD 6: Students will understand basic economics concepts. </a:t>
            </a:r>
            <a:r>
              <a:rPr lang="en-US" sz="2000" b="1" dirty="0" smtClean="0"/>
              <a:t/>
            </a:r>
            <a:br>
              <a:rPr lang="en-US" sz="2000" b="1" dirty="0" smtClean="0"/>
            </a:br>
            <a:r>
              <a:rPr lang="en-US" sz="2000" dirty="0"/>
              <a:t/>
            </a:r>
            <a:br>
              <a:rPr lang="en-US" sz="2000" dirty="0"/>
            </a:br>
            <a:r>
              <a:rPr lang="en-US" sz="2000" b="1" u="sng" dirty="0">
                <a:solidFill>
                  <a:schemeClr val="tx1"/>
                </a:solidFill>
              </a:rPr>
              <a:t>Objective 1: Understand economic terms (e.g. recession, depression, inflation, GDP, etc</a:t>
            </a:r>
            <a:r>
              <a:rPr lang="en-US" sz="2000" b="1" u="sng" dirty="0" smtClean="0">
                <a:solidFill>
                  <a:schemeClr val="tx1"/>
                </a:solidFill>
              </a:rPr>
              <a:t>.).</a:t>
            </a:r>
            <a:br>
              <a:rPr lang="en-US" sz="2000" b="1" u="sng" dirty="0" smtClean="0">
                <a:solidFill>
                  <a:schemeClr val="tx1"/>
                </a:solidFill>
              </a:rPr>
            </a:br>
            <a:r>
              <a:rPr lang="en-US" sz="2000" b="1" dirty="0">
                <a:solidFill>
                  <a:schemeClr val="tx1"/>
                </a:solidFill>
              </a:rPr>
              <a:t/>
            </a:r>
            <a:br>
              <a:rPr lang="en-US" sz="2000" b="1" dirty="0">
                <a:solidFill>
                  <a:schemeClr val="tx1"/>
                </a:solidFill>
              </a:rPr>
            </a:br>
            <a:r>
              <a:rPr lang="en-US" sz="2000" b="1" u="sng" dirty="0">
                <a:solidFill>
                  <a:schemeClr val="tx1"/>
                </a:solidFill>
              </a:rPr>
              <a:t>Objective 2: Identify various types of economic systems.</a:t>
            </a:r>
            <a:br>
              <a:rPr lang="en-US" sz="2000" b="1" u="sng" dirty="0">
                <a:solidFill>
                  <a:schemeClr val="tx1"/>
                </a:solidFill>
              </a:rPr>
            </a:br>
            <a:r>
              <a:rPr lang="en-US" sz="2000" b="1" dirty="0">
                <a:solidFill>
                  <a:schemeClr val="tx1"/>
                </a:solidFill>
              </a:rPr>
              <a:t>a. Compare and contrast capitalism, socialism, communism, and mixed economy</a:t>
            </a:r>
            <a:r>
              <a:rPr lang="en-US" sz="2000" b="1" dirty="0" smtClean="0">
                <a:solidFill>
                  <a:schemeClr val="tx1"/>
                </a:solidFill>
              </a:rPr>
              <a:t>.</a:t>
            </a:r>
            <a:br>
              <a:rPr lang="en-US" sz="2000" b="1" dirty="0" smtClean="0">
                <a:solidFill>
                  <a:schemeClr val="tx1"/>
                </a:solidFill>
              </a:rPr>
            </a:br>
            <a:r>
              <a:rPr lang="en-US" sz="2000" b="1" dirty="0">
                <a:solidFill>
                  <a:schemeClr val="tx1"/>
                </a:solidFill>
              </a:rPr>
              <a:t/>
            </a:r>
            <a:br>
              <a:rPr lang="en-US" sz="2000" b="1" dirty="0">
                <a:solidFill>
                  <a:schemeClr val="tx1"/>
                </a:solidFill>
              </a:rPr>
            </a:br>
            <a:r>
              <a:rPr lang="en-US" sz="2000" b="1" u="sng" dirty="0">
                <a:solidFill>
                  <a:schemeClr val="tx1"/>
                </a:solidFill>
              </a:rPr>
              <a:t>Objective 3: Understand the factors involved in deciding to do business internationally and how global economies affect domestic businesses.</a:t>
            </a:r>
            <a:br>
              <a:rPr lang="en-US" sz="2000" b="1" u="sng" dirty="0">
                <a:solidFill>
                  <a:schemeClr val="tx1"/>
                </a:solidFill>
              </a:rPr>
            </a:br>
            <a:r>
              <a:rPr lang="en-US" sz="2000" b="1" dirty="0">
                <a:solidFill>
                  <a:schemeClr val="tx1"/>
                </a:solidFill>
              </a:rPr>
              <a:t>a. Analyze the impact of the global economy on business profitability</a:t>
            </a:r>
            <a:r>
              <a:rPr lang="en-US" sz="2000" b="1" dirty="0" smtClean="0">
                <a:solidFill>
                  <a:schemeClr val="tx1"/>
                </a:solidFill>
              </a:rPr>
              <a:t>.</a:t>
            </a:r>
            <a:br>
              <a:rPr lang="en-US" sz="2000" b="1" dirty="0" smtClean="0">
                <a:solidFill>
                  <a:schemeClr val="tx1"/>
                </a:solidFill>
              </a:rPr>
            </a:br>
            <a:r>
              <a:rPr lang="en-US" sz="2000" b="1" dirty="0">
                <a:solidFill>
                  <a:schemeClr val="tx1"/>
                </a:solidFill>
              </a:rPr>
              <a:t/>
            </a:r>
            <a:br>
              <a:rPr lang="en-US" sz="2000" b="1" dirty="0">
                <a:solidFill>
                  <a:schemeClr val="tx1"/>
                </a:solidFill>
              </a:rPr>
            </a:br>
            <a:r>
              <a:rPr lang="en-US" sz="2000" b="1" u="sng" dirty="0">
                <a:solidFill>
                  <a:schemeClr val="tx1"/>
                </a:solidFill>
              </a:rPr>
              <a:t>Objective 4: Understand forces of supply and demand in the economy</a:t>
            </a:r>
            <a:r>
              <a:rPr lang="en-US" sz="2000" b="1" u="sng" dirty="0" smtClean="0">
                <a:solidFill>
                  <a:schemeClr val="tx1"/>
                </a:solidFill>
              </a:rPr>
              <a:t>.</a:t>
            </a:r>
            <a:r>
              <a:rPr lang="en-US" sz="2000" b="1" dirty="0" smtClean="0">
                <a:solidFill>
                  <a:schemeClr val="tx1"/>
                </a:solidFill>
              </a:rPr>
              <a:t/>
            </a:r>
            <a:br>
              <a:rPr lang="en-US" sz="2000" b="1" dirty="0" smtClean="0">
                <a:solidFill>
                  <a:schemeClr val="tx1"/>
                </a:solidFill>
              </a:rPr>
            </a:br>
            <a:r>
              <a:rPr lang="en-US" sz="2000" b="1" dirty="0">
                <a:solidFill>
                  <a:schemeClr val="tx1"/>
                </a:solidFill>
              </a:rPr>
              <a:t/>
            </a:r>
            <a:br>
              <a:rPr lang="en-US" sz="2000" b="1" dirty="0">
                <a:solidFill>
                  <a:schemeClr val="tx1"/>
                </a:solidFill>
              </a:rPr>
            </a:br>
            <a:r>
              <a:rPr lang="en-US" sz="2000" b="1" u="sng" dirty="0">
                <a:solidFill>
                  <a:schemeClr val="tx1"/>
                </a:solidFill>
              </a:rPr>
              <a:t>Objective 5: Identify various types of competition.</a:t>
            </a:r>
            <a:br>
              <a:rPr lang="en-US" sz="2000" b="1" u="sng" dirty="0">
                <a:solidFill>
                  <a:schemeClr val="tx1"/>
                </a:solidFill>
              </a:rPr>
            </a:br>
            <a:r>
              <a:rPr lang="en-US" sz="2000" b="1" dirty="0">
                <a:solidFill>
                  <a:schemeClr val="tx1"/>
                </a:solidFill>
              </a:rPr>
              <a:t>a. Compare and contrast monopoly, monopolistic competition, oligopoly, and pure competition.</a:t>
            </a:r>
            <a:br>
              <a:rPr lang="en-US" sz="2000" b="1" dirty="0">
                <a:solidFill>
                  <a:schemeClr val="tx1"/>
                </a:solidFill>
              </a:rPr>
            </a:br>
            <a:endParaRPr lang="en-US" sz="2000" b="1" dirty="0">
              <a:solidFill>
                <a:schemeClr val="tx1"/>
              </a:solidFill>
            </a:endParaRPr>
          </a:p>
        </p:txBody>
      </p:sp>
    </p:spTree>
    <p:extLst>
      <p:ext uri="{BB962C8B-B14F-4D97-AF65-F5344CB8AC3E}">
        <p14:creationId xmlns:p14="http://schemas.microsoft.com/office/powerpoint/2010/main" val="41668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Economic Terms</a:t>
            </a:r>
            <a:endParaRPr lang="en-US" b="1" dirty="0"/>
          </a:p>
        </p:txBody>
      </p:sp>
      <p:sp>
        <p:nvSpPr>
          <p:cNvPr id="3" name="Content Placeholder 2"/>
          <p:cNvSpPr>
            <a:spLocks noGrp="1"/>
          </p:cNvSpPr>
          <p:nvPr>
            <p:ph idx="1"/>
          </p:nvPr>
        </p:nvSpPr>
        <p:spPr/>
        <p:txBody>
          <a:bodyPr/>
          <a:lstStyle/>
          <a:p>
            <a:r>
              <a:rPr lang="en-US" b="1" u="sng" dirty="0" smtClean="0"/>
              <a:t>Gross Domestic Product (GDP)</a:t>
            </a:r>
            <a:r>
              <a:rPr lang="en-US" b="1" dirty="0" smtClean="0"/>
              <a:t> - The </a:t>
            </a:r>
            <a:r>
              <a:rPr lang="en-US" b="1" dirty="0"/>
              <a:t>total value of goods produced and services provided in a country </a:t>
            </a:r>
            <a:r>
              <a:rPr lang="en-US" b="1" dirty="0" smtClean="0"/>
              <a:t>for a specific time period (Quarter or Year).</a:t>
            </a:r>
          </a:p>
          <a:p>
            <a:endParaRPr lang="en-US" b="1" dirty="0" smtClean="0"/>
          </a:p>
          <a:p>
            <a:r>
              <a:rPr lang="en-US" b="1" u="sng" dirty="0" smtClean="0"/>
              <a:t>Recession</a:t>
            </a:r>
            <a:r>
              <a:rPr lang="en-US" b="1" dirty="0" smtClean="0"/>
              <a:t> - Two successive quarters (3 months each) of a decline in GDP is classified as a recession.</a:t>
            </a:r>
          </a:p>
          <a:p>
            <a:endParaRPr lang="en-US" b="1" dirty="0" smtClean="0"/>
          </a:p>
          <a:p>
            <a:r>
              <a:rPr lang="en-US" b="1" u="sng" dirty="0" smtClean="0"/>
              <a:t>Depression</a:t>
            </a:r>
            <a:r>
              <a:rPr lang="en-US" b="1" dirty="0" smtClean="0"/>
              <a:t> – A prolonged recession</a:t>
            </a:r>
          </a:p>
          <a:p>
            <a:endParaRPr lang="en-US" b="1" dirty="0" smtClean="0"/>
          </a:p>
          <a:p>
            <a:r>
              <a:rPr lang="en-US" b="1" u="sng" dirty="0" smtClean="0"/>
              <a:t>Inflation</a:t>
            </a:r>
            <a:r>
              <a:rPr lang="en-US" b="1" dirty="0" smtClean="0"/>
              <a:t> – The gradual rise in prices of products and services</a:t>
            </a:r>
          </a:p>
          <a:p>
            <a:pPr marL="0" indent="0">
              <a:buNone/>
            </a:pPr>
            <a:endParaRPr lang="en-US" b="1" dirty="0"/>
          </a:p>
        </p:txBody>
      </p:sp>
    </p:spTree>
    <p:extLst>
      <p:ext uri="{BB962C8B-B14F-4D97-AF65-F5344CB8AC3E}">
        <p14:creationId xmlns:p14="http://schemas.microsoft.com/office/powerpoint/2010/main" val="37132717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pPr algn="ctr"/>
            <a:r>
              <a:rPr lang="en-US" sz="4000" b="1" dirty="0" smtClean="0"/>
              <a:t>4 Types of Economies</a:t>
            </a:r>
            <a:endParaRPr lang="en-US" sz="4000" b="1" dirty="0"/>
          </a:p>
        </p:txBody>
      </p:sp>
      <p:sp>
        <p:nvSpPr>
          <p:cNvPr id="4" name="Subtitle 2"/>
          <p:cNvSpPr txBox="1">
            <a:spLocks/>
          </p:cNvSpPr>
          <p:nvPr/>
        </p:nvSpPr>
        <p:spPr>
          <a:xfrm>
            <a:off x="609600" y="1905000"/>
            <a:ext cx="8382000" cy="3962400"/>
          </a:xfrm>
          <a:prstGeom prst="rect">
            <a:avLst/>
          </a:prstGeom>
        </p:spPr>
        <p:txBody>
          <a:bodyPr>
            <a:normAutofit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514350" indent="-514350">
              <a:buFont typeface="Arial" pitchFamily="34" charset="0"/>
              <a:buAutoNum type="arabicPeriod"/>
            </a:pPr>
            <a:r>
              <a:rPr lang="en-US" b="1" u="sng" dirty="0" smtClean="0"/>
              <a:t>Traditional</a:t>
            </a:r>
            <a:r>
              <a:rPr lang="en-US" b="1" dirty="0" smtClean="0"/>
              <a:t> – Hunters &amp; Gathers ($0 Median Income)</a:t>
            </a:r>
          </a:p>
          <a:p>
            <a:pPr marL="514350" indent="-514350">
              <a:buFont typeface="Arial" pitchFamily="34" charset="0"/>
              <a:buAutoNum type="arabicPeriod"/>
            </a:pPr>
            <a:endParaRPr lang="en-US" b="1" dirty="0" smtClean="0"/>
          </a:p>
          <a:p>
            <a:pPr marL="514350" indent="-514350">
              <a:buFont typeface="Arial" pitchFamily="34" charset="0"/>
              <a:buAutoNum type="arabicPeriod"/>
            </a:pPr>
            <a:r>
              <a:rPr lang="en-US" b="1" u="sng" dirty="0" smtClean="0"/>
              <a:t>Free Enterprise or Market</a:t>
            </a:r>
            <a:r>
              <a:rPr lang="en-US" b="1" dirty="0" smtClean="0"/>
              <a:t> – Capitalism                         </a:t>
            </a:r>
          </a:p>
          <a:p>
            <a:pPr marL="0" indent="0">
              <a:buNone/>
            </a:pPr>
            <a:r>
              <a:rPr lang="en-US" b="1" dirty="0"/>
              <a:t> </a:t>
            </a:r>
            <a:r>
              <a:rPr lang="en-US" b="1" dirty="0" smtClean="0"/>
              <a:t>                ($44,000 Median Income)</a:t>
            </a:r>
          </a:p>
          <a:p>
            <a:pPr marL="0" indent="0">
              <a:buNone/>
            </a:pPr>
            <a:endParaRPr lang="en-US" b="1" dirty="0" smtClean="0"/>
          </a:p>
          <a:p>
            <a:pPr marL="514350" indent="-514350">
              <a:buFont typeface="Arial" pitchFamily="34" charset="0"/>
              <a:buAutoNum type="arabicPeriod"/>
            </a:pPr>
            <a:r>
              <a:rPr lang="en-US" b="1" u="sng" dirty="0" smtClean="0"/>
              <a:t>Command</a:t>
            </a:r>
            <a:r>
              <a:rPr lang="en-US" b="1" dirty="0" smtClean="0"/>
              <a:t> – Communism &amp; Dictatorships ($8,000 </a:t>
            </a:r>
          </a:p>
          <a:p>
            <a:pPr marL="0" indent="0">
              <a:buNone/>
            </a:pPr>
            <a:r>
              <a:rPr lang="en-US" b="1" dirty="0"/>
              <a:t> </a:t>
            </a:r>
            <a:r>
              <a:rPr lang="en-US" b="1" dirty="0" smtClean="0"/>
              <a:t>                Median Income)</a:t>
            </a:r>
          </a:p>
          <a:p>
            <a:pPr marL="0" indent="0">
              <a:buNone/>
            </a:pPr>
            <a:endParaRPr lang="en-US" b="1" dirty="0" smtClean="0"/>
          </a:p>
          <a:p>
            <a:pPr marL="514350" indent="-514350">
              <a:buFont typeface="Arial" pitchFamily="34" charset="0"/>
              <a:buAutoNum type="arabicPeriod"/>
            </a:pPr>
            <a:r>
              <a:rPr lang="en-US" b="1" u="sng" dirty="0" smtClean="0"/>
              <a:t>Mixed</a:t>
            </a:r>
            <a:r>
              <a:rPr lang="en-US" b="1" dirty="0" smtClean="0"/>
              <a:t> – Socialism ($22,000 Median Income)</a:t>
            </a:r>
            <a:endParaRPr lang="en-US" b="1" dirty="0"/>
          </a:p>
        </p:txBody>
      </p:sp>
    </p:spTree>
    <p:extLst>
      <p:ext uri="{BB962C8B-B14F-4D97-AF65-F5344CB8AC3E}">
        <p14:creationId xmlns:p14="http://schemas.microsoft.com/office/powerpoint/2010/main" val="30564301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Equilibrium or Market Clearing Price</a:t>
            </a:r>
            <a:endParaRPr lang="en-US" sz="3600" b="1" dirty="0"/>
          </a:p>
        </p:txBody>
      </p:sp>
      <p:pic>
        <p:nvPicPr>
          <p:cNvPr id="1026" name="Picture 2" descr="https://paperchaseblog.files.wordpress.com/2010/09/cur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5782" y="1451237"/>
            <a:ext cx="5257800" cy="5231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7419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World Trade Organization</a:t>
            </a:r>
            <a:endParaRPr lang="en-US" b="1" dirty="0"/>
          </a:p>
        </p:txBody>
      </p:sp>
      <p:sp>
        <p:nvSpPr>
          <p:cNvPr id="3" name="Content Placeholder 2"/>
          <p:cNvSpPr>
            <a:spLocks noGrp="1"/>
          </p:cNvSpPr>
          <p:nvPr>
            <p:ph idx="1"/>
          </p:nvPr>
        </p:nvSpPr>
        <p:spPr/>
        <p:txBody>
          <a:bodyPr/>
          <a:lstStyle/>
          <a:p>
            <a:r>
              <a:rPr lang="en-US" b="1" dirty="0" smtClean="0"/>
              <a:t>The organization that creates and enforces rules governing trade among the nations of the world.</a:t>
            </a:r>
            <a:endParaRPr lang="en-US" b="1" dirty="0"/>
          </a:p>
        </p:txBody>
      </p:sp>
      <p:pic>
        <p:nvPicPr>
          <p:cNvPr id="5122" name="Picture 2" descr="http://newsfirst.lk/english/wp-content/uploads/2013/12/What-are-the-functions-of-World-Trade-Organization-W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484418"/>
            <a:ext cx="5298905"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78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fade">
                                      <p:cBhvr>
                                        <p:cTn id="1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pPr algn="ctr"/>
            <a:r>
              <a:rPr lang="en-US" b="1" dirty="0" smtClean="0"/>
              <a:t>Global Economy</a:t>
            </a:r>
            <a:endParaRPr lang="en-US" b="1" dirty="0"/>
          </a:p>
        </p:txBody>
      </p:sp>
      <p:sp>
        <p:nvSpPr>
          <p:cNvPr id="4" name="Subtitle 2"/>
          <p:cNvSpPr txBox="1">
            <a:spLocks/>
          </p:cNvSpPr>
          <p:nvPr/>
        </p:nvSpPr>
        <p:spPr>
          <a:xfrm>
            <a:off x="2438400" y="1905000"/>
            <a:ext cx="4343400" cy="3733800"/>
          </a:xfrm>
          <a:prstGeom prst="rect">
            <a:avLst/>
          </a:prstGeom>
        </p:spPr>
        <p:txBody>
          <a:bodyP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457200" indent="-457200"/>
            <a:r>
              <a:rPr lang="en-US" sz="2800" b="1" dirty="0" smtClean="0"/>
              <a:t>Imports</a:t>
            </a:r>
          </a:p>
          <a:p>
            <a:pPr marL="457200" indent="-457200"/>
            <a:r>
              <a:rPr lang="en-US" sz="2800" b="1" dirty="0" smtClean="0"/>
              <a:t>Exports</a:t>
            </a:r>
          </a:p>
          <a:p>
            <a:pPr marL="457200" indent="-457200"/>
            <a:r>
              <a:rPr lang="en-US" sz="2800" b="1" dirty="0" smtClean="0"/>
              <a:t>Balance of Trade</a:t>
            </a:r>
          </a:p>
          <a:p>
            <a:pPr marL="457200" indent="-457200"/>
            <a:r>
              <a:rPr lang="en-US" sz="2800" b="1" dirty="0" smtClean="0"/>
              <a:t>Limits on Imports</a:t>
            </a:r>
          </a:p>
          <a:p>
            <a:pPr marL="914400" lvl="1" indent="-457200"/>
            <a:r>
              <a:rPr lang="en-US" sz="2800" b="1" dirty="0" smtClean="0"/>
              <a:t>Tariffs (Taxes)</a:t>
            </a:r>
          </a:p>
          <a:p>
            <a:pPr marL="914400" lvl="1" indent="-457200"/>
            <a:r>
              <a:rPr lang="en-US" sz="2800" b="1" dirty="0" smtClean="0"/>
              <a:t>Quotas (Limit)</a:t>
            </a:r>
          </a:p>
          <a:p>
            <a:pPr marL="914400" lvl="1" indent="-457200"/>
            <a:r>
              <a:rPr lang="en-US" sz="2800" b="1" dirty="0" smtClean="0"/>
              <a:t>Embargos (Blockade)</a:t>
            </a:r>
            <a:endParaRPr lang="en-US" sz="2800" b="1" dirty="0"/>
          </a:p>
        </p:txBody>
      </p:sp>
    </p:spTree>
    <p:extLst>
      <p:ext uri="{BB962C8B-B14F-4D97-AF65-F5344CB8AC3E}">
        <p14:creationId xmlns:p14="http://schemas.microsoft.com/office/powerpoint/2010/main" val="7113569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Competition</a:t>
            </a:r>
            <a:endParaRPr lang="en-US" b="1" dirty="0"/>
          </a:p>
        </p:txBody>
      </p:sp>
      <p:sp>
        <p:nvSpPr>
          <p:cNvPr id="3" name="Content Placeholder 2"/>
          <p:cNvSpPr>
            <a:spLocks noGrp="1"/>
          </p:cNvSpPr>
          <p:nvPr>
            <p:ph idx="1"/>
          </p:nvPr>
        </p:nvSpPr>
        <p:spPr>
          <a:xfrm>
            <a:off x="457200" y="1600200"/>
            <a:ext cx="8458200" cy="4876800"/>
          </a:xfrm>
        </p:spPr>
        <p:txBody>
          <a:bodyPr>
            <a:normAutofit fontScale="85000" lnSpcReduction="20000"/>
          </a:bodyPr>
          <a:lstStyle/>
          <a:p>
            <a:r>
              <a:rPr lang="en-US" b="1" u="sng" dirty="0" smtClean="0"/>
              <a:t>Monopoly</a:t>
            </a:r>
            <a:r>
              <a:rPr lang="en-US" b="1" dirty="0" smtClean="0"/>
              <a:t> - A </a:t>
            </a:r>
            <a:r>
              <a:rPr lang="en-US" b="1" dirty="0"/>
              <a:t>situation in which a single company or group owns all or nearly all of the </a:t>
            </a:r>
            <a:r>
              <a:rPr lang="en-US" b="1" dirty="0" smtClean="0"/>
              <a:t>market for </a:t>
            </a:r>
            <a:r>
              <a:rPr lang="en-US" b="1" dirty="0"/>
              <a:t>a given type of product or service. By definition, monopoly is characterized by an absence of competition, which often results in high prices and inferior products</a:t>
            </a:r>
            <a:r>
              <a:rPr lang="en-US" b="1" dirty="0" smtClean="0"/>
              <a:t>.</a:t>
            </a:r>
          </a:p>
          <a:p>
            <a:endParaRPr lang="en-US" b="1" dirty="0" smtClean="0"/>
          </a:p>
          <a:p>
            <a:r>
              <a:rPr lang="en-US" b="1" u="sng" dirty="0" smtClean="0"/>
              <a:t>Oligopoly</a:t>
            </a:r>
            <a:r>
              <a:rPr lang="en-US" b="1" dirty="0" smtClean="0"/>
              <a:t> – Similar to a monopoly, except a few companies working together to limit or eliminate competition.</a:t>
            </a:r>
          </a:p>
          <a:p>
            <a:endParaRPr lang="en-US" b="1" dirty="0" smtClean="0"/>
          </a:p>
          <a:p>
            <a:r>
              <a:rPr lang="en-US" b="1" u="sng" dirty="0" smtClean="0"/>
              <a:t>Competition</a:t>
            </a:r>
            <a:r>
              <a:rPr lang="en-US" b="1" dirty="0" smtClean="0"/>
              <a:t> – </a:t>
            </a:r>
            <a:r>
              <a:rPr lang="en-US" b="1" dirty="0"/>
              <a:t>T</a:t>
            </a:r>
            <a:r>
              <a:rPr lang="en-US" b="1" dirty="0" smtClean="0"/>
              <a:t>he </a:t>
            </a:r>
            <a:r>
              <a:rPr lang="en-US" b="1" dirty="0"/>
              <a:t>rivalry among sellers trying to achieve such goals as increasing profits, market share, and sales volume by varying the elements of the marketing mix: price, product, distribution, and promotion.</a:t>
            </a:r>
            <a:endParaRPr lang="en-US" b="1" dirty="0" smtClean="0"/>
          </a:p>
          <a:p>
            <a:endParaRPr lang="en-US" b="1" dirty="0" smtClean="0"/>
          </a:p>
          <a:p>
            <a:r>
              <a:rPr lang="en-US" b="1" u="sng" dirty="0" smtClean="0"/>
              <a:t>Pure Competition</a:t>
            </a:r>
            <a:r>
              <a:rPr lang="en-US" b="1" dirty="0" smtClean="0"/>
              <a:t> – </a:t>
            </a:r>
            <a:r>
              <a:rPr lang="en-US" b="1" dirty="0"/>
              <a:t>A</a:t>
            </a:r>
            <a:r>
              <a:rPr lang="en-US" b="1" dirty="0" smtClean="0"/>
              <a:t> </a:t>
            </a:r>
            <a:r>
              <a:rPr lang="en-US" b="1" dirty="0"/>
              <a:t>market that has a broad range of competitors who are selling the same products. It is often referred to as perfect competition.</a:t>
            </a:r>
            <a:endParaRPr lang="en-US" b="1" dirty="0" smtClean="0"/>
          </a:p>
          <a:p>
            <a:endParaRPr lang="en-US" b="1" dirty="0"/>
          </a:p>
          <a:p>
            <a:endParaRPr lang="en-US" b="1" dirty="0"/>
          </a:p>
        </p:txBody>
      </p:sp>
    </p:spTree>
    <p:extLst>
      <p:ext uri="{BB962C8B-B14F-4D97-AF65-F5344CB8AC3E}">
        <p14:creationId xmlns:p14="http://schemas.microsoft.com/office/powerpoint/2010/main" val="3438223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Four Pillars of Management</a:t>
            </a:r>
            <a:endParaRPr lang="en-US" b="1" dirty="0"/>
          </a:p>
        </p:txBody>
      </p:sp>
      <p:sp>
        <p:nvSpPr>
          <p:cNvPr id="3" name="Content Placeholder 2"/>
          <p:cNvSpPr>
            <a:spLocks noGrp="1"/>
          </p:cNvSpPr>
          <p:nvPr>
            <p:ph idx="1"/>
          </p:nvPr>
        </p:nvSpPr>
        <p:spPr>
          <a:xfrm>
            <a:off x="2667000" y="1905000"/>
            <a:ext cx="6019800" cy="4572000"/>
          </a:xfrm>
        </p:spPr>
        <p:txBody>
          <a:bodyPr>
            <a:normAutofit/>
          </a:bodyPr>
          <a:lstStyle/>
          <a:p>
            <a:pPr marL="514350" indent="-514350">
              <a:buFont typeface="+mj-lt"/>
              <a:buAutoNum type="arabicPeriod"/>
            </a:pPr>
            <a:r>
              <a:rPr lang="en-US" sz="3600" b="1" dirty="0" smtClean="0"/>
              <a:t>Planning</a:t>
            </a:r>
          </a:p>
          <a:p>
            <a:pPr marL="514350" indent="-514350">
              <a:buFont typeface="+mj-lt"/>
              <a:buAutoNum type="arabicPeriod"/>
            </a:pPr>
            <a:r>
              <a:rPr lang="en-US" sz="3600" b="1" dirty="0" smtClean="0"/>
              <a:t>Organizing</a:t>
            </a:r>
          </a:p>
          <a:p>
            <a:pPr marL="514350" indent="-514350">
              <a:buFont typeface="+mj-lt"/>
              <a:buAutoNum type="arabicPeriod"/>
            </a:pPr>
            <a:r>
              <a:rPr lang="en-US" sz="3600" b="1" dirty="0" smtClean="0"/>
              <a:t>Directing</a:t>
            </a:r>
          </a:p>
          <a:p>
            <a:pPr marL="514350" indent="-514350">
              <a:buFont typeface="+mj-lt"/>
              <a:buAutoNum type="arabicPeriod"/>
            </a:pPr>
            <a:r>
              <a:rPr lang="en-US" sz="3600" b="1" dirty="0" smtClean="0"/>
              <a:t>Controlling</a:t>
            </a:r>
            <a:endParaRPr lang="en-US" sz="3600" b="1" dirty="0"/>
          </a:p>
        </p:txBody>
      </p:sp>
    </p:spTree>
    <p:extLst>
      <p:ext uri="{BB962C8B-B14F-4D97-AF65-F5344CB8AC3E}">
        <p14:creationId xmlns:p14="http://schemas.microsoft.com/office/powerpoint/2010/main" val="111754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724400"/>
          </a:xfrm>
        </p:spPr>
        <p:txBody>
          <a:bodyPr>
            <a:normAutofit/>
          </a:bodyPr>
          <a:lstStyle/>
          <a:p>
            <a:r>
              <a:rPr lang="en-US" sz="2000" b="1" dirty="0"/>
              <a:t>STANDARD 7: Students will understand basic marketing concepts. </a:t>
            </a:r>
            <a:r>
              <a:rPr lang="en-US" sz="2000" b="1" dirty="0" smtClean="0"/>
              <a:t/>
            </a:r>
            <a:br>
              <a:rPr lang="en-US" sz="2000" b="1" dirty="0" smtClean="0"/>
            </a:br>
            <a:r>
              <a:rPr lang="en-US" sz="2000" dirty="0"/>
              <a:t/>
            </a:r>
            <a:br>
              <a:rPr lang="en-US" sz="2000" dirty="0"/>
            </a:br>
            <a:r>
              <a:rPr lang="en-US" sz="2000" b="1" u="sng" dirty="0">
                <a:solidFill>
                  <a:schemeClr val="tx1"/>
                </a:solidFill>
              </a:rPr>
              <a:t>Objective 1: Identify and understand the four P’s of the marketing mix</a:t>
            </a:r>
            <a:r>
              <a:rPr lang="en-US" sz="2000" b="1" u="sng" dirty="0" smtClean="0">
                <a:solidFill>
                  <a:schemeClr val="tx1"/>
                </a:solidFill>
              </a:rPr>
              <a:t>.</a:t>
            </a:r>
            <a:br>
              <a:rPr lang="en-US" sz="2000" b="1" u="sng" dirty="0" smtClean="0">
                <a:solidFill>
                  <a:schemeClr val="tx1"/>
                </a:solidFill>
              </a:rPr>
            </a:br>
            <a:r>
              <a:rPr lang="en-US" sz="2000" b="1" u="sng" dirty="0">
                <a:solidFill>
                  <a:schemeClr val="tx1"/>
                </a:solidFill>
              </a:rPr>
              <a:t/>
            </a:r>
            <a:br>
              <a:rPr lang="en-US" sz="2000" b="1" u="sng" dirty="0">
                <a:solidFill>
                  <a:schemeClr val="tx1"/>
                </a:solidFill>
              </a:rPr>
            </a:br>
            <a:r>
              <a:rPr lang="en-US" sz="2000" b="1" u="sng" dirty="0">
                <a:solidFill>
                  <a:schemeClr val="tx1"/>
                </a:solidFill>
              </a:rPr>
              <a:t>Objective 2: Identify the elements of product development</a:t>
            </a:r>
            <a:r>
              <a:rPr lang="en-US" sz="2000" b="1" u="sng" dirty="0" smtClean="0">
                <a:solidFill>
                  <a:schemeClr val="tx1"/>
                </a:solidFill>
              </a:rPr>
              <a:t>.</a:t>
            </a:r>
            <a:br>
              <a:rPr lang="en-US" sz="2000" b="1" u="sng" dirty="0" smtClean="0">
                <a:solidFill>
                  <a:schemeClr val="tx1"/>
                </a:solidFill>
              </a:rPr>
            </a:br>
            <a:r>
              <a:rPr lang="en-US" sz="2000" b="1" u="sng" dirty="0">
                <a:solidFill>
                  <a:schemeClr val="tx1"/>
                </a:solidFill>
              </a:rPr>
              <a:t/>
            </a:r>
            <a:br>
              <a:rPr lang="en-US" sz="2000" b="1" u="sng" dirty="0">
                <a:solidFill>
                  <a:schemeClr val="tx1"/>
                </a:solidFill>
              </a:rPr>
            </a:br>
            <a:r>
              <a:rPr lang="en-US" sz="2000" b="1" u="sng" dirty="0">
                <a:solidFill>
                  <a:schemeClr val="tx1"/>
                </a:solidFill>
              </a:rPr>
              <a:t>Objective 3: Understand the use of pricing strategy</a:t>
            </a:r>
            <a:r>
              <a:rPr lang="en-US" sz="2000" b="1" u="sng" dirty="0" smtClean="0">
                <a:solidFill>
                  <a:schemeClr val="tx1"/>
                </a:solidFill>
              </a:rPr>
              <a:t>.</a:t>
            </a:r>
            <a:br>
              <a:rPr lang="en-US" sz="2000" b="1" u="sng" dirty="0" smtClean="0">
                <a:solidFill>
                  <a:schemeClr val="tx1"/>
                </a:solidFill>
              </a:rPr>
            </a:br>
            <a:r>
              <a:rPr lang="en-US" sz="2000" b="1" u="sng" dirty="0">
                <a:solidFill>
                  <a:schemeClr val="tx1"/>
                </a:solidFill>
              </a:rPr>
              <a:t/>
            </a:r>
            <a:br>
              <a:rPr lang="en-US" sz="2000" b="1" u="sng" dirty="0">
                <a:solidFill>
                  <a:schemeClr val="tx1"/>
                </a:solidFill>
              </a:rPr>
            </a:br>
            <a:r>
              <a:rPr lang="en-US" sz="2000" b="1" u="sng" dirty="0">
                <a:solidFill>
                  <a:schemeClr val="tx1"/>
                </a:solidFill>
              </a:rPr>
              <a:t>Objective 4: Identify and understand distribution channels (place</a:t>
            </a:r>
            <a:r>
              <a:rPr lang="en-US" sz="2000" b="1" u="sng" dirty="0" smtClean="0">
                <a:solidFill>
                  <a:schemeClr val="tx1"/>
                </a:solidFill>
              </a:rPr>
              <a:t>).</a:t>
            </a:r>
            <a:br>
              <a:rPr lang="en-US" sz="2000" b="1" u="sng" dirty="0" smtClean="0">
                <a:solidFill>
                  <a:schemeClr val="tx1"/>
                </a:solidFill>
              </a:rPr>
            </a:br>
            <a:r>
              <a:rPr lang="en-US" sz="2000" b="1" u="sng" dirty="0">
                <a:solidFill>
                  <a:schemeClr val="tx1"/>
                </a:solidFill>
              </a:rPr>
              <a:t/>
            </a:r>
            <a:br>
              <a:rPr lang="en-US" sz="2000" b="1" u="sng" dirty="0">
                <a:solidFill>
                  <a:schemeClr val="tx1"/>
                </a:solidFill>
              </a:rPr>
            </a:br>
            <a:r>
              <a:rPr lang="en-US" sz="2000" b="1" u="sng" dirty="0">
                <a:solidFill>
                  <a:schemeClr val="tx1"/>
                </a:solidFill>
              </a:rPr>
              <a:t>Objective 5: Recognize the different types of promotion.</a:t>
            </a:r>
            <a:r>
              <a:rPr lang="en-US" sz="2000" b="1" dirty="0"/>
              <a:t/>
            </a:r>
            <a:br>
              <a:rPr lang="en-US" sz="2000" b="1" dirty="0"/>
            </a:br>
            <a:endParaRPr lang="en-US" sz="2000" b="1" dirty="0"/>
          </a:p>
        </p:txBody>
      </p:sp>
    </p:spTree>
    <p:extLst>
      <p:ext uri="{BB962C8B-B14F-4D97-AF65-F5344CB8AC3E}">
        <p14:creationId xmlns:p14="http://schemas.microsoft.com/office/powerpoint/2010/main" val="19851331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90600"/>
          </a:xfrm>
        </p:spPr>
        <p:txBody>
          <a:bodyPr>
            <a:noAutofit/>
          </a:bodyPr>
          <a:lstStyle/>
          <a:p>
            <a:pPr algn="ctr"/>
            <a:r>
              <a:rPr lang="en-US" b="1" dirty="0" smtClean="0"/>
              <a:t>Marketing Mix</a:t>
            </a:r>
            <a:br>
              <a:rPr lang="en-US" b="1" dirty="0" smtClean="0"/>
            </a:br>
            <a:r>
              <a:rPr lang="en-US" b="1" dirty="0" smtClean="0"/>
              <a:t>(The 4 P’s of Marketing)</a:t>
            </a:r>
            <a:endParaRPr lang="en-US" b="1" dirty="0"/>
          </a:p>
        </p:txBody>
      </p:sp>
      <p:sp>
        <p:nvSpPr>
          <p:cNvPr id="3" name="Content Placeholder 2"/>
          <p:cNvSpPr>
            <a:spLocks noGrp="1"/>
          </p:cNvSpPr>
          <p:nvPr>
            <p:ph idx="1"/>
          </p:nvPr>
        </p:nvSpPr>
        <p:spPr>
          <a:xfrm>
            <a:off x="533400" y="2666999"/>
            <a:ext cx="8153400" cy="3382964"/>
          </a:xfrm>
        </p:spPr>
        <p:txBody>
          <a:bodyPr>
            <a:normAutofit/>
          </a:bodyPr>
          <a:lstStyle/>
          <a:p>
            <a:r>
              <a:rPr lang="en-US" sz="3600" b="1" dirty="0" smtClean="0"/>
              <a:t>Product</a:t>
            </a:r>
          </a:p>
          <a:p>
            <a:r>
              <a:rPr lang="en-US" sz="3600" b="1" dirty="0" smtClean="0"/>
              <a:t>Price</a:t>
            </a:r>
          </a:p>
          <a:p>
            <a:r>
              <a:rPr lang="en-US" sz="3600" b="1" dirty="0" smtClean="0"/>
              <a:t>Place</a:t>
            </a:r>
          </a:p>
          <a:p>
            <a:r>
              <a:rPr lang="en-US" sz="3600" b="1" dirty="0" smtClean="0"/>
              <a:t>Promotion</a:t>
            </a:r>
            <a:endParaRPr lang="en-US" sz="3600" b="1" dirty="0"/>
          </a:p>
        </p:txBody>
      </p:sp>
      <p:pic>
        <p:nvPicPr>
          <p:cNvPr id="1026" name="Picture 2" descr="http://2.bp.blogspot.com/-mN6JLCfTYKs/UOXgmE6Fy0I/AAAAAAAAAZ8/_e6I_UfQuFQ/s1600/11966552-rendered-marketing-mix-conce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666999"/>
            <a:ext cx="5243945" cy="393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43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fade">
                                      <p:cBhvr>
                                        <p:cTn id="3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990600"/>
          </a:xfrm>
        </p:spPr>
        <p:txBody>
          <a:bodyPr/>
          <a:lstStyle/>
          <a:p>
            <a:pPr algn="ctr"/>
            <a:r>
              <a:rPr lang="en-US" b="1" dirty="0" smtClean="0"/>
              <a:t>Promotional Mix</a:t>
            </a:r>
            <a:endParaRPr lang="en-US" b="1" dirty="0"/>
          </a:p>
        </p:txBody>
      </p:sp>
      <p:sp>
        <p:nvSpPr>
          <p:cNvPr id="3" name="Content Placeholder 2"/>
          <p:cNvSpPr>
            <a:spLocks noGrp="1"/>
          </p:cNvSpPr>
          <p:nvPr>
            <p:ph idx="1"/>
          </p:nvPr>
        </p:nvSpPr>
        <p:spPr>
          <a:xfrm>
            <a:off x="2971800" y="1676400"/>
            <a:ext cx="5867400" cy="4504914"/>
          </a:xfrm>
        </p:spPr>
        <p:txBody>
          <a:bodyPr>
            <a:noAutofit/>
          </a:bodyPr>
          <a:lstStyle/>
          <a:p>
            <a:r>
              <a:rPr lang="en-US" sz="3200" b="1" dirty="0"/>
              <a:t>Personal </a:t>
            </a:r>
            <a:r>
              <a:rPr lang="en-US" sz="3200" b="1" dirty="0" smtClean="0"/>
              <a:t>Selling </a:t>
            </a:r>
          </a:p>
          <a:p>
            <a:r>
              <a:rPr lang="en-US" sz="3200" b="1" dirty="0" smtClean="0"/>
              <a:t>Advertising </a:t>
            </a:r>
          </a:p>
          <a:p>
            <a:r>
              <a:rPr lang="en-US" sz="3200" b="1" dirty="0" smtClean="0"/>
              <a:t>Public Relations </a:t>
            </a:r>
          </a:p>
          <a:p>
            <a:r>
              <a:rPr lang="en-US" sz="3200" b="1" dirty="0" smtClean="0"/>
              <a:t>Sales </a:t>
            </a:r>
            <a:endParaRPr lang="en-US" sz="3200" dirty="0"/>
          </a:p>
          <a:p>
            <a:r>
              <a:rPr lang="en-US" sz="3200" b="1" dirty="0" smtClean="0"/>
              <a:t>Promotion </a:t>
            </a:r>
          </a:p>
          <a:p>
            <a:r>
              <a:rPr lang="en-US" sz="3200" b="1" dirty="0" smtClean="0"/>
              <a:t>Sponsorships </a:t>
            </a:r>
          </a:p>
          <a:p>
            <a:r>
              <a:rPr lang="en-US" sz="3200" b="1" dirty="0" smtClean="0"/>
              <a:t>Direct Mail </a:t>
            </a:r>
          </a:p>
          <a:p>
            <a:r>
              <a:rPr lang="en-US" sz="3200" b="1" dirty="0" smtClean="0"/>
              <a:t>Trade </a:t>
            </a:r>
            <a:r>
              <a:rPr lang="en-US" sz="3200" b="1" dirty="0"/>
              <a:t>Shows.</a:t>
            </a:r>
            <a:endParaRPr lang="en-US" sz="3200" dirty="0"/>
          </a:p>
        </p:txBody>
      </p:sp>
    </p:spTree>
    <p:extLst>
      <p:ext uri="{BB962C8B-B14F-4D97-AF65-F5344CB8AC3E}">
        <p14:creationId xmlns:p14="http://schemas.microsoft.com/office/powerpoint/2010/main" val="2207450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Product Life Cycle</a:t>
            </a:r>
            <a:endParaRPr lang="en-US" b="1" dirty="0"/>
          </a:p>
        </p:txBody>
      </p:sp>
      <p:pic>
        <p:nvPicPr>
          <p:cNvPr id="1026" name="Picture 2" descr="http://www.mrgoodacre.com/uploads/1/0/5/3/10539489/3596449_ori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47800"/>
            <a:ext cx="5943600" cy="5097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2718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715000"/>
          </a:xfrm>
        </p:spPr>
        <p:txBody>
          <a:bodyPr>
            <a:normAutofit/>
          </a:bodyPr>
          <a:lstStyle/>
          <a:p>
            <a:r>
              <a:rPr lang="en-US" sz="2000" b="1" dirty="0"/>
              <a:t>STANDARD 8: Students will describe human resource management and its importance to the successful operation of an organization</a:t>
            </a:r>
            <a:r>
              <a:rPr lang="en-US" sz="2000" b="1" dirty="0" smtClean="0"/>
              <a:t>.</a:t>
            </a:r>
            <a:br>
              <a:rPr lang="en-US" sz="2000" b="1" dirty="0" smtClean="0"/>
            </a:br>
            <a:r>
              <a:rPr lang="en-US" sz="2000" dirty="0"/>
              <a:t/>
            </a:r>
            <a:br>
              <a:rPr lang="en-US" sz="2000" dirty="0"/>
            </a:br>
            <a:r>
              <a:rPr lang="en-US" sz="2000" b="1" u="sng" dirty="0">
                <a:solidFill>
                  <a:schemeClr val="tx1"/>
                </a:solidFill>
              </a:rPr>
              <a:t>Objective 1: Understand management theories.</a:t>
            </a:r>
            <a:br>
              <a:rPr lang="en-US" sz="2000" b="1" u="sng" dirty="0">
                <a:solidFill>
                  <a:schemeClr val="tx1"/>
                </a:solidFill>
              </a:rPr>
            </a:br>
            <a:r>
              <a:rPr lang="en-US" sz="2000" b="1" dirty="0">
                <a:solidFill>
                  <a:schemeClr val="tx1"/>
                </a:solidFill>
              </a:rPr>
              <a:t>a. Compare and contrast Theories X, Y, and Z.</a:t>
            </a:r>
            <a:br>
              <a:rPr lang="en-US" sz="2000" b="1" dirty="0">
                <a:solidFill>
                  <a:schemeClr val="tx1"/>
                </a:solidFill>
              </a:rPr>
            </a:br>
            <a:r>
              <a:rPr lang="en-US" sz="2000" b="1" dirty="0">
                <a:solidFill>
                  <a:schemeClr val="tx1"/>
                </a:solidFill>
              </a:rPr>
              <a:t>b. List the characteristics of Herzberg’s Theory and Maslow’s Hierarchy of Needs</a:t>
            </a:r>
            <a:r>
              <a:rPr lang="en-US" sz="2000" b="1" dirty="0" smtClean="0">
                <a:solidFill>
                  <a:schemeClr val="tx1"/>
                </a:solidFill>
              </a:rPr>
              <a:t>.</a:t>
            </a:r>
            <a:br>
              <a:rPr lang="en-US" sz="2000" b="1" dirty="0" smtClean="0">
                <a:solidFill>
                  <a:schemeClr val="tx1"/>
                </a:solidFill>
              </a:rPr>
            </a:br>
            <a:r>
              <a:rPr lang="en-US" sz="2000" b="1" dirty="0">
                <a:solidFill>
                  <a:schemeClr val="tx1"/>
                </a:solidFill>
              </a:rPr>
              <a:t/>
            </a:r>
            <a:br>
              <a:rPr lang="en-US" sz="2000" b="1" dirty="0">
                <a:solidFill>
                  <a:schemeClr val="tx1"/>
                </a:solidFill>
              </a:rPr>
            </a:br>
            <a:r>
              <a:rPr lang="en-US" sz="2000" b="1" u="sng" dirty="0">
                <a:solidFill>
                  <a:schemeClr val="tx1"/>
                </a:solidFill>
              </a:rPr>
              <a:t>Objective 2: Understand management responsibilities of recruiting, hiring, training, appraising, and firing employees</a:t>
            </a:r>
            <a:r>
              <a:rPr lang="en-US" sz="2000" b="1" u="sng" dirty="0" smtClean="0">
                <a:solidFill>
                  <a:schemeClr val="tx1"/>
                </a:solidFill>
              </a:rPr>
              <a:t>.</a:t>
            </a:r>
            <a:br>
              <a:rPr lang="en-US" sz="2000" b="1" u="sng" dirty="0" smtClean="0">
                <a:solidFill>
                  <a:schemeClr val="tx1"/>
                </a:solidFill>
              </a:rPr>
            </a:br>
            <a:r>
              <a:rPr lang="en-US" sz="2000" b="1" dirty="0">
                <a:solidFill>
                  <a:schemeClr val="tx1"/>
                </a:solidFill>
              </a:rPr>
              <a:t/>
            </a:r>
            <a:br>
              <a:rPr lang="en-US" sz="2000" b="1" dirty="0">
                <a:solidFill>
                  <a:schemeClr val="tx1"/>
                </a:solidFill>
              </a:rPr>
            </a:br>
            <a:r>
              <a:rPr lang="en-US" sz="2000" b="1" u="sng" dirty="0">
                <a:solidFill>
                  <a:schemeClr val="tx1"/>
                </a:solidFill>
              </a:rPr>
              <a:t>Objective 3: Identify employment arrangements (e.g., teams, flexible work schedules, job-sharing, telecommuting, etc</a:t>
            </a:r>
            <a:r>
              <a:rPr lang="en-US" sz="2000" b="1" u="sng" dirty="0" smtClean="0">
                <a:solidFill>
                  <a:schemeClr val="tx1"/>
                </a:solidFill>
              </a:rPr>
              <a:t>.)</a:t>
            </a:r>
            <a:br>
              <a:rPr lang="en-US" sz="2000" b="1" u="sng" dirty="0" smtClean="0">
                <a:solidFill>
                  <a:schemeClr val="tx1"/>
                </a:solidFill>
              </a:rPr>
            </a:br>
            <a:r>
              <a:rPr lang="en-US" sz="2000" b="1" dirty="0">
                <a:solidFill>
                  <a:schemeClr val="tx1"/>
                </a:solidFill>
              </a:rPr>
              <a:t/>
            </a:r>
            <a:br>
              <a:rPr lang="en-US" sz="2000" b="1" dirty="0">
                <a:solidFill>
                  <a:schemeClr val="tx1"/>
                </a:solidFill>
              </a:rPr>
            </a:br>
            <a:r>
              <a:rPr lang="en-US" sz="2000" b="1" u="sng" dirty="0">
                <a:solidFill>
                  <a:schemeClr val="tx1"/>
                </a:solidFill>
              </a:rPr>
              <a:t>Objective 4: Understand compensation and benefits. (wages, salaries, insurance, and retirement benefits, etc.)</a:t>
            </a:r>
            <a:r>
              <a:rPr lang="en-US" sz="2000" b="1" dirty="0">
                <a:solidFill>
                  <a:schemeClr val="tx1"/>
                </a:solidFill>
              </a:rPr>
              <a:t/>
            </a:r>
            <a:br>
              <a:rPr lang="en-US" sz="2000" b="1" dirty="0">
                <a:solidFill>
                  <a:schemeClr val="tx1"/>
                </a:solidFill>
              </a:rPr>
            </a:br>
            <a:endParaRPr lang="en-US" sz="2000" b="1" dirty="0">
              <a:solidFill>
                <a:schemeClr val="tx1"/>
              </a:solidFill>
            </a:endParaRPr>
          </a:p>
        </p:txBody>
      </p:sp>
    </p:spTree>
    <p:extLst>
      <p:ext uri="{BB962C8B-B14F-4D97-AF65-F5344CB8AC3E}">
        <p14:creationId xmlns:p14="http://schemas.microsoft.com/office/powerpoint/2010/main" val="14178952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68362"/>
          </a:xfrm>
        </p:spPr>
        <p:txBody>
          <a:bodyPr/>
          <a:lstStyle/>
          <a:p>
            <a:pPr algn="ctr"/>
            <a:r>
              <a:rPr lang="en-US" b="1" dirty="0" smtClean="0"/>
              <a:t>Theories X, Y, &amp; Z</a:t>
            </a:r>
            <a:endParaRPr lang="en-US" b="1" dirty="0"/>
          </a:p>
        </p:txBody>
      </p:sp>
      <p:sp>
        <p:nvSpPr>
          <p:cNvPr id="3" name="Content Placeholder 2"/>
          <p:cNvSpPr>
            <a:spLocks noGrp="1"/>
          </p:cNvSpPr>
          <p:nvPr>
            <p:ph idx="1"/>
          </p:nvPr>
        </p:nvSpPr>
        <p:spPr>
          <a:xfrm>
            <a:off x="457200" y="1752600"/>
            <a:ext cx="8229600" cy="4800600"/>
          </a:xfrm>
        </p:spPr>
        <p:txBody>
          <a:bodyPr>
            <a:normAutofit/>
          </a:bodyPr>
          <a:lstStyle/>
          <a:p>
            <a:r>
              <a:rPr lang="en-US" b="1" dirty="0" smtClean="0"/>
              <a:t>Theory X – All workers are lazy, &amp; don’t want to work.  They must be micro-managed, and threatened with punishment to get them to work.</a:t>
            </a:r>
          </a:p>
          <a:p>
            <a:r>
              <a:rPr lang="en-US" b="1" dirty="0" smtClean="0"/>
              <a:t>Theory Y – Give workers some benefits, and improved working conditions, and productivity will improve.</a:t>
            </a:r>
          </a:p>
          <a:p>
            <a:r>
              <a:rPr lang="en-US" b="1" dirty="0" smtClean="0"/>
              <a:t>Theory Z – Empower employees, and involve them in the process and miracles will happen.</a:t>
            </a:r>
            <a:endParaRPr lang="en-US" b="1" dirty="0"/>
          </a:p>
        </p:txBody>
      </p:sp>
    </p:spTree>
    <p:extLst>
      <p:ext uri="{BB962C8B-B14F-4D97-AF65-F5344CB8AC3E}">
        <p14:creationId xmlns:p14="http://schemas.microsoft.com/office/powerpoint/2010/main" val="23448045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Herzberg’s Theory of Job Satisfaction</a:t>
            </a:r>
            <a:endParaRPr lang="en-US" b="1" dirty="0"/>
          </a:p>
        </p:txBody>
      </p:sp>
      <p:pic>
        <p:nvPicPr>
          <p:cNvPr id="1026" name="Picture 2" descr="https://media.licdn.com/mpr/mpr/shrinknp_800_800/AAEAAQAAAAAAAAKEAAAAJDEwYzFlNmZiLWI0MDItNGE5Zi04MTFmLTA2OWY5NWMwZDM0M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381" y="1600200"/>
            <a:ext cx="8085776"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3600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Maslow’s Hierarchy of Human Needs</a:t>
            </a:r>
            <a:endParaRPr lang="en-US" b="1" dirty="0"/>
          </a:p>
        </p:txBody>
      </p:sp>
      <p:pic>
        <p:nvPicPr>
          <p:cNvPr id="2050" name="Picture 2" descr="https://upload.wikimedia.org/wikipedia/commons/thumb/3/33/MaslowsHierarchyOfNeeds.svg/450px-MaslowsHierarchyOfNeed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1" y="1490727"/>
            <a:ext cx="7487368" cy="52910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32314" y="1491734"/>
            <a:ext cx="2146742" cy="369332"/>
          </a:xfrm>
          <a:prstGeom prst="rect">
            <a:avLst/>
          </a:prstGeom>
          <a:noFill/>
        </p:spPr>
        <p:txBody>
          <a:bodyPr wrap="none" rtlCol="0">
            <a:spAutoFit/>
          </a:bodyPr>
          <a:lstStyle/>
          <a:p>
            <a:r>
              <a:rPr lang="en-US" b="1" dirty="0" smtClean="0"/>
              <a:t>Peak Experiences</a:t>
            </a:r>
            <a:endParaRPr lang="en-US" b="1" dirty="0"/>
          </a:p>
        </p:txBody>
      </p:sp>
    </p:spTree>
    <p:extLst>
      <p:ext uri="{BB962C8B-B14F-4D97-AF65-F5344CB8AC3E}">
        <p14:creationId xmlns:p14="http://schemas.microsoft.com/office/powerpoint/2010/main" val="34613119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Management Responsibilities</a:t>
            </a:r>
            <a:endParaRPr lang="en-US" b="1" dirty="0"/>
          </a:p>
        </p:txBody>
      </p:sp>
      <p:sp>
        <p:nvSpPr>
          <p:cNvPr id="3" name="TextBox 2"/>
          <p:cNvSpPr txBox="1"/>
          <p:nvPr/>
        </p:nvSpPr>
        <p:spPr>
          <a:xfrm>
            <a:off x="3322661" y="1823591"/>
            <a:ext cx="2769476" cy="4031873"/>
          </a:xfrm>
          <a:prstGeom prst="rect">
            <a:avLst/>
          </a:prstGeom>
          <a:noFill/>
        </p:spPr>
        <p:txBody>
          <a:bodyPr wrap="none" rtlCol="0">
            <a:spAutoFit/>
          </a:bodyPr>
          <a:lstStyle/>
          <a:p>
            <a:pPr marL="342900" indent="-342900">
              <a:buFont typeface="+mj-lt"/>
              <a:buAutoNum type="arabicPeriod"/>
            </a:pPr>
            <a:r>
              <a:rPr lang="en-US" sz="3200" b="1" dirty="0" smtClean="0"/>
              <a:t> Recruiting</a:t>
            </a:r>
          </a:p>
          <a:p>
            <a:pPr marL="342900" indent="-342900">
              <a:buFont typeface="+mj-lt"/>
              <a:buAutoNum type="arabicPeriod"/>
            </a:pPr>
            <a:r>
              <a:rPr lang="en-US" sz="3200" b="1" dirty="0" smtClean="0"/>
              <a:t> Hiring</a:t>
            </a:r>
          </a:p>
          <a:p>
            <a:pPr marL="342900" indent="-342900">
              <a:buFont typeface="+mj-lt"/>
              <a:buAutoNum type="arabicPeriod"/>
            </a:pPr>
            <a:r>
              <a:rPr lang="en-US" sz="3200" b="1" dirty="0"/>
              <a:t> </a:t>
            </a:r>
            <a:r>
              <a:rPr lang="en-US" sz="3200" b="1" dirty="0" smtClean="0"/>
              <a:t>Training</a:t>
            </a:r>
          </a:p>
          <a:p>
            <a:pPr marL="342900" indent="-342900">
              <a:buFont typeface="+mj-lt"/>
              <a:buAutoNum type="arabicPeriod"/>
            </a:pPr>
            <a:r>
              <a:rPr lang="en-US" sz="3200" b="1" dirty="0"/>
              <a:t> </a:t>
            </a:r>
            <a:r>
              <a:rPr lang="en-US" sz="3200" b="1" dirty="0" smtClean="0"/>
              <a:t>Appraising</a:t>
            </a:r>
          </a:p>
          <a:p>
            <a:pPr marL="342900" indent="-342900">
              <a:buFont typeface="+mj-lt"/>
              <a:buAutoNum type="arabicPeriod"/>
            </a:pPr>
            <a:r>
              <a:rPr lang="en-US" sz="3200" b="1" dirty="0" smtClean="0"/>
              <a:t> Promoting</a:t>
            </a:r>
          </a:p>
          <a:p>
            <a:pPr marL="342900" indent="-342900">
              <a:buFont typeface="+mj-lt"/>
              <a:buAutoNum type="arabicPeriod"/>
            </a:pPr>
            <a:r>
              <a:rPr lang="en-US" sz="3200" b="1" dirty="0"/>
              <a:t> </a:t>
            </a:r>
            <a:r>
              <a:rPr lang="en-US" sz="3200" b="1" dirty="0" smtClean="0"/>
              <a:t>Firing</a:t>
            </a:r>
          </a:p>
          <a:p>
            <a:pPr marL="342900" indent="-342900">
              <a:buFont typeface="+mj-lt"/>
              <a:buAutoNum type="arabicPeriod"/>
            </a:pPr>
            <a:endParaRPr lang="en-US" sz="3200" b="1" dirty="0" smtClean="0"/>
          </a:p>
          <a:p>
            <a:pPr marL="342900" indent="-342900">
              <a:buFont typeface="+mj-lt"/>
              <a:buAutoNum type="arabicPeriod"/>
            </a:pPr>
            <a:endParaRPr lang="en-US" sz="3200" b="1" dirty="0"/>
          </a:p>
        </p:txBody>
      </p:sp>
    </p:spTree>
    <p:extLst>
      <p:ext uri="{BB962C8B-B14F-4D97-AF65-F5344CB8AC3E}">
        <p14:creationId xmlns:p14="http://schemas.microsoft.com/office/powerpoint/2010/main" val="35814419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Employment Arrangements</a:t>
            </a:r>
            <a:endParaRPr lang="en-US" b="1" dirty="0"/>
          </a:p>
        </p:txBody>
      </p:sp>
      <p:sp>
        <p:nvSpPr>
          <p:cNvPr id="3" name="TextBox 2"/>
          <p:cNvSpPr txBox="1"/>
          <p:nvPr/>
        </p:nvSpPr>
        <p:spPr>
          <a:xfrm>
            <a:off x="1981200" y="2133600"/>
            <a:ext cx="5355953" cy="2554545"/>
          </a:xfrm>
          <a:prstGeom prst="rect">
            <a:avLst/>
          </a:prstGeom>
          <a:noFill/>
        </p:spPr>
        <p:txBody>
          <a:bodyPr wrap="none" rtlCol="0">
            <a:spAutoFit/>
          </a:bodyPr>
          <a:lstStyle/>
          <a:p>
            <a:pPr marL="342900" indent="-342900">
              <a:buFont typeface="+mj-lt"/>
              <a:buAutoNum type="arabicPeriod"/>
            </a:pPr>
            <a:r>
              <a:rPr lang="en-US" sz="3200" b="1" dirty="0" smtClean="0"/>
              <a:t> Teams</a:t>
            </a:r>
          </a:p>
          <a:p>
            <a:pPr marL="342900" indent="-342900">
              <a:buFont typeface="+mj-lt"/>
              <a:buAutoNum type="arabicPeriod"/>
            </a:pPr>
            <a:r>
              <a:rPr lang="en-US" sz="3200" b="1" dirty="0" smtClean="0"/>
              <a:t> Flexible work schedules</a:t>
            </a:r>
          </a:p>
          <a:p>
            <a:pPr marL="342900" indent="-342900">
              <a:buFont typeface="+mj-lt"/>
              <a:buAutoNum type="arabicPeriod"/>
            </a:pPr>
            <a:r>
              <a:rPr lang="en-US" sz="3200" b="1" dirty="0"/>
              <a:t> </a:t>
            </a:r>
            <a:r>
              <a:rPr lang="en-US" sz="3200" b="1" dirty="0" smtClean="0"/>
              <a:t>Job-sharing</a:t>
            </a:r>
          </a:p>
          <a:p>
            <a:pPr marL="342900" indent="-342900">
              <a:buFont typeface="+mj-lt"/>
              <a:buAutoNum type="arabicPeriod"/>
            </a:pPr>
            <a:r>
              <a:rPr lang="en-US" sz="3200" b="1" dirty="0"/>
              <a:t> </a:t>
            </a:r>
            <a:r>
              <a:rPr lang="en-US" sz="3200" b="1" dirty="0" smtClean="0"/>
              <a:t>Telecommuting</a:t>
            </a:r>
          </a:p>
          <a:p>
            <a:endParaRPr lang="en-US" sz="3200" b="1" dirty="0"/>
          </a:p>
        </p:txBody>
      </p:sp>
    </p:spTree>
    <p:extLst>
      <p:ext uri="{BB962C8B-B14F-4D97-AF65-F5344CB8AC3E}">
        <p14:creationId xmlns:p14="http://schemas.microsoft.com/office/powerpoint/2010/main" val="48379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Planning</a:t>
            </a:r>
            <a:endParaRPr lang="en-US" b="1" dirty="0"/>
          </a:p>
        </p:txBody>
      </p:sp>
      <p:sp>
        <p:nvSpPr>
          <p:cNvPr id="3" name="TextBox 2"/>
          <p:cNvSpPr txBox="1"/>
          <p:nvPr/>
        </p:nvSpPr>
        <p:spPr>
          <a:xfrm>
            <a:off x="685800" y="2115326"/>
            <a:ext cx="8001000" cy="2308324"/>
          </a:xfrm>
          <a:prstGeom prst="rect">
            <a:avLst/>
          </a:prstGeom>
          <a:noFill/>
        </p:spPr>
        <p:txBody>
          <a:bodyPr wrap="square" rtlCol="0">
            <a:spAutoFit/>
          </a:bodyPr>
          <a:lstStyle/>
          <a:p>
            <a:r>
              <a:rPr lang="en-US" sz="2400" b="1" dirty="0" smtClean="0"/>
              <a:t>Planning </a:t>
            </a:r>
            <a:r>
              <a:rPr lang="en-US" sz="2400" b="1" dirty="0"/>
              <a:t>is the process of thinking about and organizing the activities required to achieve a desired goal. It involves the creation and maintenance of a plan, such as psychological aspects that require conceptual skills</a:t>
            </a:r>
            <a:r>
              <a:rPr lang="en-US" sz="2400" b="1" dirty="0" smtClean="0"/>
              <a:t>.  Planning is a property of intelligent behavior.</a:t>
            </a:r>
            <a:endParaRPr lang="en-US" sz="2400" b="1" dirty="0"/>
          </a:p>
        </p:txBody>
      </p:sp>
    </p:spTree>
    <p:extLst>
      <p:ext uri="{BB962C8B-B14F-4D97-AF65-F5344CB8AC3E}">
        <p14:creationId xmlns:p14="http://schemas.microsoft.com/office/powerpoint/2010/main" val="39362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Telecommuting</a:t>
            </a:r>
            <a:endParaRPr lang="en-US" b="1" dirty="0"/>
          </a:p>
        </p:txBody>
      </p:sp>
      <p:sp>
        <p:nvSpPr>
          <p:cNvPr id="3" name="Content Placeholder 2"/>
          <p:cNvSpPr>
            <a:spLocks noGrp="1"/>
          </p:cNvSpPr>
          <p:nvPr>
            <p:ph idx="1"/>
          </p:nvPr>
        </p:nvSpPr>
        <p:spPr/>
        <p:txBody>
          <a:bodyPr/>
          <a:lstStyle/>
          <a:p>
            <a:r>
              <a:rPr lang="en-US" b="1" dirty="0" smtClean="0"/>
              <a:t>Working from home or on the road by using communication technology, rather than working from a fixed office.</a:t>
            </a:r>
            <a:endParaRPr lang="en-US" b="1" dirty="0"/>
          </a:p>
        </p:txBody>
      </p:sp>
      <p:pic>
        <p:nvPicPr>
          <p:cNvPr id="1026" name="Picture 2" descr="http://t1.gstatic.com/images?q=tbn:ANd9GcTy4q-xDwvjZTyKumUHmbHWUXdXEpOdg077etiq5YAq5EvkNehu:www.beijingrelocation.com/blog/wp-content/uploads/2013/12/offic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733800"/>
            <a:ext cx="3743325" cy="2495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theebootcamp.com/_dalecarnegienj/wp-content/uploads/2011/06/telecommu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733800"/>
            <a:ext cx="4314825" cy="260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21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500"/>
                                        <p:tgtEl>
                                          <p:spTgt spid="102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Compensation &amp; Benefits</a:t>
            </a:r>
            <a:endParaRPr lang="en-US" b="1" dirty="0"/>
          </a:p>
        </p:txBody>
      </p:sp>
      <p:sp>
        <p:nvSpPr>
          <p:cNvPr id="3" name="TextBox 2"/>
          <p:cNvSpPr txBox="1"/>
          <p:nvPr/>
        </p:nvSpPr>
        <p:spPr>
          <a:xfrm>
            <a:off x="2286000" y="1828800"/>
            <a:ext cx="5073825" cy="2554545"/>
          </a:xfrm>
          <a:prstGeom prst="rect">
            <a:avLst/>
          </a:prstGeom>
          <a:noFill/>
        </p:spPr>
        <p:txBody>
          <a:bodyPr wrap="none" rtlCol="0">
            <a:spAutoFit/>
          </a:bodyPr>
          <a:lstStyle/>
          <a:p>
            <a:pPr marL="514350" indent="-514350">
              <a:buFont typeface="+mj-lt"/>
              <a:buAutoNum type="arabicPeriod"/>
            </a:pPr>
            <a:r>
              <a:rPr lang="en-US" sz="3200" b="1" dirty="0" smtClean="0"/>
              <a:t>Wages</a:t>
            </a:r>
          </a:p>
          <a:p>
            <a:pPr marL="514350" indent="-514350">
              <a:buFont typeface="+mj-lt"/>
              <a:buAutoNum type="arabicPeriod"/>
            </a:pPr>
            <a:r>
              <a:rPr lang="en-US" sz="3200" b="1" dirty="0" smtClean="0"/>
              <a:t>Salaries</a:t>
            </a:r>
          </a:p>
          <a:p>
            <a:pPr marL="514350" indent="-514350">
              <a:buFont typeface="+mj-lt"/>
              <a:buAutoNum type="arabicPeriod"/>
            </a:pPr>
            <a:r>
              <a:rPr lang="en-US" sz="3200" b="1" dirty="0" smtClean="0"/>
              <a:t>Benefits</a:t>
            </a:r>
          </a:p>
          <a:p>
            <a:pPr marL="514350" indent="-514350">
              <a:buFont typeface="+mj-lt"/>
              <a:buAutoNum type="arabicPeriod"/>
            </a:pPr>
            <a:r>
              <a:rPr lang="en-US" sz="3200" b="1" dirty="0" smtClean="0"/>
              <a:t>Retirement</a:t>
            </a:r>
          </a:p>
          <a:p>
            <a:pPr marL="514350" indent="-514350">
              <a:buFont typeface="+mj-lt"/>
              <a:buAutoNum type="arabicPeriod"/>
            </a:pPr>
            <a:r>
              <a:rPr lang="en-US" sz="3200" b="1" dirty="0" smtClean="0"/>
              <a:t>Incentives &amp; Bonuses </a:t>
            </a:r>
            <a:endParaRPr lang="en-US" sz="3200" b="1" dirty="0"/>
          </a:p>
        </p:txBody>
      </p:sp>
    </p:spTree>
    <p:extLst>
      <p:ext uri="{BB962C8B-B14F-4D97-AF65-F5344CB8AC3E}">
        <p14:creationId xmlns:p14="http://schemas.microsoft.com/office/powerpoint/2010/main" val="24256155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3429000"/>
          </a:xfrm>
        </p:spPr>
        <p:txBody>
          <a:bodyPr>
            <a:normAutofit/>
          </a:bodyPr>
          <a:lstStyle/>
          <a:p>
            <a:r>
              <a:rPr lang="en-US" sz="2000" b="1" dirty="0"/>
              <a:t>STANDARD 9: Students will understand and identify ethics and social responsibility as it relates to business. </a:t>
            </a:r>
            <a:r>
              <a:rPr lang="en-US" sz="2000" b="1" dirty="0" smtClean="0"/>
              <a:t/>
            </a:r>
            <a:br>
              <a:rPr lang="en-US" sz="2000" b="1" dirty="0" smtClean="0"/>
            </a:br>
            <a:r>
              <a:rPr lang="en-US" sz="2000" dirty="0"/>
              <a:t/>
            </a:r>
            <a:br>
              <a:rPr lang="en-US" sz="2000" dirty="0"/>
            </a:br>
            <a:r>
              <a:rPr lang="en-US" sz="2000" b="1" u="sng" dirty="0">
                <a:solidFill>
                  <a:schemeClr val="tx1"/>
                </a:solidFill>
              </a:rPr>
              <a:t>Objective 1: Describe a business code of ethics</a:t>
            </a:r>
            <a:r>
              <a:rPr lang="en-US" sz="2000" b="1" u="sng" dirty="0" smtClean="0">
                <a:solidFill>
                  <a:schemeClr val="tx1"/>
                </a:solidFill>
              </a:rPr>
              <a:t>.</a:t>
            </a:r>
            <a:br>
              <a:rPr lang="en-US" sz="2000" b="1" u="sng" dirty="0" smtClean="0">
                <a:solidFill>
                  <a:schemeClr val="tx1"/>
                </a:solidFill>
              </a:rPr>
            </a:br>
            <a:r>
              <a:rPr lang="en-US" sz="2000" b="1" u="sng" dirty="0">
                <a:solidFill>
                  <a:schemeClr val="tx1"/>
                </a:solidFill>
              </a:rPr>
              <a:t/>
            </a:r>
            <a:br>
              <a:rPr lang="en-US" sz="2000" b="1" u="sng" dirty="0">
                <a:solidFill>
                  <a:schemeClr val="tx1"/>
                </a:solidFill>
              </a:rPr>
            </a:br>
            <a:r>
              <a:rPr lang="en-US" sz="2000" b="1" u="sng" dirty="0">
                <a:solidFill>
                  <a:schemeClr val="tx1"/>
                </a:solidFill>
              </a:rPr>
              <a:t>Objective 2: Explain the overall nature of social responsibility (e.g. philanthropy, human rights violations, child labor, environmental impact, etc.)</a:t>
            </a:r>
          </a:p>
        </p:txBody>
      </p:sp>
    </p:spTree>
    <p:extLst>
      <p:ext uri="{BB962C8B-B14F-4D97-AF65-F5344CB8AC3E}">
        <p14:creationId xmlns:p14="http://schemas.microsoft.com/office/powerpoint/2010/main" val="28568735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Code of Ethics</a:t>
            </a:r>
            <a:endParaRPr lang="en-US" b="1" dirty="0"/>
          </a:p>
        </p:txBody>
      </p:sp>
      <p:sp>
        <p:nvSpPr>
          <p:cNvPr id="3" name="TextBox 2"/>
          <p:cNvSpPr txBox="1"/>
          <p:nvPr/>
        </p:nvSpPr>
        <p:spPr>
          <a:xfrm>
            <a:off x="381001" y="1828800"/>
            <a:ext cx="8382000" cy="3416320"/>
          </a:xfrm>
          <a:prstGeom prst="rect">
            <a:avLst/>
          </a:prstGeom>
          <a:noFill/>
        </p:spPr>
        <p:txBody>
          <a:bodyPr wrap="square" rtlCol="0">
            <a:spAutoFit/>
          </a:bodyPr>
          <a:lstStyle/>
          <a:p>
            <a:r>
              <a:rPr lang="en-US" sz="2400" b="1" dirty="0"/>
              <a:t>A code of ethics will start by setting out the values that underpin the code and will describe a company's obligation to its </a:t>
            </a:r>
            <a:r>
              <a:rPr lang="en-US" sz="2400" b="1" dirty="0" smtClean="0"/>
              <a:t>stakeholders (everyone affected by the companies existence). </a:t>
            </a:r>
            <a:r>
              <a:rPr lang="en-US" sz="2400" b="1" dirty="0"/>
              <a:t>The code is publicly available and addressed to anyone with an interest in the company's activities and the way it does business. It will include details of how the company plans to implement its values and vision, as well as guidance to staff on ethical standards and how to achieve them.</a:t>
            </a:r>
          </a:p>
        </p:txBody>
      </p:sp>
    </p:spTree>
    <p:extLst>
      <p:ext uri="{BB962C8B-B14F-4D97-AF65-F5344CB8AC3E}">
        <p14:creationId xmlns:p14="http://schemas.microsoft.com/office/powerpoint/2010/main" val="17562494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Social Responsibility</a:t>
            </a:r>
            <a:endParaRPr lang="en-US" b="1" dirty="0"/>
          </a:p>
        </p:txBody>
      </p:sp>
      <p:sp>
        <p:nvSpPr>
          <p:cNvPr id="3" name="TextBox 2"/>
          <p:cNvSpPr txBox="1"/>
          <p:nvPr/>
        </p:nvSpPr>
        <p:spPr>
          <a:xfrm>
            <a:off x="685800" y="1981200"/>
            <a:ext cx="8153400" cy="3046988"/>
          </a:xfrm>
          <a:prstGeom prst="rect">
            <a:avLst/>
          </a:prstGeom>
          <a:noFill/>
        </p:spPr>
        <p:txBody>
          <a:bodyPr wrap="square" rtlCol="0">
            <a:spAutoFit/>
          </a:bodyPr>
          <a:lstStyle/>
          <a:p>
            <a:r>
              <a:rPr lang="en-US" sz="3200" b="1" dirty="0" smtClean="0"/>
              <a:t>Every company and its employees have </a:t>
            </a:r>
            <a:r>
              <a:rPr lang="en-US" sz="3200" b="1" dirty="0"/>
              <a:t>an obligation to act for the benefit of society at </a:t>
            </a:r>
            <a:r>
              <a:rPr lang="en-US" sz="3200" b="1" dirty="0" smtClean="0"/>
              <a:t>large, not just to maximize profits alone, i.e. environmental sustainability, scholarship, economy, and quality of life.</a:t>
            </a:r>
            <a:endParaRPr lang="en-US" sz="3200" b="1" dirty="0"/>
          </a:p>
        </p:txBody>
      </p:sp>
    </p:spTree>
    <p:extLst>
      <p:ext uri="{BB962C8B-B14F-4D97-AF65-F5344CB8AC3E}">
        <p14:creationId xmlns:p14="http://schemas.microsoft.com/office/powerpoint/2010/main" val="12723016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3810000"/>
          </a:xfrm>
        </p:spPr>
        <p:txBody>
          <a:bodyPr>
            <a:normAutofit/>
          </a:bodyPr>
          <a:lstStyle/>
          <a:p>
            <a:r>
              <a:rPr lang="en-US" sz="2000" b="1" dirty="0"/>
              <a:t>STANDARD 10: Students will understand legal aspects that regulate business. </a:t>
            </a:r>
            <a:r>
              <a:rPr lang="en-US" sz="2000" b="1" dirty="0" smtClean="0"/>
              <a:t/>
            </a:r>
            <a:br>
              <a:rPr lang="en-US" sz="2000" b="1" dirty="0" smtClean="0"/>
            </a:br>
            <a:r>
              <a:rPr lang="en-US" sz="2000" dirty="0"/>
              <a:t/>
            </a:r>
            <a:br>
              <a:rPr lang="en-US" sz="2000" dirty="0"/>
            </a:br>
            <a:r>
              <a:rPr lang="en-US" sz="2000" b="1" u="sng" dirty="0">
                <a:solidFill>
                  <a:schemeClr val="tx1"/>
                </a:solidFill>
              </a:rPr>
              <a:t>Objective 1: Describe how labor legislations affects the workplace (e.g., drug testing, ADA, sexual harassment, right-to-privacy, FLSA, etc</a:t>
            </a:r>
            <a:r>
              <a:rPr lang="en-US" sz="2000" b="1" u="sng" dirty="0" smtClean="0">
                <a:solidFill>
                  <a:schemeClr val="tx1"/>
                </a:solidFill>
              </a:rPr>
              <a:t>.)</a:t>
            </a:r>
            <a:br>
              <a:rPr lang="en-US" sz="2000" b="1" u="sng" dirty="0" smtClean="0">
                <a:solidFill>
                  <a:schemeClr val="tx1"/>
                </a:solidFill>
              </a:rPr>
            </a:br>
            <a:r>
              <a:rPr lang="en-US" sz="2000" b="1" u="sng" dirty="0">
                <a:solidFill>
                  <a:schemeClr val="tx1"/>
                </a:solidFill>
              </a:rPr>
              <a:t/>
            </a:r>
            <a:br>
              <a:rPr lang="en-US" sz="2000" b="1" u="sng" dirty="0">
                <a:solidFill>
                  <a:schemeClr val="tx1"/>
                </a:solidFill>
              </a:rPr>
            </a:br>
            <a:r>
              <a:rPr lang="en-US" sz="2000" b="1" u="sng" dirty="0">
                <a:solidFill>
                  <a:schemeClr val="tx1"/>
                </a:solidFill>
              </a:rPr>
              <a:t>Objective 2: Understand governmental agencies which regulate business </a:t>
            </a:r>
            <a:r>
              <a:rPr lang="en-US" sz="2000" b="1" u="sng" dirty="0" smtClean="0">
                <a:solidFill>
                  <a:schemeClr val="tx1"/>
                </a:solidFill>
              </a:rPr>
              <a:t>practices.  Identify </a:t>
            </a:r>
            <a:r>
              <a:rPr lang="en-US" sz="2000" b="1" u="sng" dirty="0">
                <a:solidFill>
                  <a:schemeClr val="tx1"/>
                </a:solidFill>
              </a:rPr>
              <a:t>the agency and their purpose: OSHA, EEOC, and FTC</a:t>
            </a:r>
            <a:r>
              <a:rPr lang="en-US" sz="2000" u="sng" dirty="0">
                <a:solidFill>
                  <a:schemeClr val="tx1"/>
                </a:solidFill>
              </a:rPr>
              <a:t/>
            </a:r>
            <a:br>
              <a:rPr lang="en-US" sz="2000" u="sng" dirty="0">
                <a:solidFill>
                  <a:schemeClr val="tx1"/>
                </a:solidFill>
              </a:rPr>
            </a:br>
            <a:endParaRPr lang="en-US" sz="2000" u="sng" dirty="0">
              <a:solidFill>
                <a:schemeClr val="tx1"/>
              </a:solidFill>
            </a:endParaRPr>
          </a:p>
        </p:txBody>
      </p:sp>
    </p:spTree>
    <p:extLst>
      <p:ext uri="{BB962C8B-B14F-4D97-AF65-F5344CB8AC3E}">
        <p14:creationId xmlns:p14="http://schemas.microsoft.com/office/powerpoint/2010/main" val="1188239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Labor Legislation</a:t>
            </a:r>
            <a:endParaRPr lang="en-US" b="1" dirty="0"/>
          </a:p>
        </p:txBody>
      </p:sp>
      <p:sp>
        <p:nvSpPr>
          <p:cNvPr id="3" name="TextBox 2"/>
          <p:cNvSpPr txBox="1"/>
          <p:nvPr/>
        </p:nvSpPr>
        <p:spPr>
          <a:xfrm>
            <a:off x="990600" y="1752600"/>
            <a:ext cx="7175426" cy="3970318"/>
          </a:xfrm>
          <a:prstGeom prst="rect">
            <a:avLst/>
          </a:prstGeom>
          <a:noFill/>
        </p:spPr>
        <p:txBody>
          <a:bodyPr wrap="none" rtlCol="0">
            <a:spAutoFit/>
          </a:bodyPr>
          <a:lstStyle/>
          <a:p>
            <a:pPr marL="514350" indent="-514350">
              <a:buFont typeface="+mj-lt"/>
              <a:buAutoNum type="arabicPeriod"/>
            </a:pPr>
            <a:r>
              <a:rPr lang="en-US" sz="2800" b="1" dirty="0" smtClean="0"/>
              <a:t>ADA – Americans with Disabilities Act</a:t>
            </a:r>
          </a:p>
          <a:p>
            <a:pPr marL="514350" indent="-514350">
              <a:buFont typeface="+mj-lt"/>
              <a:buAutoNum type="arabicPeriod"/>
            </a:pPr>
            <a:r>
              <a:rPr lang="en-US" sz="2800" b="1" dirty="0" smtClean="0"/>
              <a:t>Drug Testing</a:t>
            </a:r>
          </a:p>
          <a:p>
            <a:pPr marL="514350" indent="-514350">
              <a:buFont typeface="+mj-lt"/>
              <a:buAutoNum type="arabicPeriod"/>
            </a:pPr>
            <a:r>
              <a:rPr lang="en-US" sz="2800" b="1" dirty="0" smtClean="0"/>
              <a:t>Sexual Harassment </a:t>
            </a:r>
          </a:p>
          <a:p>
            <a:pPr marL="514350" indent="-514350">
              <a:buFont typeface="+mj-lt"/>
              <a:buAutoNum type="arabicPeriod"/>
            </a:pPr>
            <a:r>
              <a:rPr lang="en-US" sz="2800" b="1" dirty="0" smtClean="0"/>
              <a:t>Right to Privacy</a:t>
            </a:r>
          </a:p>
          <a:p>
            <a:pPr marL="514350" indent="-514350">
              <a:buFont typeface="+mj-lt"/>
              <a:buAutoNum type="arabicPeriod"/>
            </a:pPr>
            <a:r>
              <a:rPr lang="en-US" sz="2800" b="1" dirty="0" smtClean="0"/>
              <a:t>FLSA – Federal Labor Standards Act</a:t>
            </a:r>
          </a:p>
          <a:p>
            <a:pPr marL="971550" lvl="1" indent="-514350">
              <a:buAutoNum type="alphaLcPeriod"/>
            </a:pPr>
            <a:r>
              <a:rPr lang="en-US" sz="2800" b="1" dirty="0" smtClean="0"/>
              <a:t>Minimum wage</a:t>
            </a:r>
          </a:p>
          <a:p>
            <a:pPr marL="971550" lvl="1" indent="-514350">
              <a:buAutoNum type="alphaLcPeriod"/>
            </a:pPr>
            <a:r>
              <a:rPr lang="en-US" sz="2800" b="1" dirty="0" smtClean="0"/>
              <a:t>Overtime pay</a:t>
            </a:r>
          </a:p>
          <a:p>
            <a:pPr marL="971550" lvl="1" indent="-514350">
              <a:buAutoNum type="alphaLcPeriod"/>
            </a:pPr>
            <a:r>
              <a:rPr lang="en-US" sz="2800" b="1" dirty="0" smtClean="0"/>
              <a:t>Child labor</a:t>
            </a:r>
          </a:p>
          <a:p>
            <a:pPr marL="971550" lvl="1" indent="-514350">
              <a:buAutoNum type="alphaLcPeriod"/>
            </a:pPr>
            <a:r>
              <a:rPr lang="en-US" sz="2800" b="1" dirty="0" smtClean="0"/>
              <a:t>Record keeping</a:t>
            </a:r>
          </a:p>
        </p:txBody>
      </p:sp>
    </p:spTree>
    <p:extLst>
      <p:ext uri="{BB962C8B-B14F-4D97-AF65-F5344CB8AC3E}">
        <p14:creationId xmlns:p14="http://schemas.microsoft.com/office/powerpoint/2010/main" val="16144897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Government Agencies</a:t>
            </a:r>
            <a:endParaRPr lang="en-US" b="1" dirty="0"/>
          </a:p>
        </p:txBody>
      </p:sp>
      <p:sp>
        <p:nvSpPr>
          <p:cNvPr id="3" name="TextBox 2"/>
          <p:cNvSpPr txBox="1"/>
          <p:nvPr/>
        </p:nvSpPr>
        <p:spPr>
          <a:xfrm>
            <a:off x="328612" y="1752600"/>
            <a:ext cx="8460971" cy="2677656"/>
          </a:xfrm>
          <a:prstGeom prst="rect">
            <a:avLst/>
          </a:prstGeom>
          <a:noFill/>
        </p:spPr>
        <p:txBody>
          <a:bodyPr wrap="none" rtlCol="0">
            <a:spAutoFit/>
          </a:bodyPr>
          <a:lstStyle/>
          <a:p>
            <a:pPr marL="514350" indent="-514350">
              <a:buFont typeface="+mj-lt"/>
              <a:buAutoNum type="arabicPeriod"/>
            </a:pPr>
            <a:r>
              <a:rPr lang="en-US" sz="2400" b="1" dirty="0" smtClean="0"/>
              <a:t>OSHA – Occupational Health &amp; Safety Administration</a:t>
            </a:r>
          </a:p>
          <a:p>
            <a:pPr marL="514350" indent="-514350">
              <a:buFont typeface="+mj-lt"/>
              <a:buAutoNum type="arabicPeriod"/>
            </a:pPr>
            <a:r>
              <a:rPr lang="en-US" sz="2400" b="1" dirty="0" smtClean="0"/>
              <a:t>FDA – Food &amp; Drug Administration</a:t>
            </a:r>
          </a:p>
          <a:p>
            <a:pPr marL="514350" indent="-514350">
              <a:buFont typeface="+mj-lt"/>
              <a:buAutoNum type="arabicPeriod"/>
            </a:pPr>
            <a:r>
              <a:rPr lang="en-US" sz="2400" b="1" dirty="0" smtClean="0"/>
              <a:t>EEOC – Equal Employment Opportunity Commission</a:t>
            </a:r>
          </a:p>
          <a:p>
            <a:pPr marL="514350" indent="-514350">
              <a:buFont typeface="+mj-lt"/>
              <a:buAutoNum type="arabicPeriod"/>
            </a:pPr>
            <a:r>
              <a:rPr lang="en-US" sz="2400" b="1" dirty="0" smtClean="0"/>
              <a:t>FTC – Federal Trade Commission</a:t>
            </a:r>
          </a:p>
          <a:p>
            <a:pPr marL="514350" indent="-514350">
              <a:buFont typeface="+mj-lt"/>
              <a:buAutoNum type="arabicPeriod"/>
            </a:pPr>
            <a:r>
              <a:rPr lang="en-US" sz="2400" b="1" dirty="0" smtClean="0"/>
              <a:t>SEC – Securities &amp; Exchange Commission</a:t>
            </a:r>
          </a:p>
          <a:p>
            <a:pPr marL="514350" indent="-514350">
              <a:buFont typeface="+mj-lt"/>
              <a:buAutoNum type="arabicPeriod"/>
            </a:pPr>
            <a:r>
              <a:rPr lang="en-US" sz="2400" b="1" dirty="0" smtClean="0"/>
              <a:t>USDA – United States Department of Agriculture</a:t>
            </a:r>
          </a:p>
          <a:p>
            <a:pPr marL="514350" indent="-514350">
              <a:buFont typeface="+mj-lt"/>
              <a:buAutoNum type="arabicPeriod"/>
            </a:pPr>
            <a:r>
              <a:rPr lang="en-US" sz="2400" b="1" dirty="0" smtClean="0"/>
              <a:t>FCC – Federal Communications Commission</a:t>
            </a:r>
            <a:endParaRPr lang="en-US" sz="2400" b="1" dirty="0"/>
          </a:p>
        </p:txBody>
      </p:sp>
    </p:spTree>
    <p:extLst>
      <p:ext uri="{BB962C8B-B14F-4D97-AF65-F5344CB8AC3E}">
        <p14:creationId xmlns:p14="http://schemas.microsoft.com/office/powerpoint/2010/main" val="1872681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Government Regulation</a:t>
            </a:r>
            <a:endParaRPr lang="en-US" b="1" dirty="0"/>
          </a:p>
        </p:txBody>
      </p:sp>
      <p:sp>
        <p:nvSpPr>
          <p:cNvPr id="3" name="Content Placeholder 2"/>
          <p:cNvSpPr>
            <a:spLocks noGrp="1"/>
          </p:cNvSpPr>
          <p:nvPr>
            <p:ph idx="1"/>
          </p:nvPr>
        </p:nvSpPr>
        <p:spPr>
          <a:xfrm>
            <a:off x="457200" y="1828800"/>
            <a:ext cx="8229600" cy="4648200"/>
          </a:xfrm>
        </p:spPr>
        <p:txBody>
          <a:bodyPr/>
          <a:lstStyle/>
          <a:p>
            <a:r>
              <a:rPr lang="en-US" b="1" dirty="0" smtClean="0"/>
              <a:t>Sherman Antitrust Act – 1890 / Antitrust</a:t>
            </a:r>
          </a:p>
          <a:p>
            <a:r>
              <a:rPr lang="en-US" b="1" dirty="0" smtClean="0"/>
              <a:t>Clayton Act – 1914 / Antitrust</a:t>
            </a:r>
          </a:p>
          <a:p>
            <a:r>
              <a:rPr lang="en-US" b="1" dirty="0" smtClean="0"/>
              <a:t>Robinson </a:t>
            </a:r>
            <a:r>
              <a:rPr lang="en-US" b="1" dirty="0" err="1" smtClean="0"/>
              <a:t>Patman</a:t>
            </a:r>
            <a:r>
              <a:rPr lang="en-US" b="1" dirty="0" smtClean="0"/>
              <a:t> Act – 1936 / Price Discrimination</a:t>
            </a:r>
          </a:p>
          <a:p>
            <a:r>
              <a:rPr lang="en-US" b="1" dirty="0" smtClean="0"/>
              <a:t>Wheeler Lea Act – 1936 / Truth in Advertising</a:t>
            </a:r>
          </a:p>
          <a:p>
            <a:r>
              <a:rPr lang="en-US" b="1" dirty="0" smtClean="0"/>
              <a:t>Sarbanes Oxley Act – 2002 / Truth in Financial </a:t>
            </a:r>
          </a:p>
          <a:p>
            <a:pPr marL="0" indent="0">
              <a:buNone/>
            </a:pPr>
            <a:r>
              <a:rPr lang="en-US" b="1" dirty="0"/>
              <a:t>	</a:t>
            </a:r>
            <a:r>
              <a:rPr lang="en-US" b="1" dirty="0" smtClean="0"/>
              <a:t>				Reporting</a:t>
            </a:r>
            <a:endParaRPr lang="en-US" b="1" dirty="0"/>
          </a:p>
        </p:txBody>
      </p:sp>
    </p:spTree>
    <p:extLst>
      <p:ext uri="{BB962C8B-B14F-4D97-AF65-F5344CB8AC3E}">
        <p14:creationId xmlns:p14="http://schemas.microsoft.com/office/powerpoint/2010/main" val="29270551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Intellectual Property</a:t>
            </a:r>
            <a:endParaRPr lang="en-US" b="1" dirty="0"/>
          </a:p>
        </p:txBody>
      </p:sp>
      <p:sp>
        <p:nvSpPr>
          <p:cNvPr id="3" name="Content Placeholder 2"/>
          <p:cNvSpPr>
            <a:spLocks noGrp="1"/>
          </p:cNvSpPr>
          <p:nvPr>
            <p:ph idx="1"/>
          </p:nvPr>
        </p:nvSpPr>
        <p:spPr/>
        <p:txBody>
          <a:bodyPr/>
          <a:lstStyle/>
          <a:p>
            <a:r>
              <a:rPr lang="en-US" b="1" dirty="0" smtClean="0"/>
              <a:t>Copyright - An agreement in which the federal government gives an author the sole right to reproduce , publish, and sell literary or artistic work, e.g. </a:t>
            </a:r>
            <a:r>
              <a:rPr lang="en-US" b="1" dirty="0"/>
              <a:t>m</a:t>
            </a:r>
            <a:r>
              <a:rPr lang="en-US" b="1" dirty="0" smtClean="0"/>
              <a:t>usic, literature, visual art. (70 years)</a:t>
            </a:r>
          </a:p>
          <a:p>
            <a:endParaRPr lang="en-US" b="1" dirty="0" smtClean="0"/>
          </a:p>
          <a:p>
            <a:r>
              <a:rPr lang="en-US" b="1" dirty="0" smtClean="0"/>
              <a:t>Patent – Invention (20 years)</a:t>
            </a:r>
          </a:p>
          <a:p>
            <a:endParaRPr lang="en-US" b="1" dirty="0" smtClean="0"/>
          </a:p>
          <a:p>
            <a:r>
              <a:rPr lang="en-US" b="1" dirty="0" smtClean="0"/>
              <a:t>Trademark – Symbol (10 years)</a:t>
            </a:r>
            <a:endParaRPr lang="en-US" b="1" dirty="0"/>
          </a:p>
        </p:txBody>
      </p:sp>
      <p:pic>
        <p:nvPicPr>
          <p:cNvPr id="8194" name="Picture 2" descr="http://cleartheairac.com/wp-content/uploads/2013/05/11504080-vector-pure-copyright-stam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365760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85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194"/>
                                        </p:tgtEl>
                                        <p:attrNameLst>
                                          <p:attrName>style.visibility</p:attrName>
                                        </p:attrNameLst>
                                      </p:cBhvr>
                                      <p:to>
                                        <p:strVal val="visible"/>
                                      </p:to>
                                    </p:set>
                                    <p:animEffect transition="in" filter="fade">
                                      <p:cBhvr>
                                        <p:cTn id="31"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6 Step Decision Process</a:t>
            </a:r>
            <a:endParaRPr lang="en-US" b="1" dirty="0"/>
          </a:p>
        </p:txBody>
      </p:sp>
      <p:sp>
        <p:nvSpPr>
          <p:cNvPr id="3" name="Content Placeholder 2"/>
          <p:cNvSpPr>
            <a:spLocks noGrp="1"/>
          </p:cNvSpPr>
          <p:nvPr>
            <p:ph idx="1"/>
          </p:nvPr>
        </p:nvSpPr>
        <p:spPr>
          <a:xfrm>
            <a:off x="457200" y="1828800"/>
            <a:ext cx="8229600" cy="4648200"/>
          </a:xfrm>
        </p:spPr>
        <p:txBody>
          <a:bodyPr/>
          <a:lstStyle/>
          <a:p>
            <a:pPr marL="514350" indent="-514350">
              <a:buFont typeface="+mj-lt"/>
              <a:buAutoNum type="arabicPeriod"/>
            </a:pPr>
            <a:r>
              <a:rPr lang="en-US" b="1" dirty="0" smtClean="0"/>
              <a:t>Identify/Define the Problem/Opportunity</a:t>
            </a:r>
          </a:p>
          <a:p>
            <a:pPr marL="514350" indent="-514350">
              <a:buFont typeface="+mj-lt"/>
              <a:buAutoNum type="arabicPeriod"/>
            </a:pPr>
            <a:r>
              <a:rPr lang="en-US" b="1" dirty="0" smtClean="0"/>
              <a:t>Study the Environment</a:t>
            </a:r>
          </a:p>
          <a:p>
            <a:pPr marL="514350" indent="-514350">
              <a:buFont typeface="+mj-lt"/>
              <a:buAutoNum type="arabicPeriod"/>
            </a:pPr>
            <a:r>
              <a:rPr lang="en-US" b="1" dirty="0" smtClean="0"/>
              <a:t>List all Possible Alternatives</a:t>
            </a:r>
          </a:p>
          <a:p>
            <a:pPr marL="514350" indent="-514350">
              <a:buFont typeface="+mj-lt"/>
              <a:buAutoNum type="arabicPeriod"/>
            </a:pPr>
            <a:r>
              <a:rPr lang="en-US" b="1" dirty="0" smtClean="0"/>
              <a:t>Collaborate &amp; Choose the Best Alternative</a:t>
            </a:r>
          </a:p>
          <a:p>
            <a:pPr marL="514350" indent="-514350">
              <a:buFont typeface="+mj-lt"/>
              <a:buAutoNum type="arabicPeriod"/>
            </a:pPr>
            <a:r>
              <a:rPr lang="en-US" b="1" dirty="0" smtClean="0"/>
              <a:t>Launch Your Plan</a:t>
            </a:r>
          </a:p>
          <a:p>
            <a:pPr marL="514350" indent="-514350">
              <a:buFont typeface="+mj-lt"/>
              <a:buAutoNum type="arabicPeriod"/>
            </a:pPr>
            <a:r>
              <a:rPr lang="en-US" b="1" dirty="0" smtClean="0"/>
              <a:t>Evaluate Your Progress, and Continue or Start over.</a:t>
            </a:r>
            <a:endParaRPr lang="en-US" b="1" dirty="0"/>
          </a:p>
        </p:txBody>
      </p:sp>
    </p:spTree>
    <p:extLst>
      <p:ext uri="{BB962C8B-B14F-4D97-AF65-F5344CB8AC3E}">
        <p14:creationId xmlns:p14="http://schemas.microsoft.com/office/powerpoint/2010/main" val="26523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495800"/>
          </a:xfrm>
        </p:spPr>
        <p:txBody>
          <a:bodyPr>
            <a:normAutofit/>
          </a:bodyPr>
          <a:lstStyle/>
          <a:p>
            <a:r>
              <a:rPr lang="en-US" sz="2000" b="1" dirty="0"/>
              <a:t>STANDARD 11: Students will be able to describe the role of information technology to conduct business effectively and efficiently in a modern world. </a:t>
            </a:r>
            <a:r>
              <a:rPr lang="en-US" sz="2000" b="1" dirty="0" smtClean="0"/>
              <a:t/>
            </a:r>
            <a:br>
              <a:rPr lang="en-US" sz="2000" b="1" dirty="0" smtClean="0"/>
            </a:br>
            <a:r>
              <a:rPr lang="en-US" sz="2000" dirty="0"/>
              <a:t/>
            </a:r>
            <a:br>
              <a:rPr lang="en-US" sz="2000" dirty="0"/>
            </a:br>
            <a:r>
              <a:rPr lang="en-US" sz="2000" b="1" dirty="0">
                <a:solidFill>
                  <a:schemeClr val="tx1"/>
                </a:solidFill>
              </a:rPr>
              <a:t>Objective 1: Describe how the Internet provides information to users</a:t>
            </a:r>
            <a:r>
              <a:rPr lang="en-US" sz="2000" b="1" dirty="0" smtClean="0">
                <a:solidFill>
                  <a:schemeClr val="tx1"/>
                </a:solidFill>
              </a:rPr>
              <a:t>.</a:t>
            </a:r>
            <a:br>
              <a:rPr lang="en-US" sz="2000" b="1" dirty="0" smtClean="0">
                <a:solidFill>
                  <a:schemeClr val="tx1"/>
                </a:solidFill>
              </a:rPr>
            </a:br>
            <a:r>
              <a:rPr lang="en-US" sz="2000" b="1" dirty="0">
                <a:solidFill>
                  <a:schemeClr val="tx1"/>
                </a:solidFill>
              </a:rPr>
              <a:t/>
            </a:r>
            <a:br>
              <a:rPr lang="en-US" sz="2000" b="1" dirty="0">
                <a:solidFill>
                  <a:schemeClr val="tx1"/>
                </a:solidFill>
              </a:rPr>
            </a:br>
            <a:r>
              <a:rPr lang="en-US" sz="2000" b="1" dirty="0">
                <a:solidFill>
                  <a:schemeClr val="tx1"/>
                </a:solidFill>
              </a:rPr>
              <a:t>Objective 2: Describe the basic technology infrastructure used by </a:t>
            </a:r>
            <a:r>
              <a:rPr lang="en-US" sz="2000" b="1" dirty="0" smtClean="0">
                <a:solidFill>
                  <a:schemeClr val="tx1"/>
                </a:solidFill>
              </a:rPr>
              <a:t>businesses</a:t>
            </a:r>
            <a:br>
              <a:rPr lang="en-US" sz="2000" b="1" dirty="0" smtClean="0">
                <a:solidFill>
                  <a:schemeClr val="tx1"/>
                </a:solidFill>
              </a:rPr>
            </a:br>
            <a:r>
              <a:rPr lang="en-US" sz="2000" b="1" dirty="0">
                <a:solidFill>
                  <a:schemeClr val="tx1"/>
                </a:solidFill>
              </a:rPr>
              <a:t/>
            </a:r>
            <a:br>
              <a:rPr lang="en-US" sz="2000" b="1" dirty="0">
                <a:solidFill>
                  <a:schemeClr val="tx1"/>
                </a:solidFill>
              </a:rPr>
            </a:br>
            <a:r>
              <a:rPr lang="en-US" sz="2000" b="1" dirty="0">
                <a:solidFill>
                  <a:schemeClr val="tx1"/>
                </a:solidFill>
              </a:rPr>
              <a:t>Objective 3: Describe technology’s impact on </a:t>
            </a:r>
            <a:r>
              <a:rPr lang="en-US" sz="2000" b="1" dirty="0" smtClean="0">
                <a:solidFill>
                  <a:schemeClr val="tx1"/>
                </a:solidFill>
              </a:rPr>
              <a:t>strategy</a:t>
            </a:r>
            <a:br>
              <a:rPr lang="en-US" sz="2000" b="1" dirty="0" smtClean="0">
                <a:solidFill>
                  <a:schemeClr val="tx1"/>
                </a:solidFill>
              </a:rPr>
            </a:br>
            <a:r>
              <a:rPr lang="en-US" sz="2000" b="1" dirty="0">
                <a:solidFill>
                  <a:schemeClr val="tx1"/>
                </a:solidFill>
              </a:rPr>
              <a:t/>
            </a:r>
            <a:br>
              <a:rPr lang="en-US" sz="2000" b="1" dirty="0">
                <a:solidFill>
                  <a:schemeClr val="tx1"/>
                </a:solidFill>
              </a:rPr>
            </a:br>
            <a:r>
              <a:rPr lang="en-US" sz="2000" b="1" dirty="0">
                <a:solidFill>
                  <a:schemeClr val="tx1"/>
                </a:solidFill>
              </a:rPr>
              <a:t>Objective 4: Describe the impact of planning an online business.</a:t>
            </a:r>
          </a:p>
        </p:txBody>
      </p:sp>
    </p:spTree>
    <p:extLst>
      <p:ext uri="{BB962C8B-B14F-4D97-AF65-F5344CB8AC3E}">
        <p14:creationId xmlns:p14="http://schemas.microsoft.com/office/powerpoint/2010/main" val="13409357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How the Internet Provides Information to Its Users</a:t>
            </a:r>
            <a:endParaRPr lang="en-US" b="1" dirty="0"/>
          </a:p>
        </p:txBody>
      </p:sp>
      <p:sp>
        <p:nvSpPr>
          <p:cNvPr id="3" name="TextBox 2"/>
          <p:cNvSpPr txBox="1"/>
          <p:nvPr/>
        </p:nvSpPr>
        <p:spPr>
          <a:xfrm>
            <a:off x="228600" y="1981200"/>
            <a:ext cx="8534400" cy="3139321"/>
          </a:xfrm>
          <a:prstGeom prst="rect">
            <a:avLst/>
          </a:prstGeom>
          <a:noFill/>
        </p:spPr>
        <p:txBody>
          <a:bodyPr wrap="square" rtlCol="0">
            <a:spAutoFit/>
          </a:bodyPr>
          <a:lstStyle/>
          <a:p>
            <a:r>
              <a:rPr lang="en-US" sz="2000" b="1" dirty="0"/>
              <a:t>An Internet service provider (ISP) is an organization that provides services for accessing, using, or participating in the Internet. Internet service providers may be organized in various forms, such as commercial, community-owned, non-profit, or otherwise </a:t>
            </a:r>
            <a:r>
              <a:rPr lang="en-US" sz="2000" b="1" dirty="0" smtClean="0"/>
              <a:t>privately owned.</a:t>
            </a:r>
            <a:endParaRPr lang="en-US" sz="2000" b="1" dirty="0"/>
          </a:p>
          <a:p>
            <a:endParaRPr lang="en-US" sz="2000" b="1" dirty="0" smtClean="0"/>
          </a:p>
          <a:p>
            <a:r>
              <a:rPr lang="en-US" sz="2000" b="1" dirty="0" smtClean="0"/>
              <a:t>Internet </a:t>
            </a:r>
            <a:r>
              <a:rPr lang="en-US" sz="2000" b="1" dirty="0"/>
              <a:t>services typically provided by ISPs include Internet access, Internet transit, domain </a:t>
            </a:r>
            <a:r>
              <a:rPr lang="en-US" sz="2000" b="1" dirty="0" smtClean="0"/>
              <a:t>name registration</a:t>
            </a:r>
            <a:r>
              <a:rPr lang="en-US" sz="2000" b="1" dirty="0"/>
              <a:t>, web hosting, Usenet service, and </a:t>
            </a:r>
            <a:r>
              <a:rPr lang="en-US" sz="2000" b="1" dirty="0" smtClean="0"/>
              <a:t>co-location</a:t>
            </a:r>
            <a:r>
              <a:rPr lang="en-US" sz="2000" b="1" dirty="0"/>
              <a:t>.</a:t>
            </a:r>
          </a:p>
          <a:p>
            <a:endParaRPr lang="en-US" b="1" dirty="0"/>
          </a:p>
        </p:txBody>
      </p:sp>
    </p:spTree>
    <p:extLst>
      <p:ext uri="{BB962C8B-B14F-4D97-AF65-F5344CB8AC3E}">
        <p14:creationId xmlns:p14="http://schemas.microsoft.com/office/powerpoint/2010/main" val="222340945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Technology Infrastructure</a:t>
            </a:r>
            <a:endParaRPr lang="en-US" b="1" dirty="0"/>
          </a:p>
        </p:txBody>
      </p:sp>
      <p:sp>
        <p:nvSpPr>
          <p:cNvPr id="3" name="TextBox 2"/>
          <p:cNvSpPr txBox="1"/>
          <p:nvPr/>
        </p:nvSpPr>
        <p:spPr>
          <a:xfrm>
            <a:off x="685800" y="1676400"/>
            <a:ext cx="8458200" cy="1477328"/>
          </a:xfrm>
          <a:prstGeom prst="rect">
            <a:avLst/>
          </a:prstGeom>
          <a:noFill/>
        </p:spPr>
        <p:txBody>
          <a:bodyPr wrap="square" rtlCol="0">
            <a:spAutoFit/>
          </a:bodyPr>
          <a:lstStyle/>
          <a:p>
            <a:r>
              <a:rPr lang="en-US" b="1" dirty="0"/>
              <a:t>An IT infrastructure provides a means of moving data from one place to another and acting upon it. The scale of the move ranges from locally -- from a storage device to a server for use or changes prior to returning to storage -- to client/server -- a user at an access </a:t>
            </a:r>
            <a:r>
              <a:rPr lang="en-US" b="1" dirty="0" smtClean="0"/>
              <a:t>device (</a:t>
            </a:r>
            <a:r>
              <a:rPr lang="en-US" b="1" dirty="0"/>
              <a:t>PC, tablet, smartphone) pulling data from a central location.</a:t>
            </a:r>
          </a:p>
        </p:txBody>
      </p:sp>
      <p:pic>
        <p:nvPicPr>
          <p:cNvPr id="3074" name="Picture 2" descr="http://www.tampaitservices.net/imgs/it-consulting/network_infrastru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429000"/>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7074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Technologies Impact on Strategy</a:t>
            </a:r>
            <a:endParaRPr lang="en-US" b="1" dirty="0"/>
          </a:p>
        </p:txBody>
      </p:sp>
      <p:sp>
        <p:nvSpPr>
          <p:cNvPr id="3" name="TextBox 2"/>
          <p:cNvSpPr txBox="1"/>
          <p:nvPr/>
        </p:nvSpPr>
        <p:spPr>
          <a:xfrm>
            <a:off x="1066800" y="1676400"/>
            <a:ext cx="7619999" cy="4524315"/>
          </a:xfrm>
          <a:prstGeom prst="rect">
            <a:avLst/>
          </a:prstGeom>
          <a:noFill/>
        </p:spPr>
        <p:txBody>
          <a:bodyPr wrap="square" rtlCol="0">
            <a:spAutoFit/>
          </a:bodyPr>
          <a:lstStyle/>
          <a:p>
            <a:r>
              <a:rPr lang="en-US" sz="2400" b="1" dirty="0"/>
              <a:t>Businesses have been at the forefront of technology for ages. Whatever can speed production will draw in more business. As computers emerged in the 20th century, they promised a new age of information technology. </a:t>
            </a:r>
            <a:endParaRPr lang="en-US" sz="2400" b="1" dirty="0" smtClean="0"/>
          </a:p>
          <a:p>
            <a:endParaRPr lang="en-US" sz="2400" b="1" dirty="0"/>
          </a:p>
          <a:p>
            <a:r>
              <a:rPr lang="en-US" sz="2400" b="1" dirty="0" smtClean="0"/>
              <a:t>But </a:t>
            </a:r>
            <a:r>
              <a:rPr lang="en-US" sz="2400" b="1" dirty="0"/>
              <a:t>in order to reap the benefits, businesses needed to adapt and change their infrastructure [</a:t>
            </a:r>
            <a:r>
              <a:rPr lang="en-US" sz="2400" b="1" dirty="0" smtClean="0"/>
              <a:t>source. </a:t>
            </a:r>
            <a:r>
              <a:rPr lang="en-US" sz="2400" b="1" dirty="0"/>
              <a:t>For example, American Airlines started using a computerized flight booking system, and Bank of America took on an automated check-processing system.</a:t>
            </a:r>
          </a:p>
        </p:txBody>
      </p:sp>
    </p:spTree>
    <p:extLst>
      <p:ext uri="{BB962C8B-B14F-4D97-AF65-F5344CB8AC3E}">
        <p14:creationId xmlns:p14="http://schemas.microsoft.com/office/powerpoint/2010/main" val="249170872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Planning an Online Business</a:t>
            </a:r>
            <a:endParaRPr lang="en-US" b="1" dirty="0"/>
          </a:p>
        </p:txBody>
      </p:sp>
      <p:sp>
        <p:nvSpPr>
          <p:cNvPr id="3" name="TextBox 2"/>
          <p:cNvSpPr txBox="1"/>
          <p:nvPr/>
        </p:nvSpPr>
        <p:spPr>
          <a:xfrm>
            <a:off x="381000" y="1752600"/>
            <a:ext cx="8544327" cy="2246769"/>
          </a:xfrm>
          <a:prstGeom prst="rect">
            <a:avLst/>
          </a:prstGeom>
          <a:noFill/>
        </p:spPr>
        <p:txBody>
          <a:bodyPr wrap="none" rtlCol="0">
            <a:spAutoFit/>
          </a:bodyPr>
          <a:lstStyle/>
          <a:p>
            <a:pPr marL="342900" indent="-342900">
              <a:buFont typeface="+mj-lt"/>
              <a:buAutoNum type="arabicPeriod"/>
            </a:pPr>
            <a:r>
              <a:rPr lang="en-US" sz="2800" b="1" dirty="0"/>
              <a:t>Find a need and fill it.</a:t>
            </a:r>
          </a:p>
          <a:p>
            <a:pPr marL="342900" indent="-342900">
              <a:buFont typeface="+mj-lt"/>
              <a:buAutoNum type="arabicPeriod"/>
            </a:pPr>
            <a:r>
              <a:rPr lang="en-US" sz="2800" b="1" dirty="0"/>
              <a:t>Write copy that sells.</a:t>
            </a:r>
          </a:p>
          <a:p>
            <a:pPr marL="342900" indent="-342900">
              <a:buFont typeface="+mj-lt"/>
              <a:buAutoNum type="arabicPeriod"/>
            </a:pPr>
            <a:r>
              <a:rPr lang="en-US" sz="2800" b="1" dirty="0"/>
              <a:t>Design and build an easy-to-use website.</a:t>
            </a:r>
          </a:p>
          <a:p>
            <a:pPr marL="342900" indent="-342900">
              <a:buFont typeface="+mj-lt"/>
              <a:buAutoNum type="arabicPeriod"/>
            </a:pPr>
            <a:r>
              <a:rPr lang="en-US" sz="2800" b="1" dirty="0"/>
              <a:t>Use search engines to drive traffic to your site.</a:t>
            </a:r>
          </a:p>
          <a:p>
            <a:pPr marL="342900" indent="-342900">
              <a:buFont typeface="+mj-lt"/>
              <a:buAutoNum type="arabicPeriod"/>
            </a:pPr>
            <a:r>
              <a:rPr lang="en-US" sz="2800" b="1" dirty="0"/>
              <a:t>Establish an expert reputation for yourself</a:t>
            </a:r>
            <a:r>
              <a:rPr lang="en-US" sz="2800" b="1" dirty="0" smtClean="0"/>
              <a:t>.</a:t>
            </a:r>
            <a:endParaRPr lang="en-US" sz="2800" b="1" dirty="0"/>
          </a:p>
        </p:txBody>
      </p:sp>
    </p:spTree>
    <p:extLst>
      <p:ext uri="{BB962C8B-B14F-4D97-AF65-F5344CB8AC3E}">
        <p14:creationId xmlns:p14="http://schemas.microsoft.com/office/powerpoint/2010/main" val="30883332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Wide Area Network (WAN)</a:t>
            </a:r>
            <a:endParaRPr lang="en-US" b="1" dirty="0"/>
          </a:p>
        </p:txBody>
      </p:sp>
      <p:sp>
        <p:nvSpPr>
          <p:cNvPr id="3" name="Content Placeholder 2"/>
          <p:cNvSpPr>
            <a:spLocks noGrp="1"/>
          </p:cNvSpPr>
          <p:nvPr>
            <p:ph idx="1"/>
          </p:nvPr>
        </p:nvSpPr>
        <p:spPr>
          <a:xfrm>
            <a:off x="457200" y="1600200"/>
            <a:ext cx="4495800" cy="2971800"/>
          </a:xfrm>
        </p:spPr>
        <p:txBody>
          <a:bodyPr/>
          <a:lstStyle/>
          <a:p>
            <a:r>
              <a:rPr lang="en-US" b="1" dirty="0" smtClean="0"/>
              <a:t>A worldwide network of linked computers that allows users to transfer data and information from one computer to another anywhere in the world.</a:t>
            </a:r>
            <a:endParaRPr lang="en-US" b="1" dirty="0"/>
          </a:p>
        </p:txBody>
      </p:sp>
      <p:pic>
        <p:nvPicPr>
          <p:cNvPr id="9218" name="Picture 2" descr="http://www.allisonroyce.com/wp-content/uploads/2012/11/WAN-Diagr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6879" y="1600200"/>
            <a:ext cx="2885079" cy="23968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0" y="5153382"/>
            <a:ext cx="4606839" cy="523220"/>
          </a:xfrm>
          <a:prstGeom prst="rect">
            <a:avLst/>
          </a:prstGeom>
          <a:noFill/>
        </p:spPr>
        <p:txBody>
          <a:bodyPr wrap="none" rtlCol="0">
            <a:spAutoFit/>
          </a:bodyPr>
          <a:lstStyle/>
          <a:p>
            <a:r>
              <a:rPr lang="en-US" sz="2800" b="1" dirty="0" smtClean="0"/>
              <a:t>Local Area Network (LAN)</a:t>
            </a:r>
            <a:endParaRPr lang="en-US" sz="2800" b="1" dirty="0"/>
          </a:p>
        </p:txBody>
      </p:sp>
      <p:pic>
        <p:nvPicPr>
          <p:cNvPr id="4098" name="Picture 2" descr="http://usercontent2.hubimg.com/902067_f49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7356" y="4506264"/>
            <a:ext cx="2044123" cy="1817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90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218"/>
                                        </p:tgtEl>
                                        <p:attrNameLst>
                                          <p:attrName>style.visibility</p:attrName>
                                        </p:attrNameLst>
                                      </p:cBhvr>
                                      <p:to>
                                        <p:strVal val="visible"/>
                                      </p:to>
                                    </p:set>
                                    <p:animEffect transition="in" filter="fade">
                                      <p:cBhvr>
                                        <p:cTn id="19"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3581400"/>
          </a:xfrm>
        </p:spPr>
        <p:txBody>
          <a:bodyPr>
            <a:normAutofit/>
          </a:bodyPr>
          <a:lstStyle/>
          <a:p>
            <a:pPr algn="ctr"/>
            <a:r>
              <a:rPr lang="en-US" b="1" dirty="0" smtClean="0"/>
              <a:t>Strategic Planning (Long Term)</a:t>
            </a:r>
            <a:br>
              <a:rPr lang="en-US" b="1" dirty="0" smtClean="0"/>
            </a:br>
            <a:r>
              <a:rPr lang="en-US" b="1" dirty="0"/>
              <a:t/>
            </a:r>
            <a:br>
              <a:rPr lang="en-US" b="1" dirty="0"/>
            </a:br>
            <a:r>
              <a:rPr lang="en-US" b="1" dirty="0" smtClean="0"/>
              <a:t/>
            </a:r>
            <a:br>
              <a:rPr lang="en-US" b="1" dirty="0" smtClean="0"/>
            </a:br>
            <a:r>
              <a:rPr lang="en-US" b="1" dirty="0" smtClean="0"/>
              <a:t>Operational Planning (Short Term)</a:t>
            </a:r>
            <a:endParaRPr lang="en-US" b="1" dirty="0"/>
          </a:p>
        </p:txBody>
      </p:sp>
      <p:sp>
        <p:nvSpPr>
          <p:cNvPr id="3" name="TextBox 2"/>
          <p:cNvSpPr txBox="1"/>
          <p:nvPr/>
        </p:nvSpPr>
        <p:spPr>
          <a:xfrm>
            <a:off x="1600200" y="2177533"/>
            <a:ext cx="5794407" cy="461665"/>
          </a:xfrm>
          <a:prstGeom prst="rect">
            <a:avLst/>
          </a:prstGeom>
          <a:noFill/>
        </p:spPr>
        <p:txBody>
          <a:bodyPr wrap="none" rtlCol="0">
            <a:spAutoFit/>
          </a:bodyPr>
          <a:lstStyle/>
          <a:p>
            <a:r>
              <a:rPr lang="en-US" sz="2400" b="1" dirty="0" smtClean="0"/>
              <a:t>Vision, direction, what should be done</a:t>
            </a:r>
            <a:endParaRPr lang="en-US" sz="2400" b="1" dirty="0"/>
          </a:p>
        </p:txBody>
      </p:sp>
      <p:sp>
        <p:nvSpPr>
          <p:cNvPr id="4" name="TextBox 3"/>
          <p:cNvSpPr txBox="1"/>
          <p:nvPr/>
        </p:nvSpPr>
        <p:spPr>
          <a:xfrm>
            <a:off x="1265588" y="3960166"/>
            <a:ext cx="6974986" cy="461665"/>
          </a:xfrm>
          <a:prstGeom prst="rect">
            <a:avLst/>
          </a:prstGeom>
          <a:noFill/>
        </p:spPr>
        <p:txBody>
          <a:bodyPr wrap="none" rtlCol="0">
            <a:spAutoFit/>
          </a:bodyPr>
          <a:lstStyle/>
          <a:p>
            <a:r>
              <a:rPr lang="en-US" sz="2400" b="1" dirty="0" smtClean="0"/>
              <a:t>How to do things right, how to get things done</a:t>
            </a:r>
            <a:endParaRPr lang="en-US" sz="2400" b="1" dirty="0"/>
          </a:p>
        </p:txBody>
      </p:sp>
    </p:spTree>
    <p:extLst>
      <p:ext uri="{BB962C8B-B14F-4D97-AF65-F5344CB8AC3E}">
        <p14:creationId xmlns:p14="http://schemas.microsoft.com/office/powerpoint/2010/main" val="64815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Project Planning</a:t>
            </a:r>
            <a:endParaRPr lang="en-US" b="1" dirty="0"/>
          </a:p>
        </p:txBody>
      </p:sp>
      <p:sp>
        <p:nvSpPr>
          <p:cNvPr id="3" name="TextBox 2"/>
          <p:cNvSpPr txBox="1"/>
          <p:nvPr/>
        </p:nvSpPr>
        <p:spPr>
          <a:xfrm>
            <a:off x="3352800" y="3269673"/>
            <a:ext cx="2233304" cy="2554545"/>
          </a:xfrm>
          <a:prstGeom prst="rect">
            <a:avLst/>
          </a:prstGeom>
          <a:noFill/>
        </p:spPr>
        <p:txBody>
          <a:bodyPr wrap="none" rtlCol="0">
            <a:spAutoFit/>
          </a:bodyPr>
          <a:lstStyle/>
          <a:p>
            <a:r>
              <a:rPr lang="en-US" sz="3200" b="1" dirty="0" smtClean="0"/>
              <a:t>Budgets</a:t>
            </a:r>
          </a:p>
          <a:p>
            <a:endParaRPr lang="en-US" sz="3200" b="1" dirty="0" smtClean="0"/>
          </a:p>
          <a:p>
            <a:r>
              <a:rPr lang="en-US" sz="3200" b="1" dirty="0" smtClean="0"/>
              <a:t>Schedules</a:t>
            </a:r>
          </a:p>
          <a:p>
            <a:endParaRPr lang="en-US" sz="3200" b="1" dirty="0" smtClean="0"/>
          </a:p>
          <a:p>
            <a:r>
              <a:rPr lang="en-US" sz="3200" b="1" dirty="0" smtClean="0"/>
              <a:t>Policies</a:t>
            </a:r>
            <a:endParaRPr lang="en-US" sz="3200" b="1" dirty="0"/>
          </a:p>
        </p:txBody>
      </p:sp>
      <p:sp>
        <p:nvSpPr>
          <p:cNvPr id="4" name="TextBox 3"/>
          <p:cNvSpPr txBox="1"/>
          <p:nvPr/>
        </p:nvSpPr>
        <p:spPr>
          <a:xfrm>
            <a:off x="685800" y="1905000"/>
            <a:ext cx="7848600" cy="1200329"/>
          </a:xfrm>
          <a:prstGeom prst="rect">
            <a:avLst/>
          </a:prstGeom>
          <a:noFill/>
        </p:spPr>
        <p:txBody>
          <a:bodyPr wrap="square" rtlCol="0">
            <a:spAutoFit/>
          </a:bodyPr>
          <a:lstStyle/>
          <a:p>
            <a:r>
              <a:rPr lang="en-US" sz="2400" b="1" dirty="0"/>
              <a:t>Project planning</a:t>
            </a:r>
            <a:r>
              <a:rPr lang="en-US" sz="2400" dirty="0"/>
              <a:t> </a:t>
            </a:r>
            <a:r>
              <a:rPr lang="en-US" sz="2400" dirty="0" smtClean="0"/>
              <a:t>relates </a:t>
            </a:r>
            <a:r>
              <a:rPr lang="en-US" sz="2400" dirty="0"/>
              <a:t>to the use of </a:t>
            </a:r>
            <a:r>
              <a:rPr lang="en-US" sz="2400" dirty="0" smtClean="0"/>
              <a:t>budgets, schedules,</a:t>
            </a:r>
            <a:r>
              <a:rPr lang="en-US" sz="2400" dirty="0"/>
              <a:t> </a:t>
            </a:r>
            <a:r>
              <a:rPr lang="en-US" sz="2400" dirty="0" smtClean="0"/>
              <a:t>and policies to </a:t>
            </a:r>
            <a:r>
              <a:rPr lang="en-US" sz="2400" dirty="0"/>
              <a:t>plan and subsequently report progress within the project environment.</a:t>
            </a:r>
          </a:p>
        </p:txBody>
      </p:sp>
    </p:spTree>
    <p:extLst>
      <p:ext uri="{BB962C8B-B14F-4D97-AF65-F5344CB8AC3E}">
        <p14:creationId xmlns:p14="http://schemas.microsoft.com/office/powerpoint/2010/main" val="16392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0-#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Business Plan</a:t>
            </a:r>
            <a:endParaRPr lang="en-US" b="1" dirty="0"/>
          </a:p>
        </p:txBody>
      </p:sp>
      <p:sp>
        <p:nvSpPr>
          <p:cNvPr id="3" name="TextBox 2"/>
          <p:cNvSpPr txBox="1"/>
          <p:nvPr/>
        </p:nvSpPr>
        <p:spPr>
          <a:xfrm>
            <a:off x="533400" y="1676400"/>
            <a:ext cx="8077200" cy="4524315"/>
          </a:xfrm>
          <a:prstGeom prst="rect">
            <a:avLst/>
          </a:prstGeom>
          <a:noFill/>
        </p:spPr>
        <p:txBody>
          <a:bodyPr wrap="square" rtlCol="0">
            <a:spAutoFit/>
          </a:bodyPr>
          <a:lstStyle/>
          <a:p>
            <a:r>
              <a:rPr lang="en-US" sz="2400" dirty="0"/>
              <a:t>A </a:t>
            </a:r>
            <a:r>
              <a:rPr lang="en-US" sz="2400" b="1" dirty="0"/>
              <a:t>business plan</a:t>
            </a:r>
            <a:r>
              <a:rPr lang="en-US" sz="2400" dirty="0"/>
              <a:t> is a formal statement of business goals, reasons they are attainable, and plans for reaching them. It may also contain background information about the organization or team attempting to reach those goals</a:t>
            </a:r>
            <a:r>
              <a:rPr lang="en-US" sz="2400" dirty="0" smtClean="0"/>
              <a:t>.</a:t>
            </a:r>
          </a:p>
          <a:p>
            <a:endParaRPr lang="en-US" sz="2400" dirty="0"/>
          </a:p>
          <a:p>
            <a:r>
              <a:rPr lang="en-US" sz="2400" dirty="0"/>
              <a:t>Business plans may target changes in perception and branding by the customer, client, taxpayer, or larger community. When the existing business is to assume a major change or when planning a new venture, a 3 to 5 year business plan is required, since investors will look for their investment return in that timeframe</a:t>
            </a:r>
          </a:p>
          <a:p>
            <a:endParaRPr lang="en-US" sz="2400" dirty="0"/>
          </a:p>
        </p:txBody>
      </p:sp>
    </p:spTree>
    <p:extLst>
      <p:ext uri="{BB962C8B-B14F-4D97-AF65-F5344CB8AC3E}">
        <p14:creationId xmlns:p14="http://schemas.microsoft.com/office/powerpoint/2010/main" val="376341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out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2713</TotalTime>
  <Words>1837</Words>
  <Application>Microsoft Office PowerPoint</Application>
  <PresentationFormat>On-screen Show (4:3)</PresentationFormat>
  <Paragraphs>364</Paragraphs>
  <Slides>65</Slides>
  <Notes>0</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Clarity</vt:lpstr>
      <vt:lpstr>Business Management Review</vt:lpstr>
      <vt:lpstr>STANDARD 1: Students will identify and describe the planning function of management.   Objective 1: Explain what planning is and the importance of planning.  Objective 2: Explain the business decision-making process.  Objective 3: Distinguish between strategic (long-term) and operational (short-term) plans.  Objective 4: Identify planning tools used in project planning (e.g., budgets, schedules, policies, etc.).  Objective 5: Understanding the importance and purpose of the business plan for managerial success and capital resources. </vt:lpstr>
      <vt:lpstr>Pioneers of Scientific Management</vt:lpstr>
      <vt:lpstr>Four Pillars of Management</vt:lpstr>
      <vt:lpstr>Planning</vt:lpstr>
      <vt:lpstr>6 Step Decision Process</vt:lpstr>
      <vt:lpstr>Strategic Planning (Long Term)   Operational Planning (Short Term)</vt:lpstr>
      <vt:lpstr>Project Planning</vt:lpstr>
      <vt:lpstr>Business Plan</vt:lpstr>
      <vt:lpstr>Business Plan</vt:lpstr>
      <vt:lpstr>STANDARD 2: Students will identify and describe the organizing function of management.  Objective 1: Identify and provide examples of basic ownership forms. a. List the characteristics, advantages and disadvantages of a sole proprietorship, partnership, corporation, franchise, LLC, S-corporation.  Objective 2: Identify types of organization structures. a. Distinguish between line, line and staff, matrix, and team.  Objective 3: Understand management structures. a. Describe the advantages and disadvantages of centralized and decentralized.  Objective 4: Understand the legal aspects of starting a business. </vt:lpstr>
      <vt:lpstr>Different Types of Businesses</vt:lpstr>
      <vt:lpstr>Shares of Stock</vt:lpstr>
      <vt:lpstr>Organizational Structure</vt:lpstr>
      <vt:lpstr>Legal Aspects to Starting a Business</vt:lpstr>
      <vt:lpstr>STANDARD 3: Students will identify and describe the directing (leadership) function of management.   Objective 1: Identify leaders and effective leadership qualities.  Objective 2: Identify different leadership styles. a. Compare and contrast autocratic, democratic, and laissez-faire.  Objective 3: Describe techniques managers use to motivate individual employees (e.g., goal setting, job advancement, cross-training, empowerment, and self-direction). </vt:lpstr>
      <vt:lpstr>Effective Leadership Qualities</vt:lpstr>
      <vt:lpstr>Management Styles</vt:lpstr>
      <vt:lpstr>Brainstorming</vt:lpstr>
      <vt:lpstr>SMART Goals</vt:lpstr>
      <vt:lpstr>SWOT Analysis</vt:lpstr>
      <vt:lpstr>Motivating Employees</vt:lpstr>
      <vt:lpstr>STANDARD 4: Students will identify and describe the controlling functions of management.   Objective 1: Describe the importance of mission statement, vision statements, goals (long-term) and objectives (short-term).  Objective 2: Evaluate and determine alternative actions when goals are not being met. (e.g., changing goals, changing strategies).  Objective 3: Identify the major factors that are considered in operations management. (e.g., TQM, lean, just-in-time, supply chain, etc.) </vt:lpstr>
      <vt:lpstr>Goals &amp; Objectives</vt:lpstr>
      <vt:lpstr>Alternative Actions</vt:lpstr>
      <vt:lpstr>Operations Management</vt:lpstr>
      <vt:lpstr>STANDARD 5: Students will analyze and understand the importance of financial information.  Objective 1: Know basic financial terms. a. Define and identify assets, liabilities, owner’s equity, revenue, expenses  Objective 2: Understand the purpose of Income Statements, Balance Sheets and Cash Flow Statements.  Objective 3: Analyze and interpret the data that appears on financial statements, for managerial decisions making. (e.g., ratio and breakeven analysis)  Objective 4: Identify sources for securing financing to start and operate a business.  List the characteristics of personal savings, bank financing, SBA loans, and venture capital. </vt:lpstr>
      <vt:lpstr>Balance Sheet</vt:lpstr>
      <vt:lpstr>Income Statement</vt:lpstr>
      <vt:lpstr>Break Even Point</vt:lpstr>
      <vt:lpstr>The Number One Goal</vt:lpstr>
      <vt:lpstr>Financing a Business</vt:lpstr>
      <vt:lpstr>STANDARD 6: Students will understand basic economics concepts.   Objective 1: Understand economic terms (e.g. recession, depression, inflation, GDP, etc.).  Objective 2: Identify various types of economic systems. a. Compare and contrast capitalism, socialism, communism, and mixed economy.  Objective 3: Understand the factors involved in deciding to do business internationally and how global economies affect domestic businesses. a. Analyze the impact of the global economy on business profitability.  Objective 4: Understand forces of supply and demand in the economy.  Objective 5: Identify various types of competition. a. Compare and contrast monopoly, monopolistic competition, oligopoly, and pure competition. </vt:lpstr>
      <vt:lpstr>Economic Terms</vt:lpstr>
      <vt:lpstr>4 Types of Economies</vt:lpstr>
      <vt:lpstr>Equilibrium or Market Clearing Price</vt:lpstr>
      <vt:lpstr>World Trade Organization</vt:lpstr>
      <vt:lpstr>Global Economy</vt:lpstr>
      <vt:lpstr>Competition</vt:lpstr>
      <vt:lpstr>STANDARD 7: Students will understand basic marketing concepts.   Objective 1: Identify and understand the four P’s of the marketing mix.  Objective 2: Identify the elements of product development.  Objective 3: Understand the use of pricing strategy.  Objective 4: Identify and understand distribution channels (place).  Objective 5: Recognize the different types of promotion. </vt:lpstr>
      <vt:lpstr>Marketing Mix (The 4 P’s of Marketing)</vt:lpstr>
      <vt:lpstr>Promotional Mix</vt:lpstr>
      <vt:lpstr>Product Life Cycle</vt:lpstr>
      <vt:lpstr>STANDARD 8: Students will describe human resource management and its importance to the successful operation of an organization.  Objective 1: Understand management theories. a. Compare and contrast Theories X, Y, and Z. b. List the characteristics of Herzberg’s Theory and Maslow’s Hierarchy of Needs.  Objective 2: Understand management responsibilities of recruiting, hiring, training, appraising, and firing employees.  Objective 3: Identify employment arrangements (e.g., teams, flexible work schedules, job-sharing, telecommuting, etc.)  Objective 4: Understand compensation and benefits. (wages, salaries, insurance, and retirement benefits, etc.) </vt:lpstr>
      <vt:lpstr>Theories X, Y, &amp; Z</vt:lpstr>
      <vt:lpstr>Herzberg’s Theory of Job Satisfaction</vt:lpstr>
      <vt:lpstr>Maslow’s Hierarchy of Human Needs</vt:lpstr>
      <vt:lpstr>Management Responsibilities</vt:lpstr>
      <vt:lpstr>Employment Arrangements</vt:lpstr>
      <vt:lpstr>Telecommuting</vt:lpstr>
      <vt:lpstr>Compensation &amp; Benefits</vt:lpstr>
      <vt:lpstr>STANDARD 9: Students will understand and identify ethics and social responsibility as it relates to business.   Objective 1: Describe a business code of ethics.  Objective 2: Explain the overall nature of social responsibility (e.g. philanthropy, human rights violations, child labor, environmental impact, etc.)</vt:lpstr>
      <vt:lpstr>Code of Ethics</vt:lpstr>
      <vt:lpstr>Social Responsibility</vt:lpstr>
      <vt:lpstr>STANDARD 10: Students will understand legal aspects that regulate business.   Objective 1: Describe how labor legislations affects the workplace (e.g., drug testing, ADA, sexual harassment, right-to-privacy, FLSA, etc.)  Objective 2: Understand governmental agencies which regulate business practices.  Identify the agency and their purpose: OSHA, EEOC, and FTC </vt:lpstr>
      <vt:lpstr>Labor Legislation</vt:lpstr>
      <vt:lpstr>Government Agencies</vt:lpstr>
      <vt:lpstr>Government Regulation</vt:lpstr>
      <vt:lpstr>Intellectual Property</vt:lpstr>
      <vt:lpstr>STANDARD 11: Students will be able to describe the role of information technology to conduct business effectively and efficiently in a modern world.   Objective 1: Describe how the Internet provides information to users.  Objective 2: Describe the basic technology infrastructure used by businesses  Objective 3: Describe technology’s impact on strategy  Objective 4: Describe the impact of planning an online business.</vt:lpstr>
      <vt:lpstr>How the Internet Provides Information to Its Users</vt:lpstr>
      <vt:lpstr>Technology Infrastructure</vt:lpstr>
      <vt:lpstr>Technologies Impact on Strategy</vt:lpstr>
      <vt:lpstr>Planning an Online Business</vt:lpstr>
      <vt:lpstr>Wide Area Network (WAN)</vt:lpstr>
    </vt:vector>
  </TitlesOfParts>
  <Company>JSD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Management Review</dc:title>
  <dc:creator>Robert Willardson</dc:creator>
  <cp:lastModifiedBy>Robert Willardson</cp:lastModifiedBy>
  <cp:revision>85</cp:revision>
  <dcterms:created xsi:type="dcterms:W3CDTF">2015-03-18T17:45:53Z</dcterms:created>
  <dcterms:modified xsi:type="dcterms:W3CDTF">2017-01-04T21:25:56Z</dcterms:modified>
</cp:coreProperties>
</file>