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77" r:id="rId9"/>
    <p:sldId id="262" r:id="rId10"/>
    <p:sldId id="273" r:id="rId11"/>
    <p:sldId id="274" r:id="rId12"/>
    <p:sldId id="275" r:id="rId13"/>
    <p:sldId id="263" r:id="rId14"/>
    <p:sldId id="278" r:id="rId15"/>
    <p:sldId id="264" r:id="rId16"/>
    <p:sldId id="268" r:id="rId17"/>
    <p:sldId id="265" r:id="rId18"/>
    <p:sldId id="279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56" d="100"/>
          <a:sy n="56" d="100"/>
        </p:scale>
        <p:origin x="-108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file:///C:\My%20Documents\AnimatedSeriesVol2Setup\CD%20Files\Office97\LinePulse_Title.avi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LinePulse_Titl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075" cy="1835150"/>
          </a:xfrm>
          <a:prstGeom prst="rect">
            <a:avLst/>
          </a:prstGeom>
          <a:noFill/>
        </p:spPr>
      </p:pic>
      <p:sp>
        <p:nvSpPr>
          <p:cNvPr id="16387" name="Rectangle 1027"/>
          <p:cNvSpPr>
            <a:spLocks noGrp="1" noChangeArrowheads="1"/>
          </p:cNvSpPr>
          <p:nvPr>
            <p:ph type="ctrTitle" sz="quarter"/>
          </p:nvPr>
        </p:nvSpPr>
        <p:spPr>
          <a:xfrm>
            <a:off x="1387475" y="2892425"/>
            <a:ext cx="7467600" cy="8255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3188" y="3856038"/>
            <a:ext cx="7481887" cy="8953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3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/>
            </a:lvl1pPr>
          </a:lstStyle>
          <a:p>
            <a:fld id="{1F6FBF9D-FB79-4A74-AD8C-D19BB18FB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12A95-5695-4C86-81D3-7104B4E4C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188" y="482600"/>
            <a:ext cx="1905000" cy="564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3188" y="482600"/>
            <a:ext cx="5562600" cy="5645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730FA-6C9C-4188-85A1-7192589E63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6CADA-0FCB-48AF-BDB9-A845622CE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CF4AE-09D8-4F20-AA47-96CC59345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3188" y="1720850"/>
            <a:ext cx="3698875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4463" y="1720850"/>
            <a:ext cx="3698875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EB56A-9EE6-4B76-85B9-AAB900EE0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A70A9-87DD-41C8-B187-4A8DC905B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5EAF7-6149-4411-BF15-5ABE914E5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BD0D2-E036-4A78-816A-ED979FE47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DFBC9-996F-4633-8CEF-4831299FB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08865-E918-43E2-947E-AAC634A76F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file:///C:\My%20Documents\AnimatedSeriesVol2Setup\CD%20Files\Office97\LinePulse_Text.avi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LinePulse_Text.avi">
            <a:hlinkClick r:id="" action="ppaction://media"/>
          </p:cNvPr>
          <p:cNvPicPr>
            <a:picLocks noRot="1" noChangeAspect="1" noChangeArrowheads="1"/>
          </p:cNvPicPr>
          <p:nvPr>
            <a:videoFile r:link="rId13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301750" cy="2176463"/>
          </a:xfrm>
          <a:prstGeom prst="rect">
            <a:avLst/>
          </a:prstGeom>
          <a:noFill/>
        </p:spPr>
      </p:pic>
      <p:sp>
        <p:nvSpPr>
          <p:cNvPr id="1536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1387475" y="482600"/>
            <a:ext cx="76057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479" tIns="41239" rIns="82479" bIns="412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3188" y="1720850"/>
            <a:ext cx="755015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479" tIns="41239" rIns="82479" bIns="41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3188" y="6265863"/>
            <a:ext cx="192246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479" tIns="41239" rIns="82479" bIns="41239" numCol="1" anchor="t" anchorCtr="0" compatLnSpc="1">
            <a:prstTxWarp prst="textNoShape">
              <a:avLst/>
            </a:prstTxWarp>
          </a:bodyPr>
          <a:lstStyle>
            <a:lvl1pPr defTabSz="825500">
              <a:defRPr sz="1300"/>
            </a:lvl1pPr>
          </a:lstStyle>
          <a:p>
            <a:endParaRPr lang="en-US"/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075" y="6265863"/>
            <a:ext cx="28146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479" tIns="41239" rIns="82479" bIns="41239" numCol="1" anchor="t" anchorCtr="0" compatLnSpc="1">
            <a:prstTxWarp prst="textNoShape">
              <a:avLst/>
            </a:prstTxWarp>
          </a:bodyPr>
          <a:lstStyle>
            <a:lvl1pPr algn="ctr" defTabSz="825500">
              <a:defRPr sz="1300"/>
            </a:lvl1pPr>
          </a:lstStyle>
          <a:p>
            <a:endParaRPr lang="en-US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2463" y="6265863"/>
            <a:ext cx="19208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479" tIns="41239" rIns="82479" bIns="41239" numCol="1" anchor="t" anchorCtr="0" compatLnSpc="1">
            <a:prstTxWarp prst="textNoShape">
              <a:avLst/>
            </a:prstTxWarp>
          </a:bodyPr>
          <a:lstStyle>
            <a:lvl1pPr algn="r" defTabSz="825500">
              <a:defRPr sz="1300"/>
            </a:lvl1pPr>
          </a:lstStyle>
          <a:p>
            <a:fld id="{5C9551CE-4F79-4332-83C6-28B4CB6B70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is.edu/images/research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eresco.org/pics/signs/19990725/observation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ocean.udel.edu/extreme2002/experiment/images/experimen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bryce2-2u.freeservers.com/pokorny.ht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rosley.co.nz/images/data-analysis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www.ohiocitizen.org/moneypolitics/problem.jpg&amp;imgrefurl=http://www.ohiocitizen.org/moneypolitics/money.htm&amp;h=300&amp;w=208&amp;prev=/images?q=problem&amp;svnum=10&amp;hl=en&amp;lr=&amp;ie=UTF-8&amp;oe=UTF-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ensus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organchase.net/infobahn/survey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Conducting Marketing Research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10000"/>
            <a:ext cx="7481888" cy="895350"/>
          </a:xfrm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7.1</a:t>
            </a:r>
            <a:endParaRPr lang="en-US" dirty="0"/>
          </a:p>
        </p:txBody>
      </p:sp>
      <p:pic>
        <p:nvPicPr>
          <p:cNvPr id="2053" name="Picture 5" descr="resear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733800"/>
            <a:ext cx="205263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Surveys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Intercept </a:t>
            </a:r>
            <a:r>
              <a:rPr lang="en-US" sz="3600" dirty="0"/>
              <a:t>Interview – conducted in a central location.</a:t>
            </a:r>
          </a:p>
        </p:txBody>
      </p:sp>
      <p:pic>
        <p:nvPicPr>
          <p:cNvPr id="21509" name="Picture 5" descr="mall_intercept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24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Surveys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550150" cy="4406900"/>
          </a:xfrm>
        </p:spPr>
        <p:txBody>
          <a:bodyPr/>
          <a:lstStyle/>
          <a:p>
            <a:r>
              <a:rPr lang="en-US" sz="3600"/>
              <a:t>Focus Group Interview – A group of 6 to 12 people who are brought together by researchers to discuss a particular situation or reactions to a product.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26629" name="Picture 5" descr="Students conducting focus-group s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657600"/>
            <a:ext cx="38862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Surveys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188" y="1720850"/>
            <a:ext cx="5408612" cy="4406900"/>
          </a:xfrm>
        </p:spPr>
        <p:txBody>
          <a:bodyPr/>
          <a:lstStyle/>
          <a:p>
            <a:r>
              <a:rPr lang="en-US" sz="3600"/>
              <a:t>Telephone Interview </a:t>
            </a:r>
          </a:p>
          <a:p>
            <a:pPr lvl="1"/>
            <a:r>
              <a:rPr lang="en-US" sz="3200"/>
              <a:t>This type of survey has the greatest potential for causing resentment on the part of those surveyed.</a:t>
            </a:r>
          </a:p>
          <a:p>
            <a:r>
              <a:rPr lang="en-US" sz="3600"/>
              <a:t>Mail Survey</a:t>
            </a:r>
            <a:endParaRPr lang="en-US"/>
          </a:p>
        </p:txBody>
      </p:sp>
      <p:pic>
        <p:nvPicPr>
          <p:cNvPr id="27653" name="Picture 5" descr="222115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2138363" cy="3219450"/>
          </a:xfrm>
          <a:prstGeom prst="rect">
            <a:avLst/>
          </a:prstGeom>
          <a:noFill/>
        </p:spPr>
      </p:pic>
      <p:pic>
        <p:nvPicPr>
          <p:cNvPr id="27655" name="Picture 7" descr="mail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05200"/>
            <a:ext cx="205740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 Method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550150" cy="4406900"/>
          </a:xfrm>
        </p:spPr>
        <p:txBody>
          <a:bodyPr/>
          <a:lstStyle/>
          <a:p>
            <a:r>
              <a:rPr lang="en-US" sz="3600" dirty="0"/>
              <a:t>Actions of people are watched either by cameras or observers</a:t>
            </a:r>
          </a:p>
          <a:p>
            <a:r>
              <a:rPr lang="en-US" sz="3600" dirty="0"/>
              <a:t>Mystery shopping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Disadvantage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>
                <a:solidFill>
                  <a:srgbClr val="FF0000"/>
                </a:solidFill>
              </a:rPr>
              <a:t>cannot measure attitudes or motivations</a:t>
            </a:r>
          </a:p>
        </p:txBody>
      </p:sp>
      <p:pic>
        <p:nvPicPr>
          <p:cNvPr id="10245" name="Picture 5" descr="observ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3400"/>
            <a:ext cx="21304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Point-of-Sale Research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Combines natural observation with personal interviews to get people to explain their buying behavior</a:t>
            </a:r>
          </a:p>
          <a:p>
            <a:r>
              <a:rPr lang="en-US" sz="3600"/>
              <a:t>Researcher watches the sale, then approaches the selected shoppers and ask them questions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Experimental Method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Researcher observes the results of changing one or more marketing variables while keeping certain other variable constant.</a:t>
            </a:r>
          </a:p>
        </p:txBody>
      </p:sp>
      <p:pic>
        <p:nvPicPr>
          <p:cNvPr id="11269" name="Picture 5" descr="experime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343400"/>
            <a:ext cx="1257300" cy="200025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72" name="Picture 8" descr="the Pokorny-experi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9624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92425"/>
            <a:ext cx="8397875" cy="825500"/>
          </a:xfrm>
        </p:spPr>
        <p:txBody>
          <a:bodyPr/>
          <a:lstStyle/>
          <a:p>
            <a:r>
              <a:rPr lang="en-US"/>
              <a:t>The Marketing Research Process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3: Analyzing the Data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u="sng"/>
              <a:t>Data Analysis</a:t>
            </a:r>
            <a:r>
              <a:rPr lang="en-US" sz="3600"/>
              <a:t> – the process of compiling, analyzing, and interpreting the results of primary and secondary data collection</a:t>
            </a:r>
          </a:p>
        </p:txBody>
      </p:sp>
      <p:pic>
        <p:nvPicPr>
          <p:cNvPr id="12293" name="Picture 5" descr="data-analys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429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Mining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computer process that uses statistical methods to extract new information from large amounts of data.</a:t>
            </a:r>
          </a:p>
          <a:p>
            <a:r>
              <a:rPr lang="en-US"/>
              <a:t>A database may contain subtle relationships or patterns that only a mathematical search process can identify.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7605713" cy="825500"/>
          </a:xfrm>
        </p:spPr>
        <p:txBody>
          <a:bodyPr/>
          <a:lstStyle/>
          <a:p>
            <a:r>
              <a:rPr lang="en-US"/>
              <a:t>Step 4: Recommending Solutions to the Problem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86000"/>
            <a:ext cx="7550150" cy="4406900"/>
          </a:xfrm>
        </p:spPr>
        <p:txBody>
          <a:bodyPr/>
          <a:lstStyle/>
          <a:p>
            <a:r>
              <a:rPr lang="en-US" sz="3600"/>
              <a:t>Successful research results in information that helps businesses make decisions on how to solve a problem</a:t>
            </a:r>
          </a:p>
        </p:txBody>
      </p:sp>
      <p:pic>
        <p:nvPicPr>
          <p:cNvPr id="13317" name="Picture 5" descr="probl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419600"/>
            <a:ext cx="138112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Sec. 29.1 – The Marketing Research Process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33600"/>
            <a:ext cx="7550150" cy="4406900"/>
          </a:xfrm>
        </p:spPr>
        <p:txBody>
          <a:bodyPr/>
          <a:lstStyle/>
          <a:p>
            <a:r>
              <a:rPr lang="en-US" sz="3600"/>
              <a:t>The steps in conducting marketing research</a:t>
            </a:r>
          </a:p>
          <a:p>
            <a:r>
              <a:rPr lang="en-US" sz="3600"/>
              <a:t>The difference between primary and secondary data</a:t>
            </a:r>
          </a:p>
          <a:p>
            <a:r>
              <a:rPr lang="en-US" sz="3600"/>
              <a:t>The various methods used to collect primary and secondary data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4600" y="15240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What you’ll 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5: Applying the Results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188" y="1720850"/>
            <a:ext cx="5713412" cy="4406900"/>
          </a:xfrm>
        </p:spPr>
        <p:txBody>
          <a:bodyPr/>
          <a:lstStyle/>
          <a:p>
            <a:r>
              <a:rPr lang="en-US" sz="3600"/>
              <a:t>Managers use the research report to help make decisions.</a:t>
            </a:r>
          </a:p>
          <a:p>
            <a:r>
              <a:rPr lang="en-US" sz="3600"/>
              <a:t>Monitor the results</a:t>
            </a:r>
          </a:p>
          <a:p>
            <a:r>
              <a:rPr lang="en-US" sz="3600"/>
              <a:t>An ongoing process</a:t>
            </a:r>
          </a:p>
          <a:p>
            <a:pPr>
              <a:buFontTx/>
              <a:buNone/>
            </a:pPr>
            <a:endParaRPr lang="en-US" sz="3600"/>
          </a:p>
        </p:txBody>
      </p:sp>
      <p:pic>
        <p:nvPicPr>
          <p:cNvPr id="14345" name="Picture 9" descr="EBAY7140-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3048000" cy="238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Marketing Research Process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Define the </a:t>
            </a:r>
            <a:r>
              <a:rPr lang="en-US" dirty="0" smtClean="0"/>
              <a:t>Problem or Opportunity</a:t>
            </a:r>
            <a:endParaRPr lang="en-US" dirty="0"/>
          </a:p>
          <a:p>
            <a:r>
              <a:rPr lang="en-US" dirty="0"/>
              <a:t>Step 2: Obtaining Data</a:t>
            </a:r>
          </a:p>
          <a:p>
            <a:r>
              <a:rPr lang="en-US" dirty="0"/>
              <a:t>Step 3: Analyzing the Data</a:t>
            </a:r>
          </a:p>
          <a:p>
            <a:r>
              <a:rPr lang="en-US" dirty="0"/>
              <a:t>Step 4: Recommending Solutions to the Problem</a:t>
            </a:r>
          </a:p>
          <a:p>
            <a:r>
              <a:rPr lang="en-US" dirty="0"/>
              <a:t>Step 5: Applying the Results</a:t>
            </a:r>
          </a:p>
          <a:p>
            <a:endParaRPr lang="en-US" b="1" u="sng" dirty="0"/>
          </a:p>
          <a:p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Marketing Research Process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u="sng"/>
              <a:t>Step 1: Define the Problem</a:t>
            </a:r>
            <a:r>
              <a:rPr lang="en-US"/>
              <a:t> – are customers satisfied?  Are prices competitive? Are promotion activities effective?</a:t>
            </a:r>
          </a:p>
          <a:p>
            <a:pPr>
              <a:lnSpc>
                <a:spcPct val="90000"/>
              </a:lnSpc>
            </a:pPr>
            <a:r>
              <a:rPr lang="en-US" b="1" u="sng"/>
              <a:t>Step 2: Obtaining Data</a:t>
            </a:r>
          </a:p>
          <a:p>
            <a:pPr lvl="1">
              <a:lnSpc>
                <a:spcPct val="90000"/>
              </a:lnSpc>
            </a:pPr>
            <a:r>
              <a:rPr lang="en-US" b="1"/>
              <a:t>Primary Data</a:t>
            </a:r>
            <a:r>
              <a:rPr lang="en-US"/>
              <a:t> – obtained for the first time and used specifically for the particular problem or issue being studied.</a:t>
            </a:r>
          </a:p>
          <a:p>
            <a:pPr lvl="1">
              <a:lnSpc>
                <a:spcPct val="90000"/>
              </a:lnSpc>
            </a:pPr>
            <a:r>
              <a:rPr lang="en-US" b="1" u="sng"/>
              <a:t>Secondary Data</a:t>
            </a:r>
            <a:r>
              <a:rPr lang="en-US"/>
              <a:t> – has already been completed for some purpose other than the current study.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533400"/>
            <a:ext cx="8231187" cy="825500"/>
          </a:xfrm>
        </p:spPr>
        <p:txBody>
          <a:bodyPr/>
          <a:lstStyle/>
          <a:p>
            <a:r>
              <a:rPr lang="en-US"/>
              <a:t>How Secondary Data Are Obtained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09800"/>
            <a:ext cx="7550150" cy="4406900"/>
          </a:xfrm>
        </p:spPr>
        <p:txBody>
          <a:bodyPr/>
          <a:lstStyle/>
          <a:p>
            <a:r>
              <a:rPr lang="en-US" sz="3600" dirty="0"/>
              <a:t>Internet Sources</a:t>
            </a:r>
          </a:p>
          <a:p>
            <a:r>
              <a:rPr lang="en-US" sz="3600" dirty="0"/>
              <a:t>U.S. Government Sources</a:t>
            </a:r>
          </a:p>
          <a:p>
            <a:pPr lvl="1"/>
            <a:r>
              <a:rPr lang="en-US" sz="3200" dirty="0"/>
              <a:t>U.S. Census Bureau, SBA, Statistical Abstract of the U.S.</a:t>
            </a:r>
          </a:p>
          <a:p>
            <a:r>
              <a:rPr lang="en-US" sz="3600" dirty="0" smtClean="0"/>
              <a:t>Consumer/Business Research Companies</a:t>
            </a:r>
            <a:endParaRPr lang="en-US" sz="3600" dirty="0"/>
          </a:p>
          <a:p>
            <a:r>
              <a:rPr lang="en-US" sz="3600" dirty="0"/>
              <a:t>Business and Trade Publications</a:t>
            </a:r>
          </a:p>
          <a:p>
            <a:pPr lvl="1"/>
            <a:endParaRPr lang="en-US" sz="3200" dirty="0"/>
          </a:p>
        </p:txBody>
      </p:sp>
      <p:pic>
        <p:nvPicPr>
          <p:cNvPr id="14353" name="Picture 1041" descr="U.S. Census Burea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086475" cy="238125"/>
          </a:xfrm>
          <a:prstGeom prst="rect">
            <a:avLst/>
          </a:prstGeom>
          <a:noFill/>
        </p:spPr>
      </p:pic>
      <p:sp>
        <p:nvSpPr>
          <p:cNvPr id="14354" name="Text Box 1042"/>
          <p:cNvSpPr txBox="1">
            <a:spLocks noChangeArrowheads="1"/>
          </p:cNvSpPr>
          <p:nvPr/>
        </p:nvSpPr>
        <p:spPr bwMode="auto">
          <a:xfrm>
            <a:off x="1828800" y="16002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Check out all of the information you can get at the U.S. Census Bureau’s web site by clicking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u="sng"/>
              <a:t>Advantages of Secondary Data</a:t>
            </a:r>
            <a:r>
              <a:rPr lang="en-US" sz="3600"/>
              <a:t> – easy to obtain.  Saves time and money.</a:t>
            </a:r>
          </a:p>
          <a:p>
            <a:pPr>
              <a:buFontTx/>
              <a:buNone/>
            </a:pPr>
            <a:endParaRPr lang="en-US" sz="3600"/>
          </a:p>
          <a:p>
            <a:r>
              <a:rPr lang="en-US" sz="3600" u="sng"/>
              <a:t>Disadvantages of Secondary Data</a:t>
            </a:r>
            <a:r>
              <a:rPr lang="en-US" sz="3600"/>
              <a:t> – existing data may not be suitable or available.  Sometimes it is inaccurate.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surve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3825" cy="1725613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533400"/>
            <a:ext cx="6783388" cy="685800"/>
          </a:xfrm>
        </p:spPr>
        <p:txBody>
          <a:bodyPr/>
          <a:lstStyle/>
          <a:p>
            <a:r>
              <a:rPr lang="en-US" sz="3200" b="1"/>
              <a:t>How Primary Data Are Obtained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u="sng"/>
              <a:t>Survey Method</a:t>
            </a:r>
            <a:r>
              <a:rPr lang="en-US" sz="3600"/>
              <a:t> – information is gathered through the use of surveys or questionnaires</a:t>
            </a:r>
          </a:p>
          <a:p>
            <a:pPr lvl="1"/>
            <a:r>
              <a:rPr lang="en-US" sz="3200" b="1" u="sng"/>
              <a:t>Sample</a:t>
            </a:r>
            <a:r>
              <a:rPr lang="en-US" sz="3200"/>
              <a:t> – part of the target population that is assumed to represent the entire population</a:t>
            </a:r>
          </a:p>
          <a:p>
            <a:pPr lvl="1"/>
            <a:r>
              <a:rPr lang="en-US" sz="3200"/>
              <a:t>The </a:t>
            </a:r>
            <a:r>
              <a:rPr lang="en-US" sz="3200" b="1"/>
              <a:t>bigger</a:t>
            </a:r>
            <a:r>
              <a:rPr lang="en-US" sz="3200"/>
              <a:t> the sample size of people surveyed the more reliable the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Technological Survey Methods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Online surveys</a:t>
            </a:r>
          </a:p>
          <a:p>
            <a:r>
              <a:rPr lang="en-US"/>
              <a:t>Focus group chat sessions on the Internet</a:t>
            </a:r>
          </a:p>
          <a:p>
            <a:r>
              <a:rPr lang="en-US"/>
              <a:t>Fax broadcasting</a:t>
            </a:r>
          </a:p>
          <a:p>
            <a:r>
              <a:rPr lang="en-US"/>
              <a:t>Automated dialers</a:t>
            </a:r>
          </a:p>
          <a:p>
            <a:r>
              <a:rPr lang="en-US"/>
              <a:t>Digital surveys using a prerecorded voice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Face-to-Face-219x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685800"/>
            <a:ext cx="7605713" cy="825500"/>
          </a:xfrm>
        </p:spPr>
        <p:txBody>
          <a:bodyPr/>
          <a:lstStyle/>
          <a:p>
            <a:r>
              <a:rPr lang="en-US" b="1"/>
              <a:t>Types of Surveys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4646613" cy="4406900"/>
          </a:xfrm>
        </p:spPr>
        <p:txBody>
          <a:bodyPr/>
          <a:lstStyle/>
          <a:p>
            <a:r>
              <a:rPr lang="en-US" sz="3600"/>
              <a:t>Personal Interview – questioning face-to-face</a:t>
            </a:r>
          </a:p>
          <a:p>
            <a:pPr lvl="1"/>
            <a:r>
              <a:rPr lang="en-US" sz="3200"/>
              <a:t>People are more willing to respond in person.</a:t>
            </a: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theme/theme1.xml><?xml version="1.0" encoding="utf-8"?>
<a:theme xmlns:a="http://schemas.openxmlformats.org/drawingml/2006/main" name="LinePulse">
  <a:themeElements>
    <a:clrScheme name="LinePul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ne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nePul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Pul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Pul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Pul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Pul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Pul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Pul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Office\Templates\LinePulse.pot</Template>
  <TotalTime>635</TotalTime>
  <Words>565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LinePulse</vt:lpstr>
      <vt:lpstr>Conducting Marketing Research</vt:lpstr>
      <vt:lpstr>Sec. 29.1 – The Marketing Research Process</vt:lpstr>
      <vt:lpstr>The Marketing Research Process</vt:lpstr>
      <vt:lpstr>The Marketing Research Process</vt:lpstr>
      <vt:lpstr>How Secondary Data Are Obtained</vt:lpstr>
      <vt:lpstr>PowerPoint Presentation</vt:lpstr>
      <vt:lpstr>How Primary Data Are Obtained</vt:lpstr>
      <vt:lpstr>Technological Survey Methods</vt:lpstr>
      <vt:lpstr>Types of Surveys</vt:lpstr>
      <vt:lpstr>Types of Surveys</vt:lpstr>
      <vt:lpstr>Types of Surveys</vt:lpstr>
      <vt:lpstr>Types of Surveys</vt:lpstr>
      <vt:lpstr>Observation Method</vt:lpstr>
      <vt:lpstr>Point-of-Sale Research</vt:lpstr>
      <vt:lpstr>The Experimental Method</vt:lpstr>
      <vt:lpstr>The Marketing Research Process</vt:lpstr>
      <vt:lpstr>Step 3: Analyzing the Data</vt:lpstr>
      <vt:lpstr>Data Mining</vt:lpstr>
      <vt:lpstr>Step 4: Recommending Solutions to the Problem</vt:lpstr>
      <vt:lpstr>Step 5: Applying the Results</vt:lpstr>
    </vt:vector>
  </TitlesOfParts>
  <Company>THS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Marketing Research</dc:title>
  <dc:creator>Kay </dc:creator>
  <cp:lastModifiedBy>Robert Willardson</cp:lastModifiedBy>
  <cp:revision>24</cp:revision>
  <dcterms:created xsi:type="dcterms:W3CDTF">2003-11-07T22:33:57Z</dcterms:created>
  <dcterms:modified xsi:type="dcterms:W3CDTF">2015-04-09T21:13:28Z</dcterms:modified>
</cp:coreProperties>
</file>